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7" r:id="rId2"/>
    <p:sldId id="258" r:id="rId3"/>
    <p:sldId id="406" r:id="rId4"/>
    <p:sldId id="409" r:id="rId5"/>
    <p:sldId id="410" r:id="rId6"/>
    <p:sldId id="415" r:id="rId7"/>
    <p:sldId id="416" r:id="rId8"/>
    <p:sldId id="417" r:id="rId9"/>
    <p:sldId id="418" r:id="rId10"/>
    <p:sldId id="419" r:id="rId11"/>
    <p:sldId id="423" r:id="rId12"/>
    <p:sldId id="424" r:id="rId13"/>
    <p:sldId id="425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342" r:id="rId36"/>
    <p:sldId id="344" r:id="rId37"/>
    <p:sldId id="345" r:id="rId38"/>
    <p:sldId id="347" r:id="rId39"/>
    <p:sldId id="348" r:id="rId40"/>
    <p:sldId id="350" r:id="rId41"/>
    <p:sldId id="351" r:id="rId42"/>
    <p:sldId id="352" r:id="rId43"/>
    <p:sldId id="353" r:id="rId44"/>
    <p:sldId id="355" r:id="rId45"/>
    <p:sldId id="362" r:id="rId46"/>
    <p:sldId id="363" r:id="rId47"/>
    <p:sldId id="364" r:id="rId48"/>
    <p:sldId id="404" r:id="rId49"/>
    <p:sldId id="367" r:id="rId50"/>
    <p:sldId id="368" r:id="rId51"/>
    <p:sldId id="369" r:id="rId52"/>
    <p:sldId id="370" r:id="rId53"/>
    <p:sldId id="376" r:id="rId54"/>
    <p:sldId id="377" r:id="rId55"/>
    <p:sldId id="378" r:id="rId56"/>
    <p:sldId id="383" r:id="rId57"/>
    <p:sldId id="384" r:id="rId58"/>
    <p:sldId id="385" r:id="rId59"/>
    <p:sldId id="386" r:id="rId60"/>
    <p:sldId id="389" r:id="rId61"/>
    <p:sldId id="390" r:id="rId62"/>
    <p:sldId id="391" r:id="rId63"/>
    <p:sldId id="394" r:id="rId64"/>
    <p:sldId id="405" r:id="rId65"/>
    <p:sldId id="396" r:id="rId66"/>
    <p:sldId id="397" r:id="rId67"/>
    <p:sldId id="399" r:id="rId68"/>
    <p:sldId id="400" r:id="rId69"/>
    <p:sldId id="401" r:id="rId70"/>
    <p:sldId id="448" r:id="rId71"/>
    <p:sldId id="449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2" r:id="rId85"/>
    <p:sldId id="467" r:id="rId86"/>
    <p:sldId id="468" r:id="rId87"/>
    <p:sldId id="471" r:id="rId88"/>
    <p:sldId id="472" r:id="rId89"/>
    <p:sldId id="473" r:id="rId90"/>
    <p:sldId id="474" r:id="rId91"/>
    <p:sldId id="475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A8221-6E6B-4CE5-94B6-67CE8F1E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17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5BF2-E13E-4D88-84A8-5C519C896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9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B5BF2-E13E-4D88-84A8-5C519C896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b="1" u="sng" smtClean="0">
                <a:latin typeface="Times New Roman" panose="02020603050405020304" pitchFamily="18" charset="0"/>
                <a:cs typeface="Arial" panose="020B0604020202020204" pitchFamily="34" charset="0"/>
              </a:rPr>
              <a:t>Export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 Goods &amp; Services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16%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 of American GDP. </a:t>
            </a:r>
          </a:p>
          <a:p>
            <a:pPr algn="ctr" eaLnBrk="1" hangingPunct="1"/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US Exports have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doubled</a:t>
            </a:r>
            <a:r>
              <a:rPr lang="en-US" b="1" smtClean="0">
                <a:solidFill>
                  <a:srgbClr val="FC012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as a </a:t>
            </a:r>
            <a:r>
              <a:rPr lang="en-US" b="1" u="sng" smtClean="0">
                <a:latin typeface="Times New Roman" panose="02020603050405020304" pitchFamily="18" charset="0"/>
                <a:cs typeface="Arial" panose="020B0604020202020204" pitchFamily="34" charset="0"/>
              </a:rPr>
              <a:t>percent of GDP 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since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1975.</a:t>
            </a:r>
            <a:endParaRPr lang="en-US" b="1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EB3E35-EC02-4337-B7D3-E97CD8D66A14}" type="slidenum">
              <a:rPr lang="en-US" sz="1200" smtClean="0"/>
              <a:pPr/>
              <a:t>85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2218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D159D2-1BEC-4DF3-8845-5A17B3E78B9F}" type="slidenum">
              <a:rPr lang="en-US" smtClean="0"/>
              <a:pPr>
                <a:spcBef>
                  <a:spcPct val="0"/>
                </a:spcBef>
              </a:pPr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814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A i. P2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A ii. Q2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B. Q3 – Q1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Ci. KGP2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Cii.KHPw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Di. P1P2G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Dii.P1 Pw  J (smaller)</a:t>
            </a:r>
          </a:p>
          <a:p>
            <a:pPr marL="228600" indent="-228600"/>
            <a:r>
              <a:rPr lang="en-US" smtClean="0">
                <a:latin typeface="Times New Roman" panose="02020603050405020304" pitchFamily="18" charset="0"/>
              </a:rPr>
              <a:t>E. I would say Q3-Q1 or G, J, H (area of this triangle is the benefit gained)</a:t>
            </a:r>
          </a:p>
          <a:p>
            <a:pPr marL="228600" indent="-228600"/>
            <a:endParaRPr lang="en-US" smtClean="0">
              <a:latin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en-US" smtClean="0">
                <a:latin typeface="Times New Roman" panose="02020603050405020304" pitchFamily="18" charset="0"/>
              </a:rPr>
              <a:t>Consumers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latin typeface="Times New Roman" panose="02020603050405020304" pitchFamily="18" charset="0"/>
              </a:rPr>
              <a:t>Domestic Producers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latin typeface="Times New Roman" panose="02020603050405020304" pitchFamily="18" charset="0"/>
              </a:rPr>
              <a:t>Greater with trade (by area GHJ)</a:t>
            </a:r>
          </a:p>
        </p:txBody>
      </p:sp>
    </p:spTree>
    <p:extLst>
      <p:ext uri="{BB962C8B-B14F-4D97-AF65-F5344CB8AC3E}">
        <p14:creationId xmlns:p14="http://schemas.microsoft.com/office/powerpoint/2010/main" val="268305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1.H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2.TLI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3.HIJKLMNRS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4.T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5.Q5-Q1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6. CS gets smaller and PS gets bigger</a:t>
            </a:r>
          </a:p>
          <a:p>
            <a:endParaRPr lang="en-US" smtClean="0">
              <a:latin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</a:rPr>
              <a:t>In 1900 40% of workforce worked in agriculture. By 2011 only 1% of workforce worked in agriculture.</a:t>
            </a:r>
          </a:p>
        </p:txBody>
      </p:sp>
    </p:spTree>
    <p:extLst>
      <p:ext uri="{BB962C8B-B14F-4D97-AF65-F5344CB8AC3E}">
        <p14:creationId xmlns:p14="http://schemas.microsoft.com/office/powerpoint/2010/main" val="256991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If dollar depreciates, more Europeans will buy US products causing Net Exports to increase</a:t>
            </a:r>
          </a:p>
          <a:p>
            <a:pPr marL="0" lvl="1"/>
            <a:r>
              <a:rPr lang="en-US" altLang="en-US" b="1" smtClean="0"/>
              <a:t>(If the US has a recession…) ???? Took this out because students had problems with it.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279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00B6A-878F-4E2F-A153-FDB5840F51A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Short Run -AD Falls, PL and Q fall</a:t>
            </a:r>
          </a:p>
          <a:p>
            <a:r>
              <a:rPr lang="en-US" smtClean="0"/>
              <a:t>Long Run- AS Increases as workers accept lower wages and production costs fall. PL goes down, Q goes back to Full Employment </a:t>
            </a:r>
          </a:p>
        </p:txBody>
      </p:sp>
    </p:spTree>
    <p:extLst>
      <p:ext uri="{BB962C8B-B14F-4D97-AF65-F5344CB8AC3E}">
        <p14:creationId xmlns:p14="http://schemas.microsoft.com/office/powerpoint/2010/main" val="315389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A3EAC-5783-4A27-A010-6335AC351EC5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10 Billion $$$$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FC88A-2A2B-48CC-BDAC-1D13A054003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Kotrodimos Economics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Answers: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Neither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Canada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Japan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Canada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CDs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Beef</a:t>
            </a: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D49396-C02C-4F07-8EB8-4318B6B61A90}" type="slidenum">
              <a:rPr lang="en-US" sz="1200"/>
              <a:pPr eaLnBrk="1" hangingPunct="1"/>
              <a:t>80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913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Answers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Both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U.S. (Input Question)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France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Corn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416445-9438-4793-BBFD-80C7AE68BE3E}" type="slidenum">
              <a:rPr lang="en-US" sz="1200"/>
              <a:pPr eaLnBrk="1" hangingPunct="1"/>
              <a:t>81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54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b="1" u="sng" smtClean="0">
                <a:latin typeface="Times New Roman" panose="02020603050405020304" pitchFamily="18" charset="0"/>
                <a:cs typeface="Arial" panose="020B0604020202020204" pitchFamily="34" charset="0"/>
              </a:rPr>
              <a:t>Export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 Goods &amp; Services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16%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 of American GDP. </a:t>
            </a:r>
          </a:p>
          <a:p>
            <a:pPr algn="ctr" eaLnBrk="1" hangingPunct="1"/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US Exports have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doubled</a:t>
            </a:r>
            <a:r>
              <a:rPr lang="en-US" b="1" smtClean="0">
                <a:solidFill>
                  <a:srgbClr val="FC012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as a </a:t>
            </a:r>
            <a:r>
              <a:rPr lang="en-US" b="1" u="sng" smtClean="0">
                <a:latin typeface="Times New Roman" panose="02020603050405020304" pitchFamily="18" charset="0"/>
                <a:cs typeface="Arial" panose="020B0604020202020204" pitchFamily="34" charset="0"/>
              </a:rPr>
              <a:t>percent of GDP </a:t>
            </a:r>
            <a:r>
              <a:rPr 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t>since </a:t>
            </a:r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1975.</a:t>
            </a:r>
          </a:p>
          <a:p>
            <a:pPr algn="ctr" eaLnBrk="1" hangingPunct="1"/>
            <a:endParaRPr lang="en-US" b="1" smtClean="0">
              <a:solidFill>
                <a:srgbClr val="CC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b="1" smtClean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WHY DO WE TRADE!!! What are some reasons?!</a:t>
            </a:r>
            <a:endParaRPr lang="en-US" b="1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C5BB89-FAA4-46B4-9121-DD2E99B788FF}" type="slidenum">
              <a:rPr lang="en-US" sz="1200" smtClean="0"/>
              <a:pPr/>
              <a:t>84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2804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A3E0-9F3B-43FC-A7E0-1B6370CBD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295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45A4-C6EA-404B-B1FE-66A66BA6215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4E88-C4CE-4F86-921B-7973DAF40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agle.slate.msn.com/caglecards/main.asp?image=/news/Holidayshopping2004/images/walters.gif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scurrency.com/ronef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/>
              <a:t>UNIT </a:t>
            </a:r>
            <a:r>
              <a:rPr lang="en-US" sz="8000" b="1" dirty="0" smtClean="0"/>
              <a:t>5</a:t>
            </a:r>
            <a:endParaRPr lang="en-US" sz="8000" b="1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AS and AD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International </a:t>
            </a:r>
            <a:r>
              <a:rPr lang="en-US" sz="5400" b="1" dirty="0" smtClean="0">
                <a:solidFill>
                  <a:srgbClr val="FF0000"/>
                </a:solidFill>
              </a:rPr>
              <a:t>Trade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B2D75-5EA6-4949-A9E6-638F093963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How does this cartoon relate to Aggregate Demand?</a:t>
            </a:r>
          </a:p>
        </p:txBody>
      </p:sp>
      <p:pic>
        <p:nvPicPr>
          <p:cNvPr id="30723" name="Picture 3" descr="http://cagle.slate.msn.com/news/Holidayshopping2004/images/walter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78ED2D-CD46-409A-934F-9DFEF5514B0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613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5575" y="49213"/>
            <a:ext cx="8836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What is Aggregate Supply?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" y="709613"/>
            <a:ext cx="8915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5475" indent="-1682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Aggregate Supply is the amount of goods and services (real GDP) that firms will produce in an economy at different price levels.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The supply for everything by all firms.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Aggregate Supply differentiates between short run and long-run and has </a:t>
            </a:r>
            <a:r>
              <a:rPr lang="en-US" altLang="en-US" b="1" u="sng">
                <a:solidFill>
                  <a:srgbClr val="990000"/>
                </a:solidFill>
              </a:rPr>
              <a:t>two</a:t>
            </a:r>
            <a:r>
              <a:rPr lang="en-US" altLang="en-US" b="1">
                <a:solidFill>
                  <a:srgbClr val="990000"/>
                </a:solidFill>
              </a:rPr>
              <a:t> different curves.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Short-run Aggregate Supply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z="3200" b="1">
                <a:solidFill>
                  <a:schemeClr val="tx2"/>
                </a:solidFill>
              </a:rPr>
              <a:t>Wages and Resource Prices will </a:t>
            </a:r>
            <a:r>
              <a:rPr lang="en-US" altLang="en-US" sz="3200" b="1" u="sng">
                <a:solidFill>
                  <a:schemeClr val="tx2"/>
                </a:solidFill>
              </a:rPr>
              <a:t>not increase</a:t>
            </a:r>
            <a:r>
              <a:rPr lang="en-US" altLang="en-US" sz="3200" b="1">
                <a:solidFill>
                  <a:schemeClr val="tx2"/>
                </a:solidFill>
              </a:rPr>
              <a:t> as price levels increase.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Long-run Aggregate Supply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z="3200" b="1">
                <a:solidFill>
                  <a:schemeClr val="tx2"/>
                </a:solidFill>
              </a:rPr>
              <a:t>Wages and Resource Prices </a:t>
            </a:r>
            <a:r>
              <a:rPr lang="en-US" altLang="en-US" sz="3200" b="1" u="sng">
                <a:solidFill>
                  <a:schemeClr val="tx2"/>
                </a:solidFill>
              </a:rPr>
              <a:t>will increase</a:t>
            </a:r>
            <a:r>
              <a:rPr lang="en-US" altLang="en-US" sz="3200" b="1">
                <a:solidFill>
                  <a:schemeClr val="tx2"/>
                </a:solidFill>
              </a:rPr>
              <a:t> as price levels increase.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AC376A-0F5E-43AD-9DDF-43B6A4E987C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7023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5575" y="0"/>
            <a:ext cx="898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Short-Run Aggregate Supply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52400" y="685800"/>
            <a:ext cx="8839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In the Short Run, wages and resource prices will NOT increase as price levels increase.</a:t>
            </a:r>
            <a:endParaRPr lang="en-US" altLang="en-US" sz="2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Example:</a:t>
            </a:r>
            <a:r>
              <a:rPr lang="en-US" altLang="en-US" sz="2800" b="1">
                <a:solidFill>
                  <a:srgbClr val="990000"/>
                </a:solidFill>
              </a:rPr>
              <a:t>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b="1">
                <a:solidFill>
                  <a:srgbClr val="990000"/>
                </a:solidFill>
              </a:rPr>
              <a:t>If a firm currently makes 100 units that are sold for $1 each.  The only cost is $80 of labor.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    How much is profit?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b="1">
                <a:solidFill>
                  <a:srgbClr val="990000"/>
                </a:solidFill>
              </a:rPr>
              <a:t> Profit = $100 - $80 = $20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What happens in the SHORT-RUN if price level doubles?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b="1">
                <a:solidFill>
                  <a:srgbClr val="990000"/>
                </a:solidFill>
              </a:rPr>
              <a:t>Now 100 units sell for $2, TR=$200.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   How much is profit?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b="1">
                <a:solidFill>
                  <a:srgbClr val="990000"/>
                </a:solidFill>
              </a:rPr>
              <a:t> Profit = $120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With higher profits, the firm has the incentive to increase production.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68999-AF71-47A8-A990-FD4C4A08375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63828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Aggregate Supply Curve</a:t>
            </a:r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 rot="-5218111">
            <a:off x="2781300" y="2095500"/>
            <a:ext cx="3657600" cy="34290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2286000" y="1447800"/>
            <a:ext cx="5248275" cy="4576763"/>
            <a:chOff x="1802" y="569"/>
            <a:chExt cx="3306" cy="2883"/>
          </a:xfrm>
        </p:grpSpPr>
        <p:sp>
          <p:nvSpPr>
            <p:cNvPr id="36874" name="Line 5"/>
            <p:cNvSpPr>
              <a:spLocks noChangeShapeType="1"/>
            </p:cNvSpPr>
            <p:nvPr/>
          </p:nvSpPr>
          <p:spPr bwMode="auto">
            <a:xfrm>
              <a:off x="1806" y="569"/>
              <a:ext cx="0" cy="28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6"/>
            <p:cNvSpPr>
              <a:spLocks noChangeShapeType="1"/>
            </p:cNvSpPr>
            <p:nvPr/>
          </p:nvSpPr>
          <p:spPr bwMode="auto">
            <a:xfrm>
              <a:off x="1802" y="3438"/>
              <a:ext cx="33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071563" y="1477963"/>
            <a:ext cx="1057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Price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Level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103563" y="6192838"/>
            <a:ext cx="4010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Real domestic output (GDP</a:t>
            </a:r>
            <a:r>
              <a:rPr lang="en-US" altLang="en-US" sz="2400" b="1" baseline="-25000"/>
              <a:t>R</a:t>
            </a:r>
            <a:r>
              <a:rPr lang="en-US" altLang="en-US" sz="2400" b="1"/>
              <a:t>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172200" y="1447800"/>
            <a:ext cx="6365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</a:p>
        </p:txBody>
      </p:sp>
      <p:sp>
        <p:nvSpPr>
          <p:cNvPr id="36872" name="Slide Number Placeholder 9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376C8B-8AAA-47EA-A207-CF782A27A3C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943600" y="3657600"/>
            <a:ext cx="320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AS is the production of all the firms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137512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9" grpId="0" autoUpdateAnimBg="0"/>
      <p:bldP spid="573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4495800" y="1981200"/>
            <a:ext cx="11113" cy="34036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19200" y="0"/>
            <a:ext cx="684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99"/>
                </a:solidFill>
              </a:rPr>
              <a:t>Long run Aggregate Supply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1752600"/>
            <a:ext cx="17462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Price level</a:t>
            </a: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2286000" y="1828800"/>
            <a:ext cx="4692650" cy="3565525"/>
            <a:chOff x="1690" y="911"/>
            <a:chExt cx="2956" cy="2582"/>
          </a:xfrm>
        </p:grpSpPr>
        <p:sp>
          <p:nvSpPr>
            <p:cNvPr id="38928" name="Line 7"/>
            <p:cNvSpPr>
              <a:spLocks noChangeShapeType="1"/>
            </p:cNvSpPr>
            <p:nvPr/>
          </p:nvSpPr>
          <p:spPr bwMode="auto">
            <a:xfrm>
              <a:off x="1705" y="911"/>
              <a:ext cx="0" cy="25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8"/>
            <p:cNvSpPr>
              <a:spLocks noChangeShapeType="1"/>
            </p:cNvSpPr>
            <p:nvPr/>
          </p:nvSpPr>
          <p:spPr bwMode="auto">
            <a:xfrm>
              <a:off x="1690" y="3484"/>
              <a:ext cx="29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6705600" y="5334000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GDP</a:t>
            </a:r>
            <a:r>
              <a:rPr lang="en-US" altLang="en-US" sz="2400" b="1" baseline="-25000"/>
              <a:t>R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0" y="685800"/>
            <a:ext cx="929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In Long Run, price level increases but GDP doesn’t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886200" y="15240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LRAS</a:t>
            </a:r>
            <a:endParaRPr lang="en-US" altLang="en-US" b="1" baseline="-2500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2470150" y="3289300"/>
            <a:ext cx="17430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Long-run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Aggregate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Supply</a:t>
            </a:r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3382963" y="2670175"/>
            <a:ext cx="1079500" cy="7191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4240213" y="5300663"/>
            <a:ext cx="63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Y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5334000" y="3352800"/>
            <a:ext cx="287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Full-Employment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(Trend Line)</a:t>
            </a:r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H="1">
            <a:off x="4567238" y="4289425"/>
            <a:ext cx="1454150" cy="1049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We also assume that in the long run the economy will be producing at full employment.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8927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A714C7-C254-47BA-BAE5-9EE21CD3A612}" type="slidenum">
              <a:rPr lang="en-US" altLang="en-US" sz="1400" b="1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1" smtClean="0"/>
          </a:p>
        </p:txBody>
      </p:sp>
    </p:spTree>
    <p:extLst>
      <p:ext uri="{BB962C8B-B14F-4D97-AF65-F5344CB8AC3E}">
        <p14:creationId xmlns:p14="http://schemas.microsoft.com/office/powerpoint/2010/main" val="3008003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603" grpId="0" autoUpdateAnimBg="0"/>
      <p:bldP spid="110604" grpId="0" autoUpdateAnimBg="0"/>
      <p:bldP spid="110605" grpId="0" autoUpdateAnimBg="0"/>
      <p:bldP spid="110606" grpId="0" animBg="1"/>
      <p:bldP spid="110607" grpId="0" autoUpdateAnimBg="0"/>
      <p:bldP spid="110608" grpId="0" autoUpdateAnimBg="0"/>
      <p:bldP spid="110609" grpId="0" animBg="1"/>
      <p:bldP spid="1106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905000"/>
            <a:ext cx="8610600" cy="1143000"/>
          </a:xfrm>
        </p:spPr>
        <p:txBody>
          <a:bodyPr/>
          <a:lstStyle/>
          <a:p>
            <a:r>
              <a:rPr lang="en-US" altLang="en-US" sz="5400" b="1" smtClean="0"/>
              <a:t>Shifters Aggregate Supply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514600" y="281940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99"/>
                </a:solidFill>
              </a:rPr>
              <a:t>I. R. A. P.</a:t>
            </a:r>
            <a:r>
              <a:rPr lang="en-US" altLang="en-US" sz="6600" b="1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39940" name="Picture 10" descr="RAEMZY-iRap-Logo-1.gif image by lilcubeaid_04_buck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962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3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Shifts in Aggregate Supply</a:t>
            </a:r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 rot="-5400000">
            <a:off x="3238500" y="2019300"/>
            <a:ext cx="3657600" cy="34290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86000" y="1447800"/>
            <a:ext cx="5248275" cy="4576763"/>
            <a:chOff x="1802" y="569"/>
            <a:chExt cx="3306" cy="2883"/>
          </a:xfrm>
        </p:grpSpPr>
        <p:sp>
          <p:nvSpPr>
            <p:cNvPr id="40977" name="Line 5"/>
            <p:cNvSpPr>
              <a:spLocks noChangeShapeType="1"/>
            </p:cNvSpPr>
            <p:nvPr/>
          </p:nvSpPr>
          <p:spPr bwMode="auto">
            <a:xfrm>
              <a:off x="1806" y="569"/>
              <a:ext cx="0" cy="28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6"/>
            <p:cNvSpPr>
              <a:spLocks noChangeShapeType="1"/>
            </p:cNvSpPr>
            <p:nvPr/>
          </p:nvSpPr>
          <p:spPr bwMode="auto">
            <a:xfrm>
              <a:off x="1802" y="3438"/>
              <a:ext cx="33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071563" y="1477963"/>
            <a:ext cx="1057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Price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Level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3103563" y="6192838"/>
            <a:ext cx="4010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Real domestic output (GDP</a:t>
            </a:r>
            <a:r>
              <a:rPr lang="en-US" altLang="en-US" sz="2400" b="1" baseline="-25000"/>
              <a:t>R</a:t>
            </a:r>
            <a:r>
              <a:rPr lang="en-US" altLang="en-US" sz="2400" b="1"/>
              <a:t>)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6705600" y="1447800"/>
            <a:ext cx="6365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</a:p>
        </p:txBody>
      </p:sp>
      <p:sp>
        <p:nvSpPr>
          <p:cNvPr id="40968" name="Slide Number Placeholder 9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3B75FA-DD95-4F40-AA6B-53FBE634982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52400" y="609600"/>
            <a:ext cx="876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An increase or decrease in national production can shift the curve right or left </a:t>
            </a: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5486400" y="4038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 rot="-5610051">
            <a:off x="4194175" y="2363788"/>
            <a:ext cx="3505200" cy="33528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43800" y="1828800"/>
            <a:ext cx="757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rot="-5056735">
            <a:off x="2514600" y="1905000"/>
            <a:ext cx="3657600" cy="28956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943600" y="1371600"/>
            <a:ext cx="757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  <a:r>
              <a:rPr lang="en-US" altLang="en-US" sz="2800" b="1" baseline="-25000"/>
              <a:t>2</a:t>
            </a:r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 rot="10800000">
            <a:off x="4724400" y="3505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0976" name="Picture 19" descr="iRap-1.jpg irap image by ballerloz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371600" cy="10398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92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5" grpId="0" animBg="1"/>
      <p:bldP spid="3" grpId="0" animBg="1"/>
      <p:bldP spid="4" grpId="0"/>
      <p:bldP spid="5" grpId="0" animBg="1"/>
      <p:bldP spid="6" grpId="0"/>
      <p:bldP spid="542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4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800" b="1"/>
              <a:t>Shifters of Aggregate Supply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914400"/>
            <a:ext cx="85947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000099"/>
                </a:solidFill>
              </a:rPr>
              <a:t>Change in Inflationary Expectations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	If an increase in AD leads people to expect higher prices in the future. This increases labor and resource costs and decreases AS.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	</a:t>
            </a:r>
            <a:r>
              <a:rPr lang="en-US" altLang="en-US" sz="2800" b="1"/>
              <a:t>(If people expect lower prices…)</a:t>
            </a:r>
            <a:endParaRPr lang="en-US" altLang="en-US" sz="2800" b="1">
              <a:solidFill>
                <a:srgbClr val="990000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04800" y="32766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2. Change in Resource Prices</a:t>
            </a:r>
            <a:r>
              <a:rPr lang="en-US" altLang="en-US" sz="2800" b="1">
                <a:solidFill>
                  <a:srgbClr val="990000"/>
                </a:solidFill>
              </a:rPr>
              <a:t>	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Prices of Domestic and Imported Resources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(Increase in price of Canadian lumber…)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(Decrease in price of Chinese steel…)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Supply Shocks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(Negative Supply shock…)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(Positive Supply shock…)</a:t>
            </a:r>
          </a:p>
        </p:txBody>
      </p:sp>
      <p:sp>
        <p:nvSpPr>
          <p:cNvPr id="41989" name="Slide Number Placeholder 6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fld id="{E88851B1-179D-4AAF-B923-EE9DC27F10A6}" type="slidenum">
              <a:rPr lang="en-US" altLang="en-US" sz="1400"/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06051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60421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4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800" b="1"/>
              <a:t>Shifters of Aggregate Supply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30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AutoNum type="arabicPeriod" startAt="3"/>
            </a:pPr>
            <a:r>
              <a:rPr lang="en-US" altLang="en-US" sz="3600" b="1" dirty="0">
                <a:solidFill>
                  <a:srgbClr val="000099"/>
                </a:solidFill>
              </a:rPr>
              <a:t>Change in Actions of the Government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</a:rPr>
              <a:t>(</a:t>
            </a:r>
            <a:r>
              <a:rPr lang="en-US" altLang="en-US" sz="2800" b="1" u="sng" dirty="0">
                <a:solidFill>
                  <a:srgbClr val="000099"/>
                </a:solidFill>
              </a:rPr>
              <a:t>NOT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dirty="0">
                <a:solidFill>
                  <a:srgbClr val="000099"/>
                </a:solidFill>
              </a:rPr>
              <a:t>Government Spending</a:t>
            </a:r>
            <a:r>
              <a:rPr lang="en-US" altLang="en-US" sz="2800" b="1" dirty="0">
                <a:solidFill>
                  <a:srgbClr val="000099"/>
                </a:solidFill>
              </a:rPr>
              <a:t>!!!!!!!!)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	Taxes on Producers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	</a:t>
            </a:r>
            <a:r>
              <a:rPr lang="en-US" altLang="en-US" sz="2800" b="1" dirty="0"/>
              <a:t>(Lower corporate taxes…)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b="1" dirty="0">
                <a:solidFill>
                  <a:srgbClr val="990000"/>
                </a:solidFill>
              </a:rPr>
              <a:t>Subsides for Domestic Producers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	</a:t>
            </a:r>
            <a:r>
              <a:rPr lang="en-US" altLang="en-US" sz="2800" b="1" dirty="0"/>
              <a:t>(</a:t>
            </a:r>
            <a:r>
              <a:rPr lang="en-US" altLang="en-US" sz="2800" b="1" u="sng" dirty="0"/>
              <a:t>Lower</a:t>
            </a:r>
            <a:r>
              <a:rPr lang="en-US" altLang="en-US" sz="2800" b="1" dirty="0"/>
              <a:t> subsidies for domestic farmers…)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	Government Regulations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</a:rPr>
              <a:t>	</a:t>
            </a:r>
            <a:r>
              <a:rPr lang="en-US" altLang="en-US" sz="2800" b="1" dirty="0"/>
              <a:t>(EPA inspections </a:t>
            </a:r>
            <a:r>
              <a:rPr lang="en-US" altLang="en-US" sz="2800" b="1" dirty="0" smtClean="0"/>
              <a:t>required </a:t>
            </a:r>
            <a:r>
              <a:rPr lang="en-US" altLang="en-US" sz="2800" b="1" dirty="0"/>
              <a:t>[</a:t>
            </a:r>
            <a:r>
              <a:rPr lang="en-US" altLang="en-US" sz="2800" b="1" dirty="0" smtClean="0"/>
              <a:t>regulations] </a:t>
            </a:r>
            <a:r>
              <a:rPr lang="en-US" altLang="en-US" sz="2800" b="1" dirty="0"/>
              <a:t>to operate a farm…)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990000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-14288" y="4449763"/>
            <a:ext cx="9144001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 sz="3600" b="1" dirty="0">
                <a:solidFill>
                  <a:srgbClr val="000099"/>
                </a:solidFill>
              </a:rPr>
              <a:t>Change in Productivity</a:t>
            </a:r>
            <a:r>
              <a:rPr lang="en-US" altLang="en-US" sz="2800" b="1" dirty="0">
                <a:solidFill>
                  <a:srgbClr val="990000"/>
                </a:solidFill>
              </a:rPr>
              <a:t>	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Technology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(Computer virus that destroys half of all computers…)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(The advent of a teleportation machine…)</a:t>
            </a:r>
          </a:p>
        </p:txBody>
      </p:sp>
      <p:sp>
        <p:nvSpPr>
          <p:cNvPr id="43013" name="Slide Number Placeholder 6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fld id="{00F42584-F12E-4784-8DF5-D3531CE1F015}" type="slidenum">
              <a:rPr lang="en-US" altLang="en-US" sz="1400"/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23783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60421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971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7200" b="1" smtClean="0"/>
              <a:t>Practice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65D484-B621-47D0-8561-807F3E78E41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91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/>
          <p:cNvSpPr txBox="1">
            <a:spLocks noChangeArrowheads="1"/>
          </p:cNvSpPr>
          <p:nvPr/>
        </p:nvSpPr>
        <p:spPr bwMode="auto">
          <a:xfrm>
            <a:off x="0" y="609600"/>
            <a:ext cx="9144000" cy="1816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/>
            <a:r>
              <a:rPr lang="en-US" sz="2800" b="1"/>
              <a:t> </a:t>
            </a:r>
            <a:r>
              <a:rPr lang="en-US" sz="3200" b="1"/>
              <a:t>Macroeconomics is the </a:t>
            </a:r>
            <a:r>
              <a:rPr kumimoji="1" lang="en-US" altLang="en-US" sz="3200" b="1"/>
              <a:t>study of the large economy as a whole.  It is the study of the big picture.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rgbClr val="990000"/>
                </a:solidFill>
              </a:rPr>
              <a:t>Instead of analyzing one consumer, we analyze everyone. 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rgbClr val="990000"/>
                </a:solidFill>
              </a:rPr>
              <a:t>Instead of one business we study all businesses.</a:t>
            </a:r>
            <a:endParaRPr lang="en-US" b="1"/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381000" y="0"/>
            <a:ext cx="8435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What is Macroeconomics?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304800" y="2438400"/>
            <a:ext cx="8435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Why study the whole economy?</a:t>
            </a:r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0" y="2971800"/>
            <a:ext cx="8763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200" b="1"/>
              <a:t>The field of macroeconomics was born during the </a:t>
            </a:r>
            <a:r>
              <a:rPr lang="en-US" sz="3200" b="1" u="sng"/>
              <a:t>Great Depression</a:t>
            </a:r>
            <a:r>
              <a:rPr lang="en-US" sz="3200" b="1"/>
              <a:t>. </a:t>
            </a:r>
            <a:endParaRPr lang="en-US" sz="1400" b="1"/>
          </a:p>
          <a:p>
            <a:pPr marL="457200" indent="-457200" eaLnBrk="0" hangingPunct="0">
              <a:buFontTx/>
              <a:buChar char="•"/>
            </a:pPr>
            <a:r>
              <a:rPr lang="en-US" sz="3200" b="1"/>
              <a:t>Government didn’t understand how to fix a depressed economy with 25% unemployment.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200" b="1"/>
              <a:t>Macro was created to: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Measure the health of the whole economy.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200" b="1">
                <a:solidFill>
                  <a:srgbClr val="800000"/>
                </a:solidFill>
              </a:rPr>
              <a:t>Guide government policies to fix problems.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ABDB7-C2CB-4469-8831-4C4A7B7A4F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2" autoUpdateAnimBg="0"/>
      <p:bldP spid="16388" grpId="0"/>
      <p:bldP spid="5222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/>
              <a:t>Putting AD and AS together to get</a:t>
            </a:r>
            <a:br>
              <a:rPr lang="en-US" altLang="en-US" sz="3600" b="1" smtClean="0"/>
            </a:br>
            <a:r>
              <a:rPr lang="en-US" altLang="en-US" sz="3600" b="1" smtClean="0"/>
              <a:t>Equilibrium Price Level and Output</a:t>
            </a:r>
          </a:p>
        </p:txBody>
      </p:sp>
      <p:pic>
        <p:nvPicPr>
          <p:cNvPr id="45059" name="Picture 3" descr="scale_up_down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1371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01D7C-FEE9-4F49-8E8A-189B05937B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7667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D-AS Prac Qui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>
            <a:fillRect/>
          </a:stretch>
        </p:blipFill>
        <p:spPr bwMode="auto">
          <a:xfrm>
            <a:off x="228600" y="838200"/>
            <a:ext cx="8629650" cy="5822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95300" y="1479550"/>
            <a:ext cx="361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  <a:latin typeface="Verdana" panose="020B060403050404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95300" y="1746250"/>
            <a:ext cx="342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  <a:latin typeface="Verdana" panose="020B0604030504040204" pitchFamily="34" charset="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14350" y="2241550"/>
            <a:ext cx="32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  <a:latin typeface="Verdana" panose="020B060403050404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14350" y="2794000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  <a:latin typeface="Verdana" panose="020B0604030504040204" pitchFamily="34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066800" y="5880100"/>
            <a:ext cx="64008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</a:t>
            </a:r>
            <a:r>
              <a:rPr lang="en-US" altLang="en-US" sz="1800" b="1">
                <a:latin typeface="Verdana" panose="020B0604030504040204" pitchFamily="34" charset="0"/>
              </a:rPr>
              <a:t>major increase in productivity.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819150" y="125095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33400" y="152400"/>
            <a:ext cx="7924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990000"/>
                </a:solidFill>
              </a:rPr>
              <a:t>Answer and identify shifter:    C.I.G.X    or      i.R.A.P</a:t>
            </a:r>
          </a:p>
        </p:txBody>
      </p:sp>
      <p:sp>
        <p:nvSpPr>
          <p:cNvPr id="46096" name="Slide Number Placeholder 15"/>
          <p:cNvSpPr txBox="1">
            <a:spLocks noGrp="1"/>
          </p:cNvSpPr>
          <p:nvPr/>
        </p:nvSpPr>
        <p:spPr bwMode="auto">
          <a:xfrm>
            <a:off x="7391400" y="640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2704EA-BB6C-4899-B6C2-F92C80D9C62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662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971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smtClean="0"/>
              <a:t>Inflationary and Recessionary Gaps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6BC601-35D0-45AF-8AF9-46119D9A762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778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/>
          <p:cNvSpPr>
            <a:spLocks noChangeShapeType="1"/>
          </p:cNvSpPr>
          <p:nvPr/>
        </p:nvSpPr>
        <p:spPr bwMode="auto">
          <a:xfrm flipH="1">
            <a:off x="5181600" y="38862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1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48152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2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/>
              <a:t>Price Level</a:t>
            </a:r>
          </a:p>
        </p:txBody>
      </p:sp>
      <p:sp>
        <p:nvSpPr>
          <p:cNvPr id="48133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1DD929-8299-4338-AD55-093A2C6F362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8134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</a:p>
        </p:txBody>
      </p:sp>
      <p:sp>
        <p:nvSpPr>
          <p:cNvPr id="48136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</a:p>
        </p:txBody>
      </p:sp>
      <p:sp>
        <p:nvSpPr>
          <p:cNvPr id="48138" name="Text Box 1081"/>
          <p:cNvSpPr txBox="1">
            <a:spLocks noChangeArrowheads="1"/>
          </p:cNvSpPr>
          <p:nvPr/>
        </p:nvSpPr>
        <p:spPr bwMode="auto">
          <a:xfrm>
            <a:off x="0" y="904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Example: Assume the government increases spending. What happens to PL and Output?</a:t>
            </a:r>
            <a:r>
              <a:rPr lang="en-US" alt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8139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GDP</a:t>
            </a:r>
            <a:r>
              <a:rPr lang="en-US" altLang="en-US" sz="2400" b="1" baseline="-25000"/>
              <a:t>R</a:t>
            </a:r>
          </a:p>
        </p:txBody>
      </p:sp>
      <p:sp>
        <p:nvSpPr>
          <p:cNvPr id="48140" name="Line 14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LRAS</a:t>
            </a:r>
            <a:endParaRPr lang="en-US" altLang="en-US" b="1" baseline="-25000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Y</a:t>
            </a:r>
          </a:p>
        </p:txBody>
      </p:sp>
      <p:sp>
        <p:nvSpPr>
          <p:cNvPr id="3" name="Freeform 30"/>
          <p:cNvSpPr>
            <a:spLocks/>
          </p:cNvSpPr>
          <p:nvPr/>
        </p:nvSpPr>
        <p:spPr bwMode="auto">
          <a:xfrm rot="-358900">
            <a:off x="4354513" y="2132013"/>
            <a:ext cx="2819400" cy="3444875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7391400" y="5138738"/>
            <a:ext cx="81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2209800" y="3733800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Text Box 16"/>
          <p:cNvSpPr txBox="1">
            <a:spLocks noChangeArrowheads="1"/>
          </p:cNvSpPr>
          <p:nvPr/>
        </p:nvSpPr>
        <p:spPr bwMode="auto">
          <a:xfrm>
            <a:off x="13716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371600" y="35052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8768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86040" name="AutoShape 24"/>
          <p:cNvSpPr>
            <a:spLocks noChangeArrowheads="1"/>
          </p:cNvSpPr>
          <p:nvPr/>
        </p:nvSpPr>
        <p:spPr bwMode="auto">
          <a:xfrm>
            <a:off x="5486400" y="4648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6019800" y="32766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PL and Q will Increase</a:t>
            </a:r>
          </a:p>
        </p:txBody>
      </p:sp>
    </p:spTree>
    <p:extLst>
      <p:ext uri="{BB962C8B-B14F-4D97-AF65-F5344CB8AC3E}">
        <p14:creationId xmlns:p14="http://schemas.microsoft.com/office/powerpoint/2010/main" val="40064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3" grpId="0" animBg="1"/>
      <p:bldP spid="4" grpId="0"/>
      <p:bldP spid="86036" grpId="0" animBg="1"/>
      <p:bldP spid="6" grpId="0"/>
      <p:bldP spid="7" grpId="0"/>
      <p:bldP spid="8604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 flipH="1">
            <a:off x="5181600" y="38862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55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49172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6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/>
              <a:t>Price Level</a:t>
            </a:r>
          </a:p>
        </p:txBody>
      </p:sp>
      <p:sp>
        <p:nvSpPr>
          <p:cNvPr id="49157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5202CF-3B55-4352-A1F0-A9755E4D59F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9158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</a:p>
        </p:txBody>
      </p:sp>
      <p:sp>
        <p:nvSpPr>
          <p:cNvPr id="49160" name="Text Box 1081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/>
              <a:t>Inflationary Gap</a:t>
            </a:r>
            <a:r>
              <a:rPr lang="en-US" alt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9161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GDP</a:t>
            </a:r>
            <a:r>
              <a:rPr lang="en-US" altLang="en-US" sz="2400" b="1" baseline="-25000"/>
              <a:t>R</a:t>
            </a:r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LRAS</a:t>
            </a:r>
            <a:endParaRPr lang="en-US" altLang="en-US" b="1" baseline="-25000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Y</a:t>
            </a:r>
          </a:p>
        </p:txBody>
      </p:sp>
      <p:sp>
        <p:nvSpPr>
          <p:cNvPr id="49165" name="Freeform 30"/>
          <p:cNvSpPr>
            <a:spLocks/>
          </p:cNvSpPr>
          <p:nvPr/>
        </p:nvSpPr>
        <p:spPr bwMode="auto">
          <a:xfrm rot="-358900">
            <a:off x="4354513" y="2132013"/>
            <a:ext cx="2819400" cy="3444875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31"/>
          <p:cNvSpPr>
            <a:spLocks noChangeArrowheads="1"/>
          </p:cNvSpPr>
          <p:nvPr/>
        </p:nvSpPr>
        <p:spPr bwMode="auto">
          <a:xfrm>
            <a:off x="7391400" y="5138738"/>
            <a:ext cx="81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49167" name="Line 20"/>
          <p:cNvSpPr>
            <a:spLocks noChangeShapeType="1"/>
          </p:cNvSpPr>
          <p:nvPr/>
        </p:nvSpPr>
        <p:spPr bwMode="auto">
          <a:xfrm flipH="1">
            <a:off x="2209800" y="3733800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371600" y="35052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48768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838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Output is high and unemployment is less than NRU </a:t>
            </a:r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6096000" y="2971800"/>
            <a:ext cx="2895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Actual GDP above potential GDP</a:t>
            </a:r>
          </a:p>
        </p:txBody>
      </p:sp>
    </p:spTree>
    <p:extLst>
      <p:ext uri="{BB962C8B-B14F-4D97-AF65-F5344CB8AC3E}">
        <p14:creationId xmlns:p14="http://schemas.microsoft.com/office/powerpoint/2010/main" val="36637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0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50200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/>
              <a:t>Price Level</a:t>
            </a:r>
          </a:p>
        </p:txBody>
      </p:sp>
      <p:sp>
        <p:nvSpPr>
          <p:cNvPr id="50180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689603-F07C-4371-AE51-978ABE76AEB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81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</a:p>
        </p:txBody>
      </p:sp>
      <p:sp>
        <p:nvSpPr>
          <p:cNvPr id="50183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</a:p>
        </p:txBody>
      </p:sp>
      <p:sp>
        <p:nvSpPr>
          <p:cNvPr id="50185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GDP</a:t>
            </a:r>
            <a:r>
              <a:rPr lang="en-US" altLang="en-US" sz="2400" b="1" baseline="-25000"/>
              <a:t>R</a:t>
            </a:r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Y</a:t>
            </a:r>
          </a:p>
        </p:txBody>
      </p:sp>
      <p:sp>
        <p:nvSpPr>
          <p:cNvPr id="50189" name="Text Box 16"/>
          <p:cNvSpPr txBox="1">
            <a:spLocks noChangeArrowheads="1"/>
          </p:cNvSpPr>
          <p:nvPr/>
        </p:nvSpPr>
        <p:spPr bwMode="auto">
          <a:xfrm>
            <a:off x="13716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e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371600" y="32004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35052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LRAS</a:t>
            </a:r>
            <a:endParaRPr lang="en-US" altLang="en-US" b="1" baseline="-25000"/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 rot="-192810">
            <a:off x="2227263" y="1997075"/>
            <a:ext cx="3200400" cy="23622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5410200" y="1600200"/>
            <a:ext cx="76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 rot="10800000">
            <a:off x="5105400" y="259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H="1">
            <a:off x="2286000" y="34290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5715000" y="3276600"/>
            <a:ext cx="3124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Stag</a:t>
            </a:r>
            <a:r>
              <a:rPr lang="en-US" altLang="en-US" sz="4400" b="1">
                <a:solidFill>
                  <a:srgbClr val="000099"/>
                </a:solidFill>
              </a:rPr>
              <a:t>flation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Stagnate Economy </a:t>
            </a:r>
            <a:r>
              <a:rPr lang="en-US" altLang="en-US" sz="2800" b="1">
                <a:solidFill>
                  <a:srgbClr val="000099"/>
                </a:solidFill>
              </a:rPr>
              <a:t>+ Inflation</a:t>
            </a:r>
          </a:p>
        </p:txBody>
      </p:sp>
      <p:sp>
        <p:nvSpPr>
          <p:cNvPr id="50198" name="Text Box 1081"/>
          <p:cNvSpPr txBox="1">
            <a:spLocks noChangeArrowheads="1"/>
          </p:cNvSpPr>
          <p:nvPr/>
        </p:nvSpPr>
        <p:spPr bwMode="auto">
          <a:xfrm>
            <a:off x="0" y="904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Example: Assume the price of oil increases drastically. What happens to PL and Output?</a:t>
            </a:r>
            <a:r>
              <a:rPr lang="en-US" alt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>
            <a:off x="3733800" y="34290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8091" grpId="0" animBg="1"/>
      <p:bldP spid="88092" grpId="0" animBg="1"/>
      <p:bldP spid="8" grpId="0"/>
      <p:bldP spid="880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51220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/>
              <a:t>Price Level</a:t>
            </a:r>
          </a:p>
        </p:txBody>
      </p:sp>
      <p:sp>
        <p:nvSpPr>
          <p:cNvPr id="51204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A5D400-D5A3-4BC3-8A12-1F93B59C4214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1205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6 w 4387"/>
              <a:gd name="T3" fmla="*/ 2147483646 h 4289"/>
              <a:gd name="T4" fmla="*/ 2147483646 w 4387"/>
              <a:gd name="T5" fmla="*/ 2147483646 h 4289"/>
              <a:gd name="T6" fmla="*/ 2147483646 w 4387"/>
              <a:gd name="T7" fmla="*/ 2147483646 h 4289"/>
              <a:gd name="T8" fmla="*/ 2147483646 w 4387"/>
              <a:gd name="T9" fmla="*/ 2147483646 h 4289"/>
              <a:gd name="T10" fmla="*/ 2147483646 w 4387"/>
              <a:gd name="T11" fmla="*/ 2147483646 h 4289"/>
              <a:gd name="T12" fmla="*/ 2147483646 w 4387"/>
              <a:gd name="T13" fmla="*/ 2147483646 h 4289"/>
              <a:gd name="T14" fmla="*/ 2147483646 w 4387"/>
              <a:gd name="T15" fmla="*/ 2147483646 h 4289"/>
              <a:gd name="T16" fmla="*/ 2147483646 w 4387"/>
              <a:gd name="T17" fmla="*/ 2147483646 h 4289"/>
              <a:gd name="T18" fmla="*/ 2147483646 w 4387"/>
              <a:gd name="T19" fmla="*/ 2147483646 h 4289"/>
              <a:gd name="T20" fmla="*/ 2147483646 w 4387"/>
              <a:gd name="T21" fmla="*/ 2147483646 h 4289"/>
              <a:gd name="T22" fmla="*/ 2147483646 w 4387"/>
              <a:gd name="T23" fmla="*/ 2147483646 h 4289"/>
              <a:gd name="T24" fmla="*/ 2147483646 w 4387"/>
              <a:gd name="T25" fmla="*/ 2147483646 h 4289"/>
              <a:gd name="T26" fmla="*/ 2147483646 w 4387"/>
              <a:gd name="T27" fmla="*/ 2147483646 h 4289"/>
              <a:gd name="T28" fmla="*/ 2147483646 w 4387"/>
              <a:gd name="T29" fmla="*/ 2147483646 h 4289"/>
              <a:gd name="T30" fmla="*/ 2147483646 w 4387"/>
              <a:gd name="T31" fmla="*/ 2147483646 h 4289"/>
              <a:gd name="T32" fmla="*/ 2147483646 w 4387"/>
              <a:gd name="T33" fmla="*/ 2147483646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GDP</a:t>
            </a:r>
            <a:r>
              <a:rPr lang="en-US" altLang="en-US" sz="2400" b="1" baseline="-25000"/>
              <a:t>R</a:t>
            </a:r>
          </a:p>
        </p:txBody>
      </p:sp>
      <p:sp>
        <p:nvSpPr>
          <p:cNvPr id="51208" name="Line 12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Y</a:t>
            </a:r>
          </a:p>
        </p:txBody>
      </p:sp>
      <p:sp>
        <p:nvSpPr>
          <p:cNvPr id="51210" name="Text Box 16"/>
          <p:cNvSpPr txBox="1">
            <a:spLocks noChangeArrowheads="1"/>
          </p:cNvSpPr>
          <p:nvPr/>
        </p:nvSpPr>
        <p:spPr bwMode="auto">
          <a:xfrm>
            <a:off x="1371600" y="32004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PL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1211" name="Text Box 16"/>
          <p:cNvSpPr txBox="1">
            <a:spLocks noChangeArrowheads="1"/>
          </p:cNvSpPr>
          <p:nvPr/>
        </p:nvSpPr>
        <p:spPr bwMode="auto">
          <a:xfrm>
            <a:off x="35052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Q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LRAS</a:t>
            </a:r>
            <a:endParaRPr lang="en-US" altLang="en-US" b="1" baseline="-25000"/>
          </a:p>
        </p:txBody>
      </p:sp>
      <p:sp>
        <p:nvSpPr>
          <p:cNvPr id="51213" name="Freeform 16"/>
          <p:cNvSpPr>
            <a:spLocks/>
          </p:cNvSpPr>
          <p:nvPr/>
        </p:nvSpPr>
        <p:spPr bwMode="auto">
          <a:xfrm rot="-192810">
            <a:off x="2227263" y="1997075"/>
            <a:ext cx="3200400" cy="23622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Rectangle 31"/>
          <p:cNvSpPr>
            <a:spLocks noChangeArrowheads="1"/>
          </p:cNvSpPr>
          <p:nvPr/>
        </p:nvSpPr>
        <p:spPr bwMode="auto">
          <a:xfrm>
            <a:off x="5410200" y="1600200"/>
            <a:ext cx="76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AS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2286000" y="34290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25"/>
          <p:cNvSpPr>
            <a:spLocks noChangeShapeType="1"/>
          </p:cNvSpPr>
          <p:nvPr/>
        </p:nvSpPr>
        <p:spPr bwMode="auto">
          <a:xfrm flipH="1">
            <a:off x="3733800" y="34290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Text Box 1081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/>
              <a:t>Recessionary Gap</a:t>
            </a:r>
            <a:r>
              <a:rPr lang="en-US" alt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838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Output low and unemployment is more than NRU </a:t>
            </a: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6019800" y="2971800"/>
            <a:ext cx="2895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Actual GDP below potential GDP</a:t>
            </a:r>
          </a:p>
        </p:txBody>
      </p:sp>
    </p:spTree>
    <p:extLst>
      <p:ext uri="{BB962C8B-B14F-4D97-AF65-F5344CB8AC3E}">
        <p14:creationId xmlns:p14="http://schemas.microsoft.com/office/powerpoint/2010/main" val="27660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9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971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AD and AS Practice Worksheet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12DB8B3-58A2-4E72-8B63-77CDC1DF9FA8}" type="slidenum">
              <a:rPr lang="en-US" sz="1400"/>
              <a:pPr algn="r" eaLnBrk="1" hangingPunct="1"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97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msalazar\Desktop\AP Economics\Macroeconomics\Calvin wants to improve the economy.tif"/>
          <p:cNvPicPr>
            <a:picLocks noChangeAspect="1" noChangeArrowheads="1"/>
          </p:cNvPicPr>
          <p:nvPr/>
        </p:nvPicPr>
        <p:blipFill>
          <a:blip r:embed="rId2">
            <a:lum bright="2000" contrast="2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26945" r="23529" b="19662"/>
          <a:stretch>
            <a:fillRect/>
          </a:stretch>
        </p:blipFill>
        <p:spPr bwMode="auto">
          <a:xfrm rot="-120000">
            <a:off x="1935163" y="603250"/>
            <a:ext cx="4883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</a:rPr>
              <a:t>How does this cartoon relate to Aggregate Demand?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54DF4CB-08B7-4C7F-BA31-1E7EE1B825A6}" type="slidenum">
              <a:rPr lang="en-US" sz="1400"/>
              <a:pPr algn="r" eaLnBrk="1" hangingPunct="1"/>
              <a:t>28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79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Line 21"/>
          <p:cNvSpPr>
            <a:spLocks noChangeShapeType="1"/>
          </p:cNvSpPr>
          <p:nvPr/>
        </p:nvSpPr>
        <p:spPr bwMode="auto">
          <a:xfrm flipH="1">
            <a:off x="5943600" y="1295400"/>
            <a:ext cx="0" cy="350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2" descr="C:\Documents and Settings\msalazar\Desktop\AP Economics\Macroeconomics\Calvin wants to improve the econom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53642" r="53242" b="22035"/>
          <a:stretch>
            <a:fillRect/>
          </a:stretch>
        </p:blipFill>
        <p:spPr bwMode="auto">
          <a:xfrm>
            <a:off x="228600" y="3657600"/>
            <a:ext cx="236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 rot="-5400000">
            <a:off x="2098675" y="1541463"/>
            <a:ext cx="18081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Price Level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7848600" y="5029200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GDP</a:t>
            </a:r>
            <a:r>
              <a:rPr lang="en-US" b="1" baseline="-25000">
                <a:solidFill>
                  <a:schemeClr val="tx2"/>
                </a:solidFill>
              </a:rPr>
              <a:t>R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7315200" y="1447800"/>
            <a:ext cx="571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AS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7010400" y="4267200"/>
            <a:ext cx="2111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AD=C+I+G+X</a:t>
            </a:r>
            <a:endParaRPr lang="en-US" b="1" baseline="-25000"/>
          </a:p>
        </p:txBody>
      </p:sp>
      <p:sp>
        <p:nvSpPr>
          <p:cNvPr id="24584" name="Freeform 7"/>
          <p:cNvSpPr>
            <a:spLocks/>
          </p:cNvSpPr>
          <p:nvPr/>
        </p:nvSpPr>
        <p:spPr bwMode="auto">
          <a:xfrm>
            <a:off x="5181600" y="1600200"/>
            <a:ext cx="1743075" cy="2881313"/>
          </a:xfrm>
          <a:custGeom>
            <a:avLst/>
            <a:gdLst>
              <a:gd name="T0" fmla="*/ 0 w 1244"/>
              <a:gd name="T1" fmla="*/ 0 h 2233"/>
              <a:gd name="T2" fmla="*/ 2147483647 w 1244"/>
              <a:gd name="T3" fmla="*/ 2147483647 h 2233"/>
              <a:gd name="T4" fmla="*/ 2147483647 w 1244"/>
              <a:gd name="T5" fmla="*/ 2147483647 h 2233"/>
              <a:gd name="T6" fmla="*/ 2147483647 w 1244"/>
              <a:gd name="T7" fmla="*/ 2147483647 h 2233"/>
              <a:gd name="T8" fmla="*/ 2147483647 w 1244"/>
              <a:gd name="T9" fmla="*/ 2147483647 h 2233"/>
              <a:gd name="T10" fmla="*/ 2147483647 w 1244"/>
              <a:gd name="T11" fmla="*/ 2147483647 h 2233"/>
              <a:gd name="T12" fmla="*/ 2147483647 w 1244"/>
              <a:gd name="T13" fmla="*/ 2147483647 h 2233"/>
              <a:gd name="T14" fmla="*/ 2147483647 w 1244"/>
              <a:gd name="T15" fmla="*/ 2147483647 h 2233"/>
              <a:gd name="T16" fmla="*/ 2147483647 w 1244"/>
              <a:gd name="T17" fmla="*/ 2147483647 h 2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4"/>
              <a:gd name="T28" fmla="*/ 0 h 2233"/>
              <a:gd name="T29" fmla="*/ 1244 w 1244"/>
              <a:gd name="T30" fmla="*/ 2233 h 22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4" h="2233">
                <a:moveTo>
                  <a:pt x="0" y="0"/>
                </a:moveTo>
                <a:lnTo>
                  <a:pt x="102" y="358"/>
                </a:lnTo>
                <a:lnTo>
                  <a:pt x="222" y="701"/>
                </a:lnTo>
                <a:lnTo>
                  <a:pt x="358" y="1019"/>
                </a:lnTo>
                <a:lnTo>
                  <a:pt x="509" y="1317"/>
                </a:lnTo>
                <a:lnTo>
                  <a:pt x="673" y="1587"/>
                </a:lnTo>
                <a:lnTo>
                  <a:pt x="851" y="1831"/>
                </a:lnTo>
                <a:lnTo>
                  <a:pt x="1042" y="2047"/>
                </a:lnTo>
                <a:lnTo>
                  <a:pt x="1243" y="2232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5" name="Group 8"/>
          <p:cNvGrpSpPr>
            <a:grpSpLocks/>
          </p:cNvGrpSpPr>
          <p:nvPr/>
        </p:nvGrpSpPr>
        <p:grpSpPr bwMode="auto">
          <a:xfrm>
            <a:off x="3657600" y="990600"/>
            <a:ext cx="4683125" cy="3805238"/>
            <a:chOff x="1490" y="983"/>
            <a:chExt cx="2956" cy="2582"/>
          </a:xfrm>
        </p:grpSpPr>
        <p:sp>
          <p:nvSpPr>
            <p:cNvPr id="24605" name="Line 9"/>
            <p:cNvSpPr>
              <a:spLocks noChangeShapeType="1"/>
            </p:cNvSpPr>
            <p:nvPr/>
          </p:nvSpPr>
          <p:spPr bwMode="auto">
            <a:xfrm>
              <a:off x="1505" y="983"/>
              <a:ext cx="0" cy="25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10"/>
            <p:cNvSpPr>
              <a:spLocks noChangeShapeType="1"/>
            </p:cNvSpPr>
            <p:nvPr/>
          </p:nvSpPr>
          <p:spPr bwMode="auto">
            <a:xfrm>
              <a:off x="1490" y="3556"/>
              <a:ext cx="29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276600" y="25908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/>
              <a:t>P</a:t>
            </a:r>
            <a:r>
              <a:rPr lang="en-US" sz="2000" b="1" baseline="-25000"/>
              <a:t>2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76600" y="31242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/>
              <a:t>P</a:t>
            </a:r>
            <a:r>
              <a:rPr lang="en-US" sz="2000" b="1" baseline="-25000"/>
              <a:t>1</a:t>
            </a: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3733800" y="2819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Freeform 15"/>
          <p:cNvSpPr>
            <a:spLocks/>
          </p:cNvSpPr>
          <p:nvPr/>
        </p:nvSpPr>
        <p:spPr bwMode="auto">
          <a:xfrm>
            <a:off x="5867400" y="1447800"/>
            <a:ext cx="1905000" cy="2590800"/>
          </a:xfrm>
          <a:custGeom>
            <a:avLst/>
            <a:gdLst>
              <a:gd name="T0" fmla="*/ 0 w 1244"/>
              <a:gd name="T1" fmla="*/ 0 h 2233"/>
              <a:gd name="T2" fmla="*/ 2147483647 w 1244"/>
              <a:gd name="T3" fmla="*/ 2147483647 h 2233"/>
              <a:gd name="T4" fmla="*/ 2147483647 w 1244"/>
              <a:gd name="T5" fmla="*/ 2147483647 h 2233"/>
              <a:gd name="T6" fmla="*/ 2147483647 w 1244"/>
              <a:gd name="T7" fmla="*/ 2147483647 h 2233"/>
              <a:gd name="T8" fmla="*/ 2147483647 w 1244"/>
              <a:gd name="T9" fmla="*/ 2147483647 h 2233"/>
              <a:gd name="T10" fmla="*/ 2147483647 w 1244"/>
              <a:gd name="T11" fmla="*/ 2147483647 h 2233"/>
              <a:gd name="T12" fmla="*/ 2147483647 w 1244"/>
              <a:gd name="T13" fmla="*/ 2147483647 h 2233"/>
              <a:gd name="T14" fmla="*/ 2147483647 w 1244"/>
              <a:gd name="T15" fmla="*/ 2147483647 h 2233"/>
              <a:gd name="T16" fmla="*/ 2147483647 w 1244"/>
              <a:gd name="T17" fmla="*/ 2147483647 h 2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4"/>
              <a:gd name="T28" fmla="*/ 0 h 2233"/>
              <a:gd name="T29" fmla="*/ 1244 w 1244"/>
              <a:gd name="T30" fmla="*/ 2233 h 22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4" h="2233">
                <a:moveTo>
                  <a:pt x="0" y="0"/>
                </a:moveTo>
                <a:lnTo>
                  <a:pt x="102" y="358"/>
                </a:lnTo>
                <a:lnTo>
                  <a:pt x="222" y="701"/>
                </a:lnTo>
                <a:lnTo>
                  <a:pt x="358" y="1019"/>
                </a:lnTo>
                <a:lnTo>
                  <a:pt x="509" y="1317"/>
                </a:lnTo>
                <a:lnTo>
                  <a:pt x="673" y="1587"/>
                </a:lnTo>
                <a:lnTo>
                  <a:pt x="851" y="1831"/>
                </a:lnTo>
                <a:lnTo>
                  <a:pt x="1042" y="2047"/>
                </a:lnTo>
                <a:lnTo>
                  <a:pt x="1243" y="2232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7772400" y="3657600"/>
            <a:ext cx="723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AD</a:t>
            </a:r>
            <a:r>
              <a:rPr lang="en-US" b="1" baseline="-25000"/>
              <a:t>2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5181600" y="4800600"/>
            <a:ext cx="1509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/>
              <a:t>Q</a:t>
            </a:r>
            <a:r>
              <a:rPr lang="en-US" b="1" baseline="-25000"/>
              <a:t>f</a:t>
            </a:r>
          </a:p>
          <a:p>
            <a:pPr algn="ctr"/>
            <a:r>
              <a:rPr lang="en-US" b="1"/>
              <a:t>(Y*or FE)</a:t>
            </a:r>
          </a:p>
        </p:txBody>
      </p:sp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4419600" y="28956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0000"/>
              </a:gs>
              <a:gs pos="100000">
                <a:schemeClr val="tx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0307" name="AutoShape 19"/>
          <p:cNvSpPr>
            <a:spLocks noChangeArrowheads="1"/>
          </p:cNvSpPr>
          <p:nvPr/>
        </p:nvSpPr>
        <p:spPr bwMode="auto">
          <a:xfrm>
            <a:off x="5943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410200" y="838200"/>
            <a:ext cx="995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LRAS</a:t>
            </a:r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6172200" y="4800600"/>
            <a:ext cx="519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457200" y="76200"/>
            <a:ext cx="8534400" cy="66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800" b="1">
                <a:solidFill>
                  <a:srgbClr val="000099"/>
                </a:solidFill>
              </a:rPr>
              <a:t>Draw AD and AS at full employment</a:t>
            </a:r>
          </a:p>
        </p:txBody>
      </p:sp>
      <p:pic>
        <p:nvPicPr>
          <p:cNvPr id="24597" name="Picture 24" descr="C:\Documents and Settings\msalazar\Desktop\AP Economics\Macroeconomics\Calvin wants to improve the econom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28247" r="23529" b="47627"/>
          <a:stretch>
            <a:fillRect/>
          </a:stretch>
        </p:blipFill>
        <p:spPr bwMode="auto">
          <a:xfrm>
            <a:off x="228600" y="762000"/>
            <a:ext cx="241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3505200" y="5867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99"/>
                </a:solidFill>
              </a:rPr>
              <a:t>Output Increases</a:t>
            </a:r>
          </a:p>
        </p:txBody>
      </p:sp>
      <p:sp>
        <p:nvSpPr>
          <p:cNvPr id="140317" name="Rectangle 29"/>
          <p:cNvSpPr>
            <a:spLocks noChangeArrowheads="1"/>
          </p:cNvSpPr>
          <p:nvPr/>
        </p:nvSpPr>
        <p:spPr bwMode="auto">
          <a:xfrm>
            <a:off x="6172200" y="5867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99"/>
                </a:solidFill>
              </a:rPr>
              <a:t>PL Increases</a:t>
            </a:r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H="1" flipV="1">
            <a:off x="6553200" y="28956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Slide Number Placeholder 31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4E9A3E4-627A-40DC-B937-652DF6C64159}" type="slidenum">
              <a:rPr lang="en-US" sz="1400"/>
              <a:pPr algn="r" eaLnBrk="1" hangingPunct="1"/>
              <a:t>29</a:t>
            </a:fld>
            <a:endParaRPr lang="en-US" sz="1400"/>
          </a:p>
        </p:txBody>
      </p:sp>
      <p:sp>
        <p:nvSpPr>
          <p:cNvPr id="24602" name="Freeform 16"/>
          <p:cNvSpPr>
            <a:spLocks/>
          </p:cNvSpPr>
          <p:nvPr/>
        </p:nvSpPr>
        <p:spPr bwMode="auto">
          <a:xfrm rot="-192810">
            <a:off x="4419600" y="1981200"/>
            <a:ext cx="3200400" cy="23622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5" name="Oval 27"/>
          <p:cNvSpPr>
            <a:spLocks noChangeArrowheads="1"/>
          </p:cNvSpPr>
          <p:nvPr/>
        </p:nvSpPr>
        <p:spPr bwMode="auto">
          <a:xfrm>
            <a:off x="6477000" y="2743200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04" name="Oval 26"/>
          <p:cNvSpPr>
            <a:spLocks noChangeArrowheads="1"/>
          </p:cNvSpPr>
          <p:nvPr/>
        </p:nvSpPr>
        <p:spPr bwMode="auto">
          <a:xfrm>
            <a:off x="5867400" y="3352800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9" grpId="0" animBg="1"/>
      <p:bldP spid="140300" grpId="0" autoUpdateAnimBg="0"/>
      <p:bldP spid="140302" grpId="0" animBg="1"/>
      <p:bldP spid="140303" grpId="0" animBg="1"/>
      <p:bldP spid="140304" grpId="0" autoUpdateAnimBg="0"/>
      <p:bldP spid="140305" grpId="0" autoUpdateAnimBg="0"/>
      <p:bldP spid="140306" grpId="0" animBg="1" autoUpdateAnimBg="0"/>
      <p:bldP spid="140307" grpId="0" animBg="1" autoUpdateAnimBg="0"/>
      <p:bldP spid="140308" grpId="0" autoUpdateAnimBg="0"/>
      <p:bldP spid="140310" grpId="0" autoUpdateAnimBg="0"/>
      <p:bldP spid="140316" grpId="0" autoUpdateAnimBg="0"/>
      <p:bldP spid="140317" grpId="0" autoUpdateAnimBg="0"/>
      <p:bldP spid="140326" grpId="0" animBg="1"/>
      <p:bldP spid="1403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5400" b="1" smtClean="0">
                <a:solidFill>
                  <a:schemeClr val="tx1"/>
                </a:solidFill>
              </a:rPr>
              <a:t>Aggregate Demand and Supply and Fiscal Policy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7E5E5-8CA1-402B-8EC9-6107593828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8132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971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Short Run and </a:t>
            </a:r>
            <a:br>
              <a:rPr lang="en-US" sz="5400" b="1" smtClean="0"/>
            </a:br>
            <a:r>
              <a:rPr lang="en-US" sz="5400" b="1" smtClean="0"/>
              <a:t>Long Run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51BC52D-7166-4151-9C16-320475D71519}" type="slidenum">
              <a:rPr lang="en-US" sz="1400"/>
              <a:pPr algn="r" eaLnBrk="1" hangingPunct="1"/>
              <a:t>30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/>
              <a:t>Price Level</a:t>
            </a:r>
          </a:p>
        </p:txBody>
      </p:sp>
      <p:sp>
        <p:nvSpPr>
          <p:cNvPr id="26628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258C90E-A639-41BE-AB85-A2B2AA77E298}" type="slidenum">
              <a:rPr lang="en-US" sz="1400"/>
              <a:pPr algn="r" eaLnBrk="1" hangingPunct="1"/>
              <a:t>31</a:t>
            </a:fld>
            <a:endParaRPr lang="en-US" sz="1400"/>
          </a:p>
        </p:txBody>
      </p:sp>
      <p:sp>
        <p:nvSpPr>
          <p:cNvPr id="26629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</a:p>
        </p:txBody>
      </p:sp>
      <p:sp>
        <p:nvSpPr>
          <p:cNvPr id="26631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</a:p>
        </p:txBody>
      </p:sp>
      <p:sp>
        <p:nvSpPr>
          <p:cNvPr id="26633" name="Text Box 1081"/>
          <p:cNvSpPr txBox="1">
            <a:spLocks noChangeArrowheads="1"/>
          </p:cNvSpPr>
          <p:nvPr/>
        </p:nvSpPr>
        <p:spPr bwMode="auto">
          <a:xfrm>
            <a:off x="0" y="904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/>
              <a:t>Shifts in AD or AS change the price level and output in the short run</a:t>
            </a:r>
            <a:r>
              <a:rPr 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6634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GDP</a:t>
            </a:r>
            <a:r>
              <a:rPr lang="en-US" b="1" baseline="-25000"/>
              <a:t>R</a:t>
            </a: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Y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13716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/>
              <a:t>LRAS</a:t>
            </a:r>
            <a:endParaRPr lang="en-US" sz="3200" b="1" baseline="-25000"/>
          </a:p>
        </p:txBody>
      </p:sp>
    </p:spTree>
    <p:extLst>
      <p:ext uri="{BB962C8B-B14F-4D97-AF65-F5344CB8AC3E}">
        <p14:creationId xmlns:p14="http://schemas.microsoft.com/office/powerpoint/2010/main" val="714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2"/>
          <p:cNvSpPr>
            <a:spLocks noChangeShapeType="1"/>
          </p:cNvSpPr>
          <p:nvPr/>
        </p:nvSpPr>
        <p:spPr bwMode="auto">
          <a:xfrm flipH="1">
            <a:off x="5181600" y="38862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2767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/>
              <a:t>Price Level</a:t>
            </a:r>
          </a:p>
        </p:txBody>
      </p:sp>
      <p:sp>
        <p:nvSpPr>
          <p:cNvPr id="27653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B4C5192-7E4F-42C0-999A-BBA416A9D40F}" type="slidenum">
              <a:rPr lang="en-US" sz="1400"/>
              <a:pPr algn="r" eaLnBrk="1" hangingPunct="1"/>
              <a:t>32</a:t>
            </a:fld>
            <a:endParaRPr lang="en-US" sz="1400"/>
          </a:p>
        </p:txBody>
      </p:sp>
      <p:sp>
        <p:nvSpPr>
          <p:cNvPr id="27654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</a:p>
        </p:txBody>
      </p:sp>
      <p:sp>
        <p:nvSpPr>
          <p:cNvPr id="27656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</a:p>
        </p:txBody>
      </p:sp>
      <p:sp>
        <p:nvSpPr>
          <p:cNvPr id="27658" name="Text Box 1081"/>
          <p:cNvSpPr txBox="1">
            <a:spLocks noChangeArrowheads="1"/>
          </p:cNvSpPr>
          <p:nvPr/>
        </p:nvSpPr>
        <p:spPr bwMode="auto">
          <a:xfrm>
            <a:off x="0" y="90488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/>
              <a:t>Example: Assume consumers increase spending. What happens to PL and Output?</a:t>
            </a:r>
            <a:r>
              <a:rPr 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7659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GDP</a:t>
            </a:r>
            <a:r>
              <a:rPr lang="en-US" b="1" baseline="-25000"/>
              <a:t>R</a:t>
            </a:r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/>
              <a:t>LRAS</a:t>
            </a:r>
            <a:endParaRPr lang="en-US" sz="3200" b="1" baseline="-25000"/>
          </a:p>
        </p:txBody>
      </p:sp>
      <p:sp>
        <p:nvSpPr>
          <p:cNvPr id="27662" name="Line 16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Y</a:t>
            </a:r>
          </a:p>
        </p:txBody>
      </p:sp>
      <p:sp>
        <p:nvSpPr>
          <p:cNvPr id="3" name="Freeform 30"/>
          <p:cNvSpPr>
            <a:spLocks/>
          </p:cNvSpPr>
          <p:nvPr/>
        </p:nvSpPr>
        <p:spPr bwMode="auto">
          <a:xfrm rot="-358900">
            <a:off x="4354513" y="2132013"/>
            <a:ext cx="2819400" cy="34448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7391400" y="5138738"/>
            <a:ext cx="81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  <a:r>
              <a:rPr lang="en-US" sz="2800" b="1" baseline="-25000"/>
              <a:t>1</a:t>
            </a:r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2209800" y="3733800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16"/>
          <p:cNvSpPr txBox="1">
            <a:spLocks noChangeArrowheads="1"/>
          </p:cNvSpPr>
          <p:nvPr/>
        </p:nvSpPr>
        <p:spPr bwMode="auto">
          <a:xfrm>
            <a:off x="13716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371600" y="35052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1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8768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1</a:t>
            </a: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5486400" y="4648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3" grpId="0" animBg="1"/>
      <p:bldP spid="4" grpId="0"/>
      <p:bldP spid="76820" grpId="0" animBg="1"/>
      <p:bldP spid="6" grpId="0"/>
      <p:bldP spid="7" grpId="0"/>
      <p:bldP spid="768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H="1">
            <a:off x="5181600" y="38862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2870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/>
              <a:t>Price Level</a:t>
            </a:r>
          </a:p>
        </p:txBody>
      </p:sp>
      <p:sp>
        <p:nvSpPr>
          <p:cNvPr id="28677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9B2FBF0-B1DA-4A2F-97CA-69913D184227}" type="slidenum">
              <a:rPr lang="en-US" sz="1400"/>
              <a:pPr algn="r" eaLnBrk="1" hangingPunct="1"/>
              <a:t>33</a:t>
            </a:fld>
            <a:endParaRPr lang="en-US" sz="1400"/>
          </a:p>
        </p:txBody>
      </p:sp>
      <p:sp>
        <p:nvSpPr>
          <p:cNvPr id="28678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</a:p>
        </p:txBody>
      </p:sp>
      <p:sp>
        <p:nvSpPr>
          <p:cNvPr id="28680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</a:p>
        </p:txBody>
      </p:sp>
      <p:sp>
        <p:nvSpPr>
          <p:cNvPr id="28682" name="Text Box 1081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 b="1"/>
              <a:t>Now, what will happen in the LONG RUN?</a:t>
            </a:r>
            <a:r>
              <a:rPr lang="en-US" sz="36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8683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GDP</a:t>
            </a:r>
            <a:r>
              <a:rPr lang="en-US" b="1" baseline="-25000"/>
              <a:t>R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4495800" y="2057400"/>
            <a:ext cx="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Y</a:t>
            </a:r>
          </a:p>
        </p:txBody>
      </p:sp>
      <p:sp>
        <p:nvSpPr>
          <p:cNvPr id="28687" name="Freeform 30"/>
          <p:cNvSpPr>
            <a:spLocks/>
          </p:cNvSpPr>
          <p:nvPr/>
        </p:nvSpPr>
        <p:spPr bwMode="auto">
          <a:xfrm rot="-358900">
            <a:off x="4354513" y="2132013"/>
            <a:ext cx="2819400" cy="34448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31"/>
          <p:cNvSpPr>
            <a:spLocks noChangeArrowheads="1"/>
          </p:cNvSpPr>
          <p:nvPr/>
        </p:nvSpPr>
        <p:spPr bwMode="auto">
          <a:xfrm>
            <a:off x="7391400" y="5138738"/>
            <a:ext cx="81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  <a:r>
              <a:rPr lang="en-US" sz="2800" b="1" baseline="-25000"/>
              <a:t>1</a:t>
            </a:r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H="1">
            <a:off x="2209800" y="3733800"/>
            <a:ext cx="2895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Text Box 16"/>
          <p:cNvSpPr txBox="1">
            <a:spLocks noChangeArrowheads="1"/>
          </p:cNvSpPr>
          <p:nvPr/>
        </p:nvSpPr>
        <p:spPr bwMode="auto">
          <a:xfrm>
            <a:off x="13716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e</a:t>
            </a:r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1371600" y="35052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1</a:t>
            </a:r>
          </a:p>
        </p:txBody>
      </p:sp>
      <p:sp>
        <p:nvSpPr>
          <p:cNvPr id="28692" name="Text Box 16"/>
          <p:cNvSpPr txBox="1">
            <a:spLocks noChangeArrowheads="1"/>
          </p:cNvSpPr>
          <p:nvPr/>
        </p:nvSpPr>
        <p:spPr bwMode="auto">
          <a:xfrm>
            <a:off x="48768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1</a:t>
            </a:r>
          </a:p>
        </p:txBody>
      </p:sp>
      <p:sp>
        <p:nvSpPr>
          <p:cNvPr id="28693" name="Text Box 15"/>
          <p:cNvSpPr txBox="1">
            <a:spLocks noChangeArrowheads="1"/>
          </p:cNvSpPr>
          <p:nvPr/>
        </p:nvSpPr>
        <p:spPr bwMode="auto">
          <a:xfrm>
            <a:off x="3886200" y="14478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/>
              <a:t>LRAS</a:t>
            </a:r>
            <a:endParaRPr lang="en-US" sz="3200" b="1" baseline="-2500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304800" y="609600"/>
            <a:ext cx="8534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</a:rPr>
              <a:t>Inflation means workers seek higher wages and production costs increase </a:t>
            </a: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 rot="-192810">
            <a:off x="2227263" y="1997075"/>
            <a:ext cx="3200400" cy="23622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410200" y="1600200"/>
            <a:ext cx="76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  <a:r>
              <a:rPr lang="en-US" sz="2800" b="1" baseline="-25000"/>
              <a:t>1</a:t>
            </a: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 rot="10800000">
            <a:off x="5105400" y="259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2286000" y="2819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47800" y="25908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2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019800" y="2971800"/>
            <a:ext cx="3124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/>
              <a:t>Back to full employment with higher price level</a:t>
            </a:r>
          </a:p>
        </p:txBody>
      </p:sp>
    </p:spTree>
    <p:extLst>
      <p:ext uri="{BB962C8B-B14F-4D97-AF65-F5344CB8AC3E}">
        <p14:creationId xmlns:p14="http://schemas.microsoft.com/office/powerpoint/2010/main" val="32877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7851" grpId="0" animBg="1"/>
      <p:bldP spid="77851" grpId="1" animBg="1"/>
      <p:bldP spid="77852" grpId="0" animBg="1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7"/>
          <p:cNvGrpSpPr>
            <a:grpSpLocks/>
          </p:cNvGrpSpPr>
          <p:nvPr/>
        </p:nvGrpSpPr>
        <p:grpSpPr bwMode="auto">
          <a:xfrm>
            <a:off x="2173288" y="1970088"/>
            <a:ext cx="4608512" cy="4262437"/>
            <a:chOff x="1473" y="948"/>
            <a:chExt cx="2989" cy="2724"/>
          </a:xfrm>
        </p:grpSpPr>
        <p:sp>
          <p:nvSpPr>
            <p:cNvPr id="29726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31"/>
          <p:cNvSpPr txBox="1">
            <a:spLocks noChangeArrowheads="1"/>
          </p:cNvSpPr>
          <p:nvPr/>
        </p:nvSpPr>
        <p:spPr bwMode="auto">
          <a:xfrm>
            <a:off x="1066800" y="160020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/>
              <a:t>Price Level</a:t>
            </a:r>
          </a:p>
        </p:txBody>
      </p:sp>
      <p:sp>
        <p:nvSpPr>
          <p:cNvPr id="29700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2BC6DA9-FB70-4CC4-B1C7-6DC1A6E8EEDF}" type="slidenum">
              <a:rPr lang="en-US" sz="1400"/>
              <a:pPr algn="r" eaLnBrk="1" hangingPunct="1"/>
              <a:t>34</a:t>
            </a:fld>
            <a:endParaRPr lang="en-US" sz="1400"/>
          </a:p>
        </p:txBody>
      </p:sp>
      <p:sp>
        <p:nvSpPr>
          <p:cNvPr id="29701" name="Freeform 30"/>
          <p:cNvSpPr>
            <a:spLocks/>
          </p:cNvSpPr>
          <p:nvPr/>
        </p:nvSpPr>
        <p:spPr bwMode="auto">
          <a:xfrm rot="-358900">
            <a:off x="3276600" y="2286000"/>
            <a:ext cx="2819400" cy="36734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</a:p>
        </p:txBody>
      </p:sp>
      <p:sp>
        <p:nvSpPr>
          <p:cNvPr id="29703" name="Rectangle 31"/>
          <p:cNvSpPr>
            <a:spLocks noChangeArrowheads="1"/>
          </p:cNvSpPr>
          <p:nvPr/>
        </p:nvSpPr>
        <p:spPr bwMode="auto">
          <a:xfrm>
            <a:off x="6172200" y="2041525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</a:p>
        </p:txBody>
      </p:sp>
      <p:sp>
        <p:nvSpPr>
          <p:cNvPr id="29704" name="Text Box 1081"/>
          <p:cNvSpPr txBox="1">
            <a:spLocks noChangeArrowheads="1"/>
          </p:cNvSpPr>
          <p:nvPr/>
        </p:nvSpPr>
        <p:spPr bwMode="auto">
          <a:xfrm>
            <a:off x="0" y="-90488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/>
              <a:t>Example: Consumer expectations fall and consumer spending plummets. What happens to PL and Output in the Short Run and Long Run?</a:t>
            </a:r>
            <a:r>
              <a:rPr lang="en-US" sz="32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9705" name="Rectangle 5"/>
          <p:cNvSpPr>
            <a:spLocks noChangeArrowheads="1"/>
          </p:cNvSpPr>
          <p:nvPr/>
        </p:nvSpPr>
        <p:spPr bwMode="auto">
          <a:xfrm>
            <a:off x="6629400" y="6232525"/>
            <a:ext cx="969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/>
              <a:t>GDP</a:t>
            </a:r>
            <a:r>
              <a:rPr lang="en-US" b="1" baseline="-25000"/>
              <a:t>R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4495800" y="2286000"/>
            <a:ext cx="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3886200" y="1676400"/>
            <a:ext cx="1268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/>
              <a:t>LRAS</a:t>
            </a:r>
            <a:endParaRPr lang="en-US" sz="3200" b="1" baseline="-25000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 flipH="1">
            <a:off x="2286000" y="4419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4191000" y="6172200"/>
            <a:ext cx="63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Y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>
            <a:off x="3962400" y="48006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Rectangle 31"/>
          <p:cNvSpPr>
            <a:spLocks noChangeArrowheads="1"/>
          </p:cNvSpPr>
          <p:nvPr/>
        </p:nvSpPr>
        <p:spPr bwMode="auto">
          <a:xfrm>
            <a:off x="6324600" y="5486400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 rot="-358900">
            <a:off x="2667000" y="2743200"/>
            <a:ext cx="2819400" cy="3444875"/>
          </a:xfrm>
          <a:custGeom>
            <a:avLst/>
            <a:gdLst>
              <a:gd name="T0" fmla="*/ 0 w 4387"/>
              <a:gd name="T1" fmla="*/ 0 h 4289"/>
              <a:gd name="T2" fmla="*/ 2147483647 w 4387"/>
              <a:gd name="T3" fmla="*/ 2147483647 h 4289"/>
              <a:gd name="T4" fmla="*/ 2147483647 w 4387"/>
              <a:gd name="T5" fmla="*/ 2147483647 h 4289"/>
              <a:gd name="T6" fmla="*/ 2147483647 w 4387"/>
              <a:gd name="T7" fmla="*/ 2147483647 h 4289"/>
              <a:gd name="T8" fmla="*/ 2147483647 w 4387"/>
              <a:gd name="T9" fmla="*/ 2147483647 h 4289"/>
              <a:gd name="T10" fmla="*/ 2147483647 w 4387"/>
              <a:gd name="T11" fmla="*/ 2147483647 h 4289"/>
              <a:gd name="T12" fmla="*/ 2147483647 w 4387"/>
              <a:gd name="T13" fmla="*/ 2147483647 h 4289"/>
              <a:gd name="T14" fmla="*/ 2147483647 w 4387"/>
              <a:gd name="T15" fmla="*/ 2147483647 h 4289"/>
              <a:gd name="T16" fmla="*/ 2147483647 w 4387"/>
              <a:gd name="T17" fmla="*/ 2147483647 h 4289"/>
              <a:gd name="T18" fmla="*/ 2147483647 w 4387"/>
              <a:gd name="T19" fmla="*/ 2147483647 h 4289"/>
              <a:gd name="T20" fmla="*/ 2147483647 w 4387"/>
              <a:gd name="T21" fmla="*/ 2147483647 h 4289"/>
              <a:gd name="T22" fmla="*/ 2147483647 w 4387"/>
              <a:gd name="T23" fmla="*/ 2147483647 h 4289"/>
              <a:gd name="T24" fmla="*/ 2147483647 w 4387"/>
              <a:gd name="T25" fmla="*/ 2147483647 h 4289"/>
              <a:gd name="T26" fmla="*/ 2147483647 w 4387"/>
              <a:gd name="T27" fmla="*/ 2147483647 h 4289"/>
              <a:gd name="T28" fmla="*/ 2147483647 w 4387"/>
              <a:gd name="T29" fmla="*/ 2147483647 h 4289"/>
              <a:gd name="T30" fmla="*/ 2147483647 w 4387"/>
              <a:gd name="T31" fmla="*/ 2147483647 h 4289"/>
              <a:gd name="T32" fmla="*/ 2147483647 w 4387"/>
              <a:gd name="T33" fmla="*/ 2147483647 h 4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7"/>
              <a:gd name="T52" fmla="*/ 0 h 4289"/>
              <a:gd name="T53" fmla="*/ 4387 w 4387"/>
              <a:gd name="T54" fmla="*/ 4289 h 42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7" h="4289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Rectangle 31"/>
          <p:cNvSpPr>
            <a:spLocks noChangeArrowheads="1"/>
          </p:cNvSpPr>
          <p:nvPr/>
        </p:nvSpPr>
        <p:spPr bwMode="auto">
          <a:xfrm>
            <a:off x="5562600" y="5715000"/>
            <a:ext cx="81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AD</a:t>
            </a:r>
            <a:r>
              <a:rPr lang="en-US" sz="2800" b="1" baseline="-25000"/>
              <a:t>1</a:t>
            </a: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>
            <a:off x="2209800" y="48006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47800" y="44958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1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733800" y="6172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Q</a:t>
            </a:r>
            <a:r>
              <a:rPr lang="en-US" sz="2800" b="1" baseline="-25000"/>
              <a:t>1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6477000" y="3124200"/>
            <a:ext cx="76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/>
              <a:t>AS</a:t>
            </a:r>
            <a:r>
              <a:rPr lang="en-US" sz="2800" b="1" baseline="-25000"/>
              <a:t>1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47800" y="5029200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2</a:t>
            </a:r>
          </a:p>
        </p:txBody>
      </p:sp>
      <p:sp>
        <p:nvSpPr>
          <p:cNvPr id="95248" name="Freeform 16"/>
          <p:cNvSpPr>
            <a:spLocks/>
          </p:cNvSpPr>
          <p:nvPr/>
        </p:nvSpPr>
        <p:spPr bwMode="auto">
          <a:xfrm rot="-192810">
            <a:off x="3429000" y="3505200"/>
            <a:ext cx="3200400" cy="23622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 rot="10800000">
            <a:off x="3276600" y="36576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21" name="Text Box 16"/>
          <p:cNvSpPr txBox="1">
            <a:spLocks noChangeArrowheads="1"/>
          </p:cNvSpPr>
          <p:nvPr/>
        </p:nvSpPr>
        <p:spPr bwMode="auto">
          <a:xfrm>
            <a:off x="1447800" y="4038600"/>
            <a:ext cx="74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/>
              <a:t>PL</a:t>
            </a:r>
            <a:r>
              <a:rPr lang="en-US" sz="2800" b="1" baseline="-25000"/>
              <a:t>e</a:t>
            </a:r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 flipH="1">
            <a:off x="2209800" y="5257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Freeform 16"/>
          <p:cNvSpPr>
            <a:spLocks/>
          </p:cNvSpPr>
          <p:nvPr/>
        </p:nvSpPr>
        <p:spPr bwMode="auto">
          <a:xfrm rot="-192810">
            <a:off x="2590800" y="2686050"/>
            <a:ext cx="3810000" cy="2971800"/>
          </a:xfrm>
          <a:custGeom>
            <a:avLst/>
            <a:gdLst>
              <a:gd name="T0" fmla="*/ 0 w 3038"/>
              <a:gd name="T1" fmla="*/ 2147483647 h 4134"/>
              <a:gd name="T2" fmla="*/ 2147483647 w 3038"/>
              <a:gd name="T3" fmla="*/ 2147483647 h 4134"/>
              <a:gd name="T4" fmla="*/ 2147483647 w 3038"/>
              <a:gd name="T5" fmla="*/ 2147483647 h 4134"/>
              <a:gd name="T6" fmla="*/ 2147483647 w 3038"/>
              <a:gd name="T7" fmla="*/ 2147483647 h 4134"/>
              <a:gd name="T8" fmla="*/ 2147483647 w 3038"/>
              <a:gd name="T9" fmla="*/ 2147483647 h 4134"/>
              <a:gd name="T10" fmla="*/ 2147483647 w 3038"/>
              <a:gd name="T11" fmla="*/ 2147483647 h 4134"/>
              <a:gd name="T12" fmla="*/ 2147483647 w 3038"/>
              <a:gd name="T13" fmla="*/ 2147483647 h 4134"/>
              <a:gd name="T14" fmla="*/ 2147483647 w 3038"/>
              <a:gd name="T15" fmla="*/ 2147483647 h 4134"/>
              <a:gd name="T16" fmla="*/ 2147483647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AutoShape 30"/>
          <p:cNvSpPr>
            <a:spLocks noChangeArrowheads="1"/>
          </p:cNvSpPr>
          <p:nvPr/>
        </p:nvSpPr>
        <p:spPr bwMode="auto">
          <a:xfrm>
            <a:off x="5181600" y="3810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019800" y="38862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/>
              <a:t>AS increases as workers accept lower wages and production costs fall</a:t>
            </a:r>
          </a:p>
        </p:txBody>
      </p:sp>
    </p:spTree>
    <p:extLst>
      <p:ext uri="{BB962C8B-B14F-4D97-AF65-F5344CB8AC3E}">
        <p14:creationId xmlns:p14="http://schemas.microsoft.com/office/powerpoint/2010/main" val="6751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 animBg="1"/>
      <p:bldP spid="4" grpId="0" animBg="1"/>
      <p:bldP spid="78868" grpId="0" animBg="1"/>
      <p:bldP spid="6" grpId="0"/>
      <p:bldP spid="7" grpId="0"/>
      <p:bldP spid="8" grpId="0"/>
      <p:bldP spid="9" grpId="0"/>
      <p:bldP spid="95248" grpId="0" animBg="1"/>
      <p:bldP spid="78874" grpId="0" animBg="1"/>
      <p:bldP spid="78876" grpId="0" animBg="1"/>
      <p:bldP spid="78878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19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5400" b="1" smtClean="0">
                <a:solidFill>
                  <a:schemeClr val="tx1"/>
                </a:solidFill>
              </a:rPr>
              <a:t>Aggregate Demand and Supply and Fiscal Policy</a:t>
            </a: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241607-F7A3-4971-BF18-A893B1A160EC}" type="slidenum">
              <a:rPr lang="en-US" sz="1400"/>
              <a:pPr algn="r"/>
              <a:t>35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The Car Analogy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The economy is like a car…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You can drive 120mph but it is not sustainable. </a:t>
            </a:r>
            <a:r>
              <a:rPr lang="en-US" sz="2800" b="1" smtClean="0">
                <a:solidFill>
                  <a:srgbClr val="990000"/>
                </a:solidFill>
              </a:rPr>
              <a:t>(Extremely Low unemployment)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Driving 20mph is too slow. The car can easily go faster. </a:t>
            </a:r>
            <a:r>
              <a:rPr lang="en-US" sz="2800" b="1" smtClean="0">
                <a:solidFill>
                  <a:srgbClr val="990000"/>
                </a:solidFill>
              </a:rPr>
              <a:t>(High unemployment)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70mph is sustainable. </a:t>
            </a:r>
            <a:r>
              <a:rPr lang="en-US" sz="2800" b="1" smtClean="0">
                <a:solidFill>
                  <a:srgbClr val="990000"/>
                </a:solidFill>
              </a:rPr>
              <a:t>(Full employment)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Some cars have the capacity to drive faster than others. </a:t>
            </a:r>
            <a:r>
              <a:rPr lang="en-US" sz="2800" b="1" smtClean="0">
                <a:solidFill>
                  <a:srgbClr val="990000"/>
                </a:solidFill>
              </a:rPr>
              <a:t>(industrial nations vs. 3</a:t>
            </a:r>
            <a:r>
              <a:rPr lang="en-US" sz="2800" b="1" baseline="30000" smtClean="0">
                <a:solidFill>
                  <a:srgbClr val="990000"/>
                </a:solidFill>
              </a:rPr>
              <a:t>rd</a:t>
            </a:r>
            <a:r>
              <a:rPr lang="en-US" sz="2800" b="1" smtClean="0">
                <a:solidFill>
                  <a:srgbClr val="990000"/>
                </a:solidFill>
              </a:rPr>
              <a:t> world nations)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If the engine </a:t>
            </a:r>
            <a:r>
              <a:rPr lang="en-US" sz="2800" b="1" smtClean="0">
                <a:solidFill>
                  <a:srgbClr val="990000"/>
                </a:solidFill>
              </a:rPr>
              <a:t>(technology)</a:t>
            </a:r>
            <a:r>
              <a:rPr lang="en-US" sz="2800" b="1" smtClean="0"/>
              <a:t> or the gas mileage </a:t>
            </a:r>
            <a:r>
              <a:rPr lang="en-US" sz="2800" b="1" smtClean="0">
                <a:solidFill>
                  <a:srgbClr val="990000"/>
                </a:solidFill>
              </a:rPr>
              <a:t>(productivity)</a:t>
            </a:r>
            <a:r>
              <a:rPr lang="en-US" sz="2800" b="1" smtClean="0"/>
              <a:t> increase then the car can drive at even higher speeds. </a:t>
            </a:r>
            <a:r>
              <a:rPr lang="en-US" sz="2800" b="1" smtClean="0">
                <a:solidFill>
                  <a:srgbClr val="990000"/>
                </a:solidFill>
              </a:rPr>
              <a:t>(Increase LRAS)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00099"/>
                </a:solidFill>
              </a:rPr>
              <a:t>The government’s job is to brake or speed up when needed as well as promote things that will improve the engine. </a:t>
            </a:r>
            <a:r>
              <a:rPr lang="en-US" sz="2800" b="1" smtClean="0">
                <a:solidFill>
                  <a:srgbClr val="990000"/>
                </a:solidFill>
              </a:rPr>
              <a:t>(Shift the PPC outward)</a:t>
            </a:r>
          </a:p>
        </p:txBody>
      </p:sp>
      <p:pic>
        <p:nvPicPr>
          <p:cNvPr id="16388" name="Picture 4" descr="C:\Program Files\Microsoft Office\Clipart\standard\stddir4\sl0073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D9611-AC82-481A-B0BA-C34AFC09D6F9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C:\Documents and Settings\msalazar\Desktop\AP Economics\Macroeconomics\Monetary and Fiscaal Policies.tif"/>
          <p:cNvPicPr>
            <a:picLocks noChangeAspect="1" noChangeArrowheads="1"/>
          </p:cNvPicPr>
          <p:nvPr/>
        </p:nvPicPr>
        <p:blipFill>
          <a:blip r:embed="rId2" cstate="print"/>
          <a:srcRect l="8824" t="6519" r="8824" b="22212"/>
          <a:stretch>
            <a:fillRect/>
          </a:stretch>
        </p:blipFill>
        <p:spPr bwMode="auto">
          <a:xfrm>
            <a:off x="4038600" y="838200"/>
            <a:ext cx="49942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How does the Government Stabilizes the Economy?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28600" y="1447800"/>
            <a:ext cx="388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990000"/>
                </a:solidFill>
              </a:rPr>
              <a:t>The Government has two different tool boxes it can use: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b="1">
              <a:solidFill>
                <a:srgbClr val="99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1. </a:t>
            </a:r>
            <a:r>
              <a:rPr lang="en-US" sz="2800" b="1" u="sng">
                <a:solidFill>
                  <a:schemeClr val="accent2"/>
                </a:solidFill>
              </a:rPr>
              <a:t>Fiscal Policy-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Actions by Congress to stabilize the economy.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OR</a:t>
            </a:r>
            <a:endParaRPr lang="en-US" sz="800" b="1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 b="1" u="sng">
                <a:solidFill>
                  <a:schemeClr val="accent2"/>
                </a:solidFill>
              </a:rPr>
              <a:t>Monetary Policy-</a:t>
            </a:r>
            <a:r>
              <a:rPr lang="en-US" sz="2800" b="1">
                <a:solidFill>
                  <a:schemeClr val="accent2"/>
                </a:solidFill>
              </a:rPr>
              <a:t>Actions by the Federal Reserve Bank to stabilize the economy.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06202D-1A52-4214-98C7-5BDD8D7BDAB9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762000"/>
            <a:ext cx="899160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7200" b="1"/>
              <a:t>Fiscal Policy</a:t>
            </a:r>
          </a:p>
        </p:txBody>
      </p:sp>
      <p:sp>
        <p:nvSpPr>
          <p:cNvPr id="1945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162BF9-C4FD-440E-83B9-7C025B29306A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9460" name="Picture 12" descr="obama-next-100-cong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657600" cy="2743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457200" y="0"/>
            <a:ext cx="8153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Two Types of Fiscal Policy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8600" y="609600"/>
            <a:ext cx="8763000" cy="588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03225" indent="-403225" eaLnBrk="0" hangingPunct="0">
              <a:lnSpc>
                <a:spcPct val="90000"/>
              </a:lnSpc>
            </a:pPr>
            <a:r>
              <a:rPr lang="en-US" sz="4300" b="1"/>
              <a:t>Discretionary Fiscal Policy-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/>
              <a:t> </a:t>
            </a:r>
            <a:r>
              <a:rPr lang="en-US" sz="2800" b="1">
                <a:solidFill>
                  <a:schemeClr val="accent2"/>
                </a:solidFill>
              </a:rPr>
              <a:t>Congress creates a new bill that is designed to change AD through government spending or taxation.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Problem is time lags due to bureaucracy. 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Takes time for Congress to act. 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Ex: In a recession, Congress increase spending.</a:t>
            </a:r>
          </a:p>
          <a:p>
            <a:pPr marL="403225" indent="-403225" eaLnBrk="0" hangingPunct="0">
              <a:lnSpc>
                <a:spcPct val="90000"/>
              </a:lnSpc>
            </a:pPr>
            <a:r>
              <a:rPr lang="en-US" sz="4300" b="1"/>
              <a:t>Non-Discretionary Fiscal Policy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AKA: Automatic Stabilizers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Permanent spending or taxation laws enacted to work counter cyclically to stabilize the economy 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Ex: Welfare, Unemployment, Min. Wage, etc.</a:t>
            </a:r>
          </a:p>
          <a:p>
            <a:pPr marL="517525" lvl="1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When there is high unemployment, unemployment benefits to citizens increase consumer spending. </a:t>
            </a:r>
          </a:p>
        </p:txBody>
      </p:sp>
      <p:sp>
        <p:nvSpPr>
          <p:cNvPr id="20484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4FF0015-DAFD-4C22-8D0F-CB26B0BBA688}" type="slidenum">
              <a:rPr lang="en-US" sz="1400"/>
              <a:pPr algn="r"/>
              <a:t>39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  <p:bldP spid="152580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Aggregate means “added all together.” </a:t>
            </a:r>
          </a:p>
          <a:p>
            <a:pPr lvl="1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</a:rPr>
              <a:t>When we use aggregates</a:t>
            </a:r>
          </a:p>
          <a:p>
            <a:pPr lvl="1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</a:rPr>
              <a:t>we combine all prices and all quantities.</a:t>
            </a:r>
            <a:endParaRPr lang="en-US" altLang="en-US" sz="2000" b="1">
              <a:solidFill>
                <a:srgbClr val="000099"/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Aggregate Demand is all the goods and services (real GDP) that buyers are willing and able to purchase at different price levels.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The Demand for everything by everyone in the US.</a:t>
            </a:r>
            <a:endParaRPr lang="en-US" altLang="en-US" sz="1800" b="1"/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b="1"/>
              <a:t>There is an inverse relationship between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b="1"/>
              <a:t>price level and Real GDP. 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b="1"/>
              <a:t>If the price level: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900" b="1">
                <a:solidFill>
                  <a:srgbClr val="990000"/>
                </a:solidFill>
              </a:rPr>
              <a:t>Increases (Inflation), then real GDP demanded falls.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900" b="1">
                <a:solidFill>
                  <a:srgbClr val="990000"/>
                </a:solidFill>
              </a:rPr>
              <a:t>Decreases (deflation), the real GDP demanded increases.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714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What is Aggregate Demand?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72E0E9-3466-4C07-80BE-C4550B496B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70244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bldLvl="2" autoUpdateAnimBg="0"/>
      <p:bldP spid="5632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>Discretionary Fiscal Policy</a:t>
            </a:r>
            <a:endParaRPr lang="en-US" sz="8000" b="1" smtClean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F7FE79-5BC7-41FF-B8D9-0EB3BB5D3E6A}" type="slidenum">
              <a:rPr lang="en-US" sz="1400"/>
              <a:pPr algn="r"/>
              <a:t>40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04800" y="533400"/>
            <a:ext cx="8420100" cy="252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03225" indent="-403225" eaLnBrk="0" hangingPunct="0"/>
            <a:r>
              <a:rPr lang="en-US" sz="3200" b="1"/>
              <a:t>Laws that reduce inflation, decrease GDP (Close a Inflationary Gap)</a:t>
            </a:r>
          </a:p>
          <a:p>
            <a:pPr marL="403225" indent="-403225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Decrease Government Spending</a:t>
            </a:r>
          </a:p>
          <a:p>
            <a:pPr marL="403225" indent="-403225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Tax Increases</a:t>
            </a:r>
          </a:p>
          <a:p>
            <a:pPr marL="403225" indent="-403225" eaLnBrk="0" hangingPunct="0">
              <a:buFontTx/>
              <a:buChar char="•"/>
            </a:pPr>
            <a:r>
              <a:rPr lang="en-US" sz="3200" b="1">
                <a:solidFill>
                  <a:srgbClr val="990000"/>
                </a:solidFill>
              </a:rPr>
              <a:t>Combinations of the Two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52400" y="0"/>
            <a:ext cx="8915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</a:rPr>
              <a:t>Contractionary Fiscal Policy (The BRAKE)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04800" y="3886200"/>
            <a:ext cx="8732838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03225" indent="-403225" eaLnBrk="0" hangingPunct="0">
              <a:lnSpc>
                <a:spcPct val="90000"/>
              </a:lnSpc>
            </a:pPr>
            <a:r>
              <a:rPr lang="en-US" sz="3100" b="1"/>
              <a:t>Laws that reduce unemployment and increase GDP (Close a Recessionary Gap) </a:t>
            </a:r>
          </a:p>
          <a:p>
            <a:pPr marL="403225" indent="-403225" eaLnBrk="0" hangingPunct="0">
              <a:lnSpc>
                <a:spcPct val="90000"/>
              </a:lnSpc>
              <a:buFontTx/>
              <a:buChar char="•"/>
            </a:pPr>
            <a:r>
              <a:rPr lang="en-US" sz="3100" b="1">
                <a:solidFill>
                  <a:srgbClr val="990000"/>
                </a:solidFill>
              </a:rPr>
              <a:t>Increase Government Spending</a:t>
            </a:r>
          </a:p>
          <a:p>
            <a:pPr marL="403225" indent="-403225" eaLnBrk="0" hangingPunct="0">
              <a:lnSpc>
                <a:spcPct val="90000"/>
              </a:lnSpc>
              <a:buFontTx/>
              <a:buChar char="•"/>
            </a:pPr>
            <a:r>
              <a:rPr lang="en-US" sz="3100" b="1">
                <a:solidFill>
                  <a:srgbClr val="990000"/>
                </a:solidFill>
              </a:rPr>
              <a:t>Decrease Taxes on consumers</a:t>
            </a:r>
          </a:p>
          <a:p>
            <a:pPr marL="403225" indent="-403225" eaLnBrk="0" hangingPunct="0">
              <a:lnSpc>
                <a:spcPct val="90000"/>
              </a:lnSpc>
              <a:buFontTx/>
              <a:buChar char="•"/>
            </a:pPr>
            <a:r>
              <a:rPr lang="en-US" sz="3100" b="1">
                <a:solidFill>
                  <a:srgbClr val="990000"/>
                </a:solidFill>
              </a:rPr>
              <a:t>Combinations of the Two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Expansionary Fiscal Policy (The GAS)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822325" y="6096000"/>
            <a:ext cx="76390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How much should the Government Spend?</a:t>
            </a:r>
          </a:p>
        </p:txBody>
      </p:sp>
      <p:sp>
        <p:nvSpPr>
          <p:cNvPr id="23559" name="Slide Number Placeholder 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893B3CC-452C-4A9F-8909-6366ED467F7F}" type="slidenum">
              <a:rPr lang="en-US" sz="1400"/>
              <a:pPr algn="r"/>
              <a:t>41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autoUpdateAnimBg="0"/>
      <p:bldP spid="187396" grpId="0" autoUpdateAnimBg="0"/>
      <p:bldP spid="187398" grpId="0" build="p" autoUpdateAnimBg="0"/>
      <p:bldP spid="187399" grpId="0" autoUpdateAnimBg="0"/>
      <p:bldP spid="18740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>Non-Discretionary Fiscal Policy</a:t>
            </a:r>
            <a:endParaRPr lang="en-US" sz="8000" b="1" smtClean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0D8784-29B4-4900-A468-828940D48754}" type="slidenum">
              <a:rPr lang="en-US" sz="1400"/>
              <a:pPr algn="r"/>
              <a:t>42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52400" y="0"/>
            <a:ext cx="8991600" cy="5227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algn="ctr" eaLnBrk="0" hangingPunct="0">
              <a:lnSpc>
                <a:spcPct val="90000"/>
              </a:lnSpc>
              <a:defRPr/>
            </a:pPr>
            <a:r>
              <a:rPr lang="en-US" sz="4300" b="1" dirty="0">
                <a:latin typeface="Times New Roman" charset="0"/>
              </a:rPr>
              <a:t>Non-Discretionary Fiscal Policy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  <a:defRPr/>
            </a:pPr>
            <a:endParaRPr lang="en-US" sz="700" b="1" dirty="0">
              <a:solidFill>
                <a:schemeClr val="accent2"/>
              </a:solidFill>
              <a:latin typeface="Times New Roman" charset="0"/>
            </a:endParaRPr>
          </a:p>
          <a:p>
            <a:pPr marL="60325" indent="-60325" algn="ctr" eaLnBrk="0" hangingPunct="0">
              <a:lnSpc>
                <a:spcPct val="90000"/>
              </a:lnSpc>
              <a:defRPr/>
            </a:pPr>
            <a:r>
              <a:rPr lang="en-US" sz="3100" b="1" dirty="0">
                <a:solidFill>
                  <a:schemeClr val="accent2"/>
                </a:solidFill>
                <a:latin typeface="Times New Roman" charset="0"/>
              </a:rPr>
              <a:t>Legislation that act counter cyclically without explicit action by policy makers.</a:t>
            </a:r>
          </a:p>
          <a:p>
            <a:pPr marL="457200" indent="-457200" algn="ctr" eaLnBrk="0" hangingPunct="0">
              <a:lnSpc>
                <a:spcPct val="90000"/>
              </a:lnSpc>
              <a:defRPr/>
            </a:pPr>
            <a:r>
              <a:rPr lang="en-US" sz="3100" b="1" i="1" dirty="0">
                <a:solidFill>
                  <a:schemeClr val="accent2"/>
                </a:solidFill>
                <a:latin typeface="Times New Roman" charset="0"/>
              </a:rPr>
              <a:t>AKA: Automatic Stabilizers</a:t>
            </a:r>
          </a:p>
          <a:p>
            <a:pPr marL="457200" indent="-457200" eaLnBrk="0" hangingPunct="0">
              <a:lnSpc>
                <a:spcPct val="90000"/>
              </a:lnSpc>
              <a:defRPr/>
            </a:pPr>
            <a:endParaRPr lang="en-US" sz="1100" b="1" u="sng" dirty="0">
              <a:solidFill>
                <a:srgbClr val="990000"/>
              </a:solidFill>
              <a:latin typeface="Times New Roman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3100" b="1" dirty="0">
                <a:latin typeface="Times New Roman" charset="0"/>
              </a:rPr>
              <a:t>The U.S. Progressive Income Tax System acts counter cyclically to stabilize the economy.</a:t>
            </a:r>
          </a:p>
          <a:p>
            <a:pPr marL="457200" indent="-457200" eaLnBrk="0" hangingPunct="0">
              <a:lnSpc>
                <a:spcPct val="90000"/>
              </a:lnSpc>
              <a:buFontTx/>
              <a:buAutoNum type="arabicPeriod"/>
              <a:defRPr/>
            </a:pPr>
            <a:r>
              <a:rPr lang="en-US" sz="3100" b="1" dirty="0">
                <a:solidFill>
                  <a:srgbClr val="990000"/>
                </a:solidFill>
                <a:latin typeface="Times New Roman" charset="0"/>
              </a:rPr>
              <a:t>When GDP is down, the tax burden on consumers is low, promoting consumption, increasing AD.</a:t>
            </a:r>
          </a:p>
          <a:p>
            <a:pPr marL="457200" indent="-457200" eaLnBrk="0" hangingPunct="0">
              <a:lnSpc>
                <a:spcPct val="90000"/>
              </a:lnSpc>
              <a:buFontTx/>
              <a:buAutoNum type="arabicPeriod"/>
              <a:defRPr/>
            </a:pPr>
            <a:r>
              <a:rPr lang="en-US" sz="3100" b="1" dirty="0">
                <a:solidFill>
                  <a:srgbClr val="990000"/>
                </a:solidFill>
                <a:latin typeface="Times New Roman" charset="0"/>
              </a:rPr>
              <a:t>When GDP is up, more tax burden on consumers, discouraging consumption, decreasing AD. 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8580438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The more progressive the tax system, the greater the economy’s built-in stability.</a:t>
            </a:r>
          </a:p>
        </p:txBody>
      </p:sp>
      <p:sp>
        <p:nvSpPr>
          <p:cNvPr id="25604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56B790-E480-4449-9862-3EC9F5CF17BE}" type="slidenum">
              <a:rPr lang="en-US" sz="1400"/>
              <a:pPr algn="r"/>
              <a:t>43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 autoUpdateAnimBg="0"/>
      <p:bldP spid="17305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9088" y="0"/>
            <a:ext cx="8824912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200" b="1">
                <a:solidFill>
                  <a:srgbClr val="000099"/>
                </a:solidFill>
              </a:rPr>
              <a:t>Problems With Fiscal Policy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28600" y="685800"/>
            <a:ext cx="8763000" cy="595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sz="2800" b="1"/>
              <a:t>When there is a recessionary gap what two options does Congress have to fix it?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sz="2800" b="1"/>
              <a:t>What’s wrong with combining both?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4000" b="1">
                <a:solidFill>
                  <a:srgbClr val="990000"/>
                </a:solidFill>
              </a:rPr>
              <a:t>Deficit Spending!!!!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A </a:t>
            </a:r>
            <a:r>
              <a:rPr lang="en-US" sz="2800" b="1">
                <a:solidFill>
                  <a:srgbClr val="990000"/>
                </a:solidFill>
              </a:rPr>
              <a:t>Budget Deficit</a:t>
            </a:r>
            <a:r>
              <a:rPr lang="en-US" sz="2800" b="1">
                <a:solidFill>
                  <a:srgbClr val="000099"/>
                </a:solidFill>
              </a:rPr>
              <a:t> is when the government’s expenditures exceeds its revenue. 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The </a:t>
            </a:r>
            <a:r>
              <a:rPr lang="en-US" sz="2800" b="1">
                <a:solidFill>
                  <a:srgbClr val="990000"/>
                </a:solidFill>
              </a:rPr>
              <a:t>National Debt</a:t>
            </a:r>
            <a:r>
              <a:rPr lang="en-US" sz="2800" b="1">
                <a:solidFill>
                  <a:srgbClr val="000099"/>
                </a:solidFill>
              </a:rPr>
              <a:t> is the accumulation of all the budget deficits over time. </a:t>
            </a: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If the Government increases spending without increasing taxes they will increase the annual deficit and the national debt.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2800" b="1"/>
              <a:t>Most economists agree that budget deficits are a necessary evil because forcing a balanced budget would not allow Congress to stimulate the economy.</a:t>
            </a:r>
            <a:r>
              <a:rPr lang="en-US" sz="2800" b="1">
                <a:solidFill>
                  <a:srgbClr val="000099"/>
                </a:solidFill>
              </a:rPr>
              <a:t>  </a:t>
            </a:r>
            <a:endParaRPr lang="en-US" sz="2800" b="1">
              <a:solidFill>
                <a:srgbClr val="990000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1EA9A-D278-47AC-9DDE-68A28A571045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Additional Problems with Fiscal Policy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28600" y="685800"/>
            <a:ext cx="8915400" cy="587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3400" b="1" u="sng">
                <a:solidFill>
                  <a:srgbClr val="990000"/>
                </a:solidFill>
              </a:rPr>
              <a:t>Problems of Timing</a:t>
            </a:r>
            <a:endParaRPr lang="en-US" sz="3400" b="1">
              <a:solidFill>
                <a:srgbClr val="990000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</a:pPr>
            <a:r>
              <a:rPr lang="en-US" sz="3000" b="1"/>
              <a:t>Recognition Lag-</a:t>
            </a:r>
            <a:r>
              <a:rPr lang="en-US" sz="3000" b="1">
                <a:solidFill>
                  <a:srgbClr val="000099"/>
                </a:solidFill>
              </a:rPr>
              <a:t> Congress must react to economic indicators before it’s too late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</a:pPr>
            <a:r>
              <a:rPr lang="en-US" sz="3000" b="1"/>
              <a:t>Administrative Lag-</a:t>
            </a:r>
            <a:r>
              <a:rPr lang="en-US" sz="3000" b="1">
                <a:solidFill>
                  <a:srgbClr val="000099"/>
                </a:solidFill>
              </a:rPr>
              <a:t> Congress takes time to pass legislation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</a:pPr>
            <a:r>
              <a:rPr lang="en-US" sz="3000" b="1"/>
              <a:t>Operational Lag-</a:t>
            </a:r>
            <a:r>
              <a:rPr lang="en-US" sz="3000" b="1">
                <a:solidFill>
                  <a:srgbClr val="000099"/>
                </a:solidFill>
              </a:rPr>
              <a:t> Spending/planning takes time to organize and execute ( changing taxing is quicker)</a:t>
            </a:r>
          </a:p>
          <a:p>
            <a:pPr marL="457200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3400" b="1" u="sng">
                <a:solidFill>
                  <a:srgbClr val="990000"/>
                </a:solidFill>
              </a:rPr>
              <a:t>Politically Motivated Policies</a:t>
            </a:r>
            <a:endParaRPr lang="en-US" sz="3400" b="1">
              <a:solidFill>
                <a:srgbClr val="990000"/>
              </a:solidFill>
            </a:endParaRP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</a:pPr>
            <a:r>
              <a:rPr lang="en-US" sz="3000" b="1"/>
              <a:t>Politicians may use economically inappropriate policies to get reelected. 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Ex: A senator promises more welfare and public works programs when there is already an inflationary gap.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75CF12-D1E9-45AB-A2FC-A54D31130CFA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514350"/>
            <a:ext cx="8915400" cy="627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lnSpc>
                <a:spcPct val="95000"/>
              </a:lnSpc>
            </a:pPr>
            <a:r>
              <a:rPr lang="en-US" sz="3400" b="1" u="sng">
                <a:solidFill>
                  <a:srgbClr val="990000"/>
                </a:solidFill>
              </a:rPr>
              <a:t>3. Crowding-Out Effect</a:t>
            </a:r>
          </a:p>
          <a:p>
            <a:pPr marL="457200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In basketball, what is “Boxing Out”?</a:t>
            </a:r>
          </a:p>
          <a:p>
            <a:pPr marL="457200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Government spending might cause unintended effects that weaken the impact of the policy.</a:t>
            </a:r>
          </a:p>
          <a:p>
            <a:pPr marL="914400" lvl="1" indent="-457200" eaLnBrk="0" hangingPunct="0">
              <a:lnSpc>
                <a:spcPct val="95000"/>
              </a:lnSpc>
            </a:pPr>
            <a:r>
              <a:rPr lang="en-US" sz="2600" b="1"/>
              <a:t>Example: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We have a recessionary gap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Government creates new public library. </a:t>
            </a:r>
            <a:r>
              <a:rPr lang="en-US" sz="2600" b="1">
                <a:solidFill>
                  <a:srgbClr val="000099"/>
                </a:solidFill>
              </a:rPr>
              <a:t>(AD increases)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Now but consumer spend less on books </a:t>
            </a:r>
            <a:r>
              <a:rPr lang="en-US" sz="2600" b="1">
                <a:solidFill>
                  <a:srgbClr val="000099"/>
                </a:solidFill>
              </a:rPr>
              <a:t>(AD decreases)</a:t>
            </a:r>
          </a:p>
          <a:p>
            <a:pPr marL="914400" lvl="1" indent="-457200" eaLnBrk="0" hangingPunct="0">
              <a:lnSpc>
                <a:spcPct val="95000"/>
              </a:lnSpc>
            </a:pPr>
            <a:r>
              <a:rPr lang="en-US" sz="2600" b="1"/>
              <a:t>Another Example: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The government increases spending but must borrow the money </a:t>
            </a:r>
            <a:r>
              <a:rPr lang="en-US" sz="2600" b="1">
                <a:solidFill>
                  <a:srgbClr val="000099"/>
                </a:solidFill>
              </a:rPr>
              <a:t>(AD increases)</a:t>
            </a:r>
            <a:r>
              <a:rPr lang="en-US" sz="2600" b="1">
                <a:solidFill>
                  <a:srgbClr val="990000"/>
                </a:solidFill>
              </a:rPr>
              <a:t> 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This increases the price for money (the interest rate).</a:t>
            </a:r>
          </a:p>
          <a:p>
            <a:pPr marL="914400" lvl="1" indent="-457200" eaLnBrk="0" hangingPunct="0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990000"/>
                </a:solidFill>
              </a:rPr>
              <a:t>Interest rates rise so Investment to fall. </a:t>
            </a:r>
            <a:r>
              <a:rPr lang="en-US" sz="2600" b="1">
                <a:solidFill>
                  <a:srgbClr val="000099"/>
                </a:solidFill>
              </a:rPr>
              <a:t>(AD decrease)</a:t>
            </a:r>
            <a:endParaRPr lang="en-US" sz="1400" b="1">
              <a:solidFill>
                <a:srgbClr val="990000"/>
              </a:solidFill>
            </a:endParaRPr>
          </a:p>
          <a:p>
            <a:pPr marL="457200" indent="-457200" algn="ctr" eaLnBrk="0" hangingPunct="0">
              <a:lnSpc>
                <a:spcPct val="95000"/>
              </a:lnSpc>
            </a:pPr>
            <a:r>
              <a:rPr lang="en-US" sz="3400" b="1"/>
              <a:t>The government “crowds out” consumers and/or investors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88A96-4911-4B2C-90E9-88971E85B4A2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Additional Problems with Fiscal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228600" y="609600"/>
            <a:ext cx="8915400" cy="616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/>
            <a:r>
              <a:rPr lang="en-US" sz="3400" b="1" u="sng">
                <a:solidFill>
                  <a:srgbClr val="990000"/>
                </a:solidFill>
              </a:rPr>
              <a:t>4. Net Export Effect</a:t>
            </a:r>
          </a:p>
          <a:p>
            <a:pPr marL="914400" lvl="1" indent="-457200" eaLnBrk="0" hangingPunct="0">
              <a:lnSpc>
                <a:spcPct val="95000"/>
              </a:lnSpc>
            </a:pPr>
            <a:r>
              <a:rPr lang="en-US" sz="3400" b="1">
                <a:solidFill>
                  <a:srgbClr val="000099"/>
                </a:solidFill>
              </a:rPr>
              <a:t>International trade reduces the effectiveness of fiscal policies. </a:t>
            </a:r>
            <a:endParaRPr lang="en-US" sz="3400" b="1"/>
          </a:p>
          <a:p>
            <a:pPr marL="914400" lvl="1" indent="-457200" eaLnBrk="0" hangingPunct="0"/>
            <a:r>
              <a:rPr lang="en-US" sz="3000" b="1"/>
              <a:t>Example: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000" b="1">
                <a:solidFill>
                  <a:srgbClr val="990000"/>
                </a:solidFill>
              </a:rPr>
              <a:t>We have a recessionary gap so the government spends to increase AD.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000" b="1">
                <a:solidFill>
                  <a:srgbClr val="990000"/>
                </a:solidFill>
              </a:rPr>
              <a:t>The increase in AD causes an increase in price level and interest rates.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000" b="1">
                <a:solidFill>
                  <a:srgbClr val="990000"/>
                </a:solidFill>
              </a:rPr>
              <a:t>U.S. goods are now more expensive and the US dollar appreciates…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000" b="1">
                <a:solidFill>
                  <a:srgbClr val="990000"/>
                </a:solidFill>
              </a:rPr>
              <a:t>Foreign countries buy less. (Exports fall)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000" b="1">
                <a:solidFill>
                  <a:srgbClr val="990000"/>
                </a:solidFill>
              </a:rPr>
              <a:t>Net Exports (Exports-Imports) falls, decreasing AD.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C4A719-44EB-483B-870E-1AE8B76DC7C0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23813"/>
            <a:ext cx="9144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/>
              <a:t>Additional Problems with Fiscal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752600"/>
          </a:xfrm>
          <a:noFill/>
        </p:spPr>
        <p:txBody>
          <a:bodyPr/>
          <a:lstStyle/>
          <a:p>
            <a:pPr eaLnBrk="1" hangingPunct="1"/>
            <a:r>
              <a:rPr lang="en-US" altLang="en-US" sz="7400" b="1" dirty="0" smtClean="0">
                <a:solidFill>
                  <a:schemeClr val="tx1"/>
                </a:solidFill>
              </a:rPr>
              <a:t>Money</a:t>
            </a:r>
          </a:p>
        </p:txBody>
      </p:sp>
      <p:sp>
        <p:nvSpPr>
          <p:cNvPr id="1331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E302F1-3E2E-48D7-A9AA-6001C751DEB2}" type="slidenum">
              <a:rPr lang="en-US" altLang="en-US" sz="1400"/>
              <a:pPr eaLnBrk="1" hangingPunct="1"/>
              <a:t>48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22988" r="21335"/>
          <a:stretch/>
        </p:blipFill>
        <p:spPr>
          <a:xfrm>
            <a:off x="0" y="2743786"/>
            <a:ext cx="4419600" cy="408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4419600" y="1980445"/>
            <a:ext cx="3352800" cy="1981200"/>
          </a:xfrm>
          <a:prstGeom prst="wedgeEllipseCallout">
            <a:avLst>
              <a:gd name="adj1" fmla="val -72021"/>
              <a:gd name="adj2" fmla="val 3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237088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LOVE </a:t>
            </a:r>
            <a:r>
              <a:rPr lang="en-US" sz="3600" b="1" dirty="0" smtClean="0">
                <a:solidFill>
                  <a:srgbClr val="FFC000"/>
                </a:solidFill>
              </a:rPr>
              <a:t>GOOOOLD</a:t>
            </a:r>
            <a:r>
              <a:rPr lang="en-US" sz="3600" dirty="0" smtClean="0"/>
              <a:t>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24908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8200" y="0"/>
            <a:ext cx="76628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/>
              <a:t>Why do we use money?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400" b="1">
                <a:solidFill>
                  <a:srgbClr val="990000"/>
                </a:solidFill>
              </a:rPr>
              <a:t>What would happen if we didn’t have money?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733800"/>
            <a:ext cx="9144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cs typeface="Arial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1143000"/>
            <a:ext cx="8991600" cy="3929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3600" b="1">
                <a:solidFill>
                  <a:srgbClr val="000099"/>
                </a:solidFill>
              </a:rPr>
              <a:t>The Barter System: goods and services are traded directly.  There is no money exchanged.</a:t>
            </a:r>
            <a:endParaRPr lang="en-US" sz="1600" b="1">
              <a:solidFill>
                <a:srgbClr val="000099"/>
              </a:solidFill>
            </a:endParaRPr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3200" b="1">
                <a:cs typeface="Arial" charset="0"/>
              </a:rPr>
              <a:t>Problems: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2800" b="1">
                <a:cs typeface="Arial" charset="0"/>
              </a:rPr>
              <a:t>Before trade could occur, each trader had to have something</a:t>
            </a:r>
            <a:r>
              <a:rPr lang="en-US" b="1">
                <a:cs typeface="Arial" charset="0"/>
              </a:rPr>
              <a:t> </a:t>
            </a:r>
            <a:r>
              <a:rPr lang="en-US" sz="2800" b="1">
                <a:cs typeface="Arial" charset="0"/>
              </a:rPr>
              <a:t>the</a:t>
            </a:r>
            <a:r>
              <a:rPr lang="en-US" b="1">
                <a:cs typeface="Arial" charset="0"/>
              </a:rPr>
              <a:t> </a:t>
            </a:r>
            <a:r>
              <a:rPr lang="en-US" sz="2800" b="1">
                <a:cs typeface="Arial" charset="0"/>
              </a:rPr>
              <a:t>other wanted.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2800" b="1">
                <a:cs typeface="Arial" charset="0"/>
              </a:rPr>
              <a:t>Some goods cannot be split.  If 1 goat is worth five chickens, how do you exchange if you only want 1 chicken?</a:t>
            </a:r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B8A84-37DF-4E7C-8289-6B3DB63398EB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228600" y="5029200"/>
            <a:ext cx="8915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Example: A heart surgeon might accept  only  certain  goods but not others because he doesn’t like broccoli.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To get the surgery, a pineapple grower must find a broccoli farmer that likes pineapples.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5" grpId="0" build="p" bldLvl="2" autoUpdateAnimBg="0"/>
      <p:bldP spid="215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Aggregate Demand Curve</a:t>
            </a:r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>
            <a:off x="2743200" y="1828800"/>
            <a:ext cx="3657600" cy="34290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286000" y="1447800"/>
            <a:ext cx="5248275" cy="4576763"/>
            <a:chOff x="1802" y="569"/>
            <a:chExt cx="3306" cy="2883"/>
          </a:xfrm>
        </p:grpSpPr>
        <p:sp>
          <p:nvSpPr>
            <p:cNvPr id="20492" name="Line 5"/>
            <p:cNvSpPr>
              <a:spLocks noChangeShapeType="1"/>
            </p:cNvSpPr>
            <p:nvPr/>
          </p:nvSpPr>
          <p:spPr bwMode="auto">
            <a:xfrm>
              <a:off x="1806" y="569"/>
              <a:ext cx="0" cy="28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6"/>
            <p:cNvSpPr>
              <a:spLocks noChangeShapeType="1"/>
            </p:cNvSpPr>
            <p:nvPr/>
          </p:nvSpPr>
          <p:spPr bwMode="auto">
            <a:xfrm>
              <a:off x="1802" y="3438"/>
              <a:ext cx="33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071563" y="1477963"/>
            <a:ext cx="1057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Price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Level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103563" y="6192838"/>
            <a:ext cx="4010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Real domestic output (GDP</a:t>
            </a:r>
            <a:r>
              <a:rPr lang="en-US" altLang="en-US" sz="2400" b="1" baseline="-25000"/>
              <a:t>R</a:t>
            </a:r>
            <a:r>
              <a:rPr lang="en-US" altLang="en-US" sz="2400" b="1"/>
              <a:t>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97550" y="5257800"/>
            <a:ext cx="6953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</a:p>
        </p:txBody>
      </p:sp>
      <p:sp>
        <p:nvSpPr>
          <p:cNvPr id="2048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9FAB6B-771E-4510-86E6-86CB3DF5822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886200" y="914400"/>
            <a:ext cx="5257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AD is the demand by consumers, businesses, government, and foreign countries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419600" y="2362200"/>
            <a:ext cx="4562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What definitely doesn’t shift the curve?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Changes in price level cause a move along the curve</a:t>
            </a:r>
            <a:r>
              <a:rPr lang="en-US" altLang="en-US" sz="28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397625" y="5257800"/>
            <a:ext cx="274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= C + I + G + Xn</a:t>
            </a:r>
          </a:p>
        </p:txBody>
      </p:sp>
    </p:spTree>
    <p:extLst>
      <p:ext uri="{BB962C8B-B14F-4D97-AF65-F5344CB8AC3E}">
        <p14:creationId xmlns:p14="http://schemas.microsoft.com/office/powerpoint/2010/main" val="385616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7" grpId="0" autoUpdateAnimBg="0"/>
      <p:bldP spid="81928" grpId="0" autoUpdateAnimBg="0"/>
      <p:bldP spid="81929" grpId="0" autoUpdateAnimBg="0"/>
      <p:bldP spid="19469" grpId="0" build="p"/>
      <p:bldP spid="19470" grpId="0" build="p"/>
      <p:bldP spid="194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0" y="0"/>
            <a:ext cx="9067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4800" b="1"/>
              <a:t>What is Money?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" y="762000"/>
            <a:ext cx="89154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</a:pPr>
            <a:r>
              <a:rPr lang="en-US" sz="3000" b="1"/>
              <a:t>Money is anything that is generally accepted in payment for goods and services 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sz="3000" b="1">
                <a:solidFill>
                  <a:srgbClr val="990000"/>
                </a:solidFill>
              </a:rPr>
              <a:t>Money is NOT the same as wealth or income</a:t>
            </a:r>
            <a:r>
              <a:rPr lang="en-US" sz="3000" b="1"/>
              <a:t> 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sz="2600" b="1">
                <a:solidFill>
                  <a:srgbClr val="000099"/>
                </a:solidFill>
              </a:rPr>
              <a:t>Wealth is the total collection of assets that store value </a:t>
            </a:r>
          </a:p>
          <a:p>
            <a:pPr marL="342900" indent="-342900" algn="ctr">
              <a:lnSpc>
                <a:spcPct val="90000"/>
              </a:lnSpc>
            </a:pPr>
            <a:r>
              <a:rPr lang="en-US" sz="2600" b="1">
                <a:solidFill>
                  <a:srgbClr val="000099"/>
                </a:solidFill>
              </a:rPr>
              <a:t>Income is a flow of earnings per unit of time</a:t>
            </a:r>
            <a:r>
              <a:rPr lang="en-US" sz="2600" b="1"/>
              <a:t> </a:t>
            </a:r>
          </a:p>
        </p:txBody>
      </p:sp>
      <p:sp>
        <p:nvSpPr>
          <p:cNvPr id="16388" name="Slide Number Placeholder 1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32A3BF-5B64-4BF7-A030-785A94F89874}" type="slidenum">
              <a:rPr lang="en-US" sz="1600"/>
              <a:pPr algn="r"/>
              <a:t>50</a:t>
            </a:fld>
            <a:endParaRPr lang="en-US" sz="160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" y="2895600"/>
            <a:ext cx="8991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</a:pPr>
            <a:r>
              <a:rPr lang="en-US" sz="3200" b="1"/>
              <a:t>Commodity Money-</a:t>
            </a:r>
            <a:r>
              <a:rPr lang="en-US" sz="3200" b="1">
                <a:solidFill>
                  <a:srgbClr val="000099"/>
                </a:solidFill>
              </a:rPr>
              <a:t> Something that performs  the function of money and has alternative uses.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sz="3200" b="1">
                <a:solidFill>
                  <a:srgbClr val="990000"/>
                </a:solidFill>
              </a:rPr>
              <a:t>Examples:  Gold, silver, cigarettes, etc.</a:t>
            </a: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228600" y="4876800"/>
            <a:ext cx="9144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</a:pPr>
            <a:r>
              <a:rPr lang="en-US" sz="3200" b="1"/>
              <a:t>Fiat Money-</a:t>
            </a:r>
            <a:r>
              <a:rPr lang="en-US" sz="3200" b="1">
                <a:solidFill>
                  <a:srgbClr val="000099"/>
                </a:solidFill>
              </a:rPr>
              <a:t> Something that serves as   money but has no other important uses.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sz="3200" b="1">
                <a:solidFill>
                  <a:srgbClr val="990000"/>
                </a:solidFill>
              </a:rPr>
              <a:t>Examples: Paper Money, Coins</a:t>
            </a:r>
            <a:endParaRPr lang="en-US" sz="3200" b="1">
              <a:solidFill>
                <a:srgbClr val="000099"/>
              </a:solidFill>
            </a:endParaRPr>
          </a:p>
        </p:txBody>
      </p:sp>
      <p:pic>
        <p:nvPicPr>
          <p:cNvPr id="58380" name="Picture 12" descr="Smoke_ris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810000"/>
            <a:ext cx="935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mon penne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486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 descr="C:\Program Files\Microsoft Office\Clipart\standard\stddir1\bd0695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12938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build="p" bldLvl="2" autoUpdateAnimBg="0"/>
      <p:bldP spid="2" grpId="0" build="p" bldLvl="2" autoUpdateAnimBg="0"/>
      <p:bldP spid="58383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838200" y="0"/>
            <a:ext cx="766286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/>
              <a:t>3 Functions of Money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834AB-A89D-4502-8719-2E38A975A800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914400"/>
            <a:ext cx="8686800" cy="51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400" b="1">
                <a:solidFill>
                  <a:srgbClr val="990000"/>
                </a:solidFill>
              </a:rPr>
              <a:t>1. A Medium of Exchange</a:t>
            </a:r>
          </a:p>
          <a:p>
            <a:pPr marL="6858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Money can easily be used to buy goods and services with no complications of barter system. </a:t>
            </a:r>
          </a:p>
          <a:p>
            <a:pPr eaLnBrk="0" hangingPunct="0">
              <a:lnSpc>
                <a:spcPct val="90000"/>
              </a:lnSpc>
            </a:pPr>
            <a:r>
              <a:rPr lang="en-US" sz="3400" b="1">
                <a:solidFill>
                  <a:srgbClr val="990000"/>
                </a:solidFill>
              </a:rPr>
              <a:t>2. A Unit of Account</a:t>
            </a:r>
          </a:p>
          <a:p>
            <a:pPr marL="6858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Money measures the value of all goods and services.  Money acts as a measurement of value.</a:t>
            </a:r>
          </a:p>
          <a:p>
            <a:pPr marL="6858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3000" b="1"/>
              <a:t> 1 goat = $50 = 5 chickens OR 1 chicken = $10</a:t>
            </a:r>
          </a:p>
          <a:p>
            <a:pPr eaLnBrk="0" hangingPunct="0">
              <a:lnSpc>
                <a:spcPct val="90000"/>
              </a:lnSpc>
            </a:pPr>
            <a:r>
              <a:rPr lang="en-US" sz="3400" b="1">
                <a:solidFill>
                  <a:srgbClr val="990000"/>
                </a:solidFill>
              </a:rPr>
              <a:t>3. A Store of Value</a:t>
            </a:r>
          </a:p>
          <a:p>
            <a:pPr marL="6858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Money allows you to store purchasing power for the future.</a:t>
            </a:r>
          </a:p>
          <a:p>
            <a:pPr marL="6858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 Money doesn’t die or spoil.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0" y="0"/>
            <a:ext cx="40338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4000" b="1"/>
              <a:t>3 Types of Money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106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200" b="1">
                <a:solidFill>
                  <a:srgbClr val="990000"/>
                </a:solidFill>
              </a:rPr>
              <a:t>Liquidity</a:t>
            </a:r>
            <a:r>
              <a:rPr lang="en-US" sz="3200" b="1">
                <a:solidFill>
                  <a:srgbClr val="000099"/>
                </a:solidFill>
              </a:rPr>
              <a:t>- ease with which an asset can be accessed and converted into cash (liquidized)</a:t>
            </a:r>
            <a:endParaRPr lang="en-US" sz="2800" b="1" i="1">
              <a:solidFill>
                <a:srgbClr val="CC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9154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</a:rPr>
              <a:t>M1 (High Liquidity) </a:t>
            </a:r>
            <a:r>
              <a:rPr lang="en-US" sz="3200" b="1"/>
              <a:t>- Coins, Currency, and Checkable deposits (personal and corporate checking accounts). </a:t>
            </a:r>
          </a:p>
          <a:p>
            <a:pPr eaLnBrk="0" hangingPunct="0">
              <a:lnSpc>
                <a:spcPct val="90000"/>
              </a:lnSpc>
            </a:pPr>
            <a:r>
              <a:rPr lang="en-US" sz="3200" b="1"/>
              <a:t>In general, this is the MONEY SUPPLY</a:t>
            </a:r>
            <a:endParaRPr lang="en-US" sz="2800" b="1" i="1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87630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</a:rPr>
              <a:t>M2 (Medium Liquidity) </a:t>
            </a:r>
            <a:r>
              <a:rPr lang="en-US" sz="3200" b="1"/>
              <a:t>- M1 plus savings deposits (money market accounts), time deposits (CDs = certificates of deposit), and Mutual Funds below $100K.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" y="5486400"/>
            <a:ext cx="7086600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>
                <a:solidFill>
                  <a:srgbClr val="990000"/>
                </a:solidFill>
              </a:rPr>
              <a:t>M3 (Low Liquidity) </a:t>
            </a:r>
            <a:r>
              <a:rPr lang="en-US" sz="3200" b="1"/>
              <a:t>- M2 plus time deposits above $100K.</a:t>
            </a:r>
          </a:p>
        </p:txBody>
      </p:sp>
      <p:pic>
        <p:nvPicPr>
          <p:cNvPr id="18439" name="Picture 11" descr="george_ey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897563"/>
            <a:ext cx="16764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noFill/>
        </p:spPr>
        <p:txBody>
          <a:bodyPr/>
          <a:lstStyle/>
          <a:p>
            <a:pPr>
              <a:lnSpc>
                <a:spcPct val="95000"/>
              </a:lnSpc>
            </a:pPr>
            <a:fld id="{7665CF13-4D4C-452D-9FEB-4474C9D139AF}" type="slidenum">
              <a:rPr lang="en-US" sz="1600" smtClean="0">
                <a:latin typeface="Times New Roman" pitchFamily="18" charset="0"/>
              </a:rPr>
              <a:pPr>
                <a:lnSpc>
                  <a:spcPct val="95000"/>
                </a:lnSpc>
              </a:pPr>
              <a:t>52</a:t>
            </a:fld>
            <a:endParaRPr lang="en-US" sz="16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 autoUpdateAnimBg="0"/>
      <p:bldP spid="6149" grpId="0" build="p" bldLvl="2" autoUpdateAnimBg="0"/>
      <p:bldP spid="6152" grpId="0" build="p" bldLvl="2" autoUpdateAnimBg="0"/>
      <p:bldP spid="6154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0"/>
            <a:ext cx="763428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400" b="1"/>
              <a:t>What backs the money supply?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576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algn="ctr" eaLnBrk="0" hangingPunct="0">
              <a:lnSpc>
                <a:spcPct val="90000"/>
              </a:lnSpc>
            </a:pPr>
            <a:r>
              <a:rPr lang="en-US" sz="2900" b="1"/>
              <a:t>There is no gold standard.  Money is just an I.O.U. from the government “for all debts, public and private.”</a:t>
            </a:r>
            <a:r>
              <a:rPr lang="en-US" sz="2700" b="1"/>
              <a:t> </a:t>
            </a:r>
            <a:endParaRPr lang="en-US" sz="1700" b="1"/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3100" b="1">
                <a:solidFill>
                  <a:srgbClr val="990000"/>
                </a:solidFill>
              </a:rPr>
              <a:t>What makes money effective?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3100" b="1" u="sng">
                <a:solidFill>
                  <a:srgbClr val="000099"/>
                </a:solidFill>
              </a:rPr>
              <a:t>Generally Accepted</a:t>
            </a:r>
            <a:r>
              <a:rPr lang="en-US" sz="3100" b="1">
                <a:solidFill>
                  <a:srgbClr val="000099"/>
                </a:solidFill>
              </a:rPr>
              <a:t> - Buyers and sellers have confidence that it IS legal tender.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3100" b="1" u="sng">
                <a:solidFill>
                  <a:srgbClr val="000099"/>
                </a:solidFill>
              </a:rPr>
              <a:t>Scarce </a:t>
            </a:r>
            <a:r>
              <a:rPr lang="en-US" sz="3100" b="1">
                <a:solidFill>
                  <a:srgbClr val="000099"/>
                </a:solidFill>
              </a:rPr>
              <a:t>- Money must not be easily reproduced.</a:t>
            </a:r>
          </a:p>
          <a:p>
            <a:pPr marL="914400" lvl="1" indent="-457200" eaLnBrk="0" hangingPunct="0">
              <a:lnSpc>
                <a:spcPct val="90000"/>
              </a:lnSpc>
              <a:buFontTx/>
              <a:buAutoNum type="arabicPeriod"/>
            </a:pPr>
            <a:r>
              <a:rPr lang="en-US" sz="3100" b="1" u="sng">
                <a:solidFill>
                  <a:srgbClr val="000099"/>
                </a:solidFill>
              </a:rPr>
              <a:t>Portable and Dividable </a:t>
            </a:r>
            <a:r>
              <a:rPr lang="en-US" sz="3100" b="1">
                <a:solidFill>
                  <a:srgbClr val="000099"/>
                </a:solidFill>
              </a:rPr>
              <a:t>- Money must be easily transported and divided. </a:t>
            </a:r>
          </a:p>
          <a:p>
            <a:pPr marL="457200" indent="-457200" eaLnBrk="0" hangingPunct="0">
              <a:lnSpc>
                <a:spcPct val="90000"/>
              </a:lnSpc>
            </a:pPr>
            <a:endParaRPr lang="en-US" sz="1900" b="1">
              <a:solidFill>
                <a:srgbClr val="000099"/>
              </a:solidFill>
            </a:endParaRPr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3100" b="1">
                <a:solidFill>
                  <a:srgbClr val="000099"/>
                </a:solidFill>
              </a:rPr>
              <a:t>The </a:t>
            </a:r>
            <a:r>
              <a:rPr lang="en-US" sz="3100" b="1">
                <a:solidFill>
                  <a:srgbClr val="990000"/>
                </a:solidFill>
              </a:rPr>
              <a:t>Purchasing Power</a:t>
            </a:r>
            <a:r>
              <a:rPr lang="en-US" sz="3100" b="1">
                <a:solidFill>
                  <a:srgbClr val="000099"/>
                </a:solidFill>
              </a:rPr>
              <a:t> of money is the amount of goods and services any unit of money can buy.</a:t>
            </a:r>
          </a:p>
          <a:p>
            <a:pPr marL="457200" indent="-457200" eaLnBrk="0" hangingPunct="0">
              <a:lnSpc>
                <a:spcPct val="90000"/>
              </a:lnSpc>
            </a:pPr>
            <a:endParaRPr lang="en-US" sz="1700" b="1">
              <a:solidFill>
                <a:srgbClr val="000099"/>
              </a:solidFill>
            </a:endParaRPr>
          </a:p>
          <a:p>
            <a:pPr marL="457200" indent="-457200" eaLnBrk="0" hangingPunct="0">
              <a:lnSpc>
                <a:spcPct val="90000"/>
              </a:lnSpc>
            </a:pPr>
            <a:endParaRPr lang="en-US" sz="1000" b="1"/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3100" b="1"/>
              <a:t>Inflation (increases/decreases) purchasing power. </a:t>
            </a:r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3100" b="1"/>
              <a:t>Rapid inflation (increases/decreases) acceptability.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429000" y="6096000"/>
            <a:ext cx="16002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6553200"/>
            <a:ext cx="15240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Slide Number Placeholder 7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FFE4F2-D0F3-44A9-829F-805240C903F8}" type="slidenum">
              <a:rPr lang="en-US" sz="1400"/>
              <a:pPr algn="r"/>
              <a:t>53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bldLvl="2" autoUpdateAnimBg="0"/>
      <p:bldP spid="13316" grpId="0" animBg="1"/>
      <p:bldP spid="133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62200"/>
            <a:ext cx="9144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600" b="1" smtClean="0">
                <a:solidFill>
                  <a:schemeClr val="tx1"/>
                </a:solidFill>
              </a:rPr>
              <a:t>The FED and </a:t>
            </a:r>
            <a:br>
              <a:rPr lang="en-US" sz="5600" b="1" smtClean="0">
                <a:solidFill>
                  <a:schemeClr val="tx1"/>
                </a:solidFill>
              </a:rPr>
            </a:br>
            <a:r>
              <a:rPr lang="en-US" sz="5600" b="1" smtClean="0">
                <a:solidFill>
                  <a:schemeClr val="tx1"/>
                </a:solidFill>
              </a:rPr>
              <a:t>Monetary Policy</a:t>
            </a:r>
            <a:endParaRPr lang="en-US" altLang="en-US" sz="5600" b="1" smtClean="0">
              <a:solidFill>
                <a:schemeClr val="tx1"/>
              </a:solidFill>
            </a:endParaRPr>
          </a:p>
        </p:txBody>
      </p:sp>
      <p:sp>
        <p:nvSpPr>
          <p:cNvPr id="13315" name="Slide Number Placeholder 10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69C8AC-5E3A-4A58-A77E-CFF65B72137E}" type="slidenum">
              <a:rPr lang="en-US" sz="1400"/>
              <a:pPr algn="r"/>
              <a:t>54</a:t>
            </a:fld>
            <a:endParaRPr lang="en-US" sz="1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52400" y="2590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>The Money Market</a:t>
            </a:r>
            <a:br>
              <a:rPr lang="en-US" sz="6000" b="1" smtClean="0"/>
            </a:br>
            <a:r>
              <a:rPr lang="en-US" sz="3600" b="1" smtClean="0"/>
              <a:t>(Supply and Demand for Money)</a:t>
            </a:r>
            <a:endParaRPr lang="en-US" sz="6000" b="1" smtClean="0"/>
          </a:p>
        </p:txBody>
      </p:sp>
      <p:pic>
        <p:nvPicPr>
          <p:cNvPr id="48131" name="Picture 3" descr="money fall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24384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1ABFFB-F94C-4C64-983F-9E95A1BD0431}" type="slidenum">
              <a:rPr lang="en-US" sz="1400"/>
              <a:pPr algn="r"/>
              <a:t>55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1076325" y="47244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447800" y="3276600"/>
            <a:ext cx="1981200" cy="27432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514600" y="2514600"/>
            <a:ext cx="0" cy="36623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2590800"/>
            <a:ext cx="3733800" cy="3581400"/>
            <a:chOff x="2015" y="1148"/>
            <a:chExt cx="2201" cy="2014"/>
          </a:xfrm>
        </p:grpSpPr>
        <p:sp>
          <p:nvSpPr>
            <p:cNvPr id="19474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209800" y="61722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429000" y="5486400"/>
            <a:ext cx="13414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Money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286000" y="1981200"/>
            <a:ext cx="13350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Money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438400" y="46482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429000" y="1981200"/>
            <a:ext cx="5715000" cy="294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000" b="1"/>
              <a:t>The FED is a nonpartisan government office that sets and adjusts the money supply to adjust the economy</a:t>
            </a:r>
          </a:p>
          <a:p>
            <a:pPr algn="ctr" eaLnBrk="0" hangingPunct="0">
              <a:lnSpc>
                <a:spcPct val="95000"/>
              </a:lnSpc>
            </a:pPr>
            <a:endParaRPr lang="en-US" sz="900" b="1"/>
          </a:p>
          <a:p>
            <a:pPr algn="ctr" eaLnBrk="0" hangingPunct="0">
              <a:lnSpc>
                <a:spcPct val="95000"/>
              </a:lnSpc>
            </a:pPr>
            <a:r>
              <a:rPr lang="en-US" sz="3400" b="1">
                <a:solidFill>
                  <a:srgbClr val="000099"/>
                </a:solidFill>
              </a:rPr>
              <a:t>This is called Monetary Policy.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77813" y="685800"/>
            <a:ext cx="8866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The U.S. Money Supply is set by the Board of Governors of the Federal Reserve System (FED)</a:t>
            </a:r>
          </a:p>
        </p:txBody>
      </p:sp>
      <p:sp>
        <p:nvSpPr>
          <p:cNvPr id="19468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0CCC-6DD0-43ED-9EA2-FAA12B94A5AC}" type="slidenum">
              <a:rPr lang="en-US" smtClean="0">
                <a:latin typeface="Times New Roman" pitchFamily="18" charset="0"/>
              </a:rPr>
              <a:pPr>
                <a:defRPr/>
              </a:pPr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69" name="Rectangle 2"/>
          <p:cNvSpPr>
            <a:spLocks noChangeArrowheads="1"/>
          </p:cNvSpPr>
          <p:nvPr/>
        </p:nvSpPr>
        <p:spPr bwMode="auto">
          <a:xfrm>
            <a:off x="215900" y="0"/>
            <a:ext cx="877570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600" b="1"/>
              <a:t>The Supply for Money</a:t>
            </a:r>
          </a:p>
        </p:txBody>
      </p:sp>
      <p:sp>
        <p:nvSpPr>
          <p:cNvPr id="19470" name="Rectangle 47"/>
          <p:cNvSpPr>
            <a:spLocks noChangeArrowheads="1"/>
          </p:cNvSpPr>
          <p:nvPr/>
        </p:nvSpPr>
        <p:spPr bwMode="auto">
          <a:xfrm>
            <a:off x="381000" y="3429000"/>
            <a:ext cx="727075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en-US" sz="2000" b="1"/>
              <a:t>20%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19471" name="Rectangle 45"/>
          <p:cNvSpPr>
            <a:spLocks noChangeArrowheads="1"/>
          </p:cNvSpPr>
          <p:nvPr/>
        </p:nvSpPr>
        <p:spPr bwMode="auto">
          <a:xfrm>
            <a:off x="3657600" y="6159500"/>
            <a:ext cx="22383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 of Money</a:t>
            </a:r>
          </a:p>
          <a:p>
            <a:pPr algn="ctr" eaLnBrk="0" hangingPunct="0"/>
            <a:r>
              <a:rPr lang="en-US" sz="2000" b="1"/>
              <a:t>(billions of dollars)</a:t>
            </a:r>
          </a:p>
        </p:txBody>
      </p:sp>
      <p:sp>
        <p:nvSpPr>
          <p:cNvPr id="19472" name="Rectangle 44"/>
          <p:cNvSpPr>
            <a:spLocks noChangeArrowheads="1"/>
          </p:cNvSpPr>
          <p:nvPr/>
        </p:nvSpPr>
        <p:spPr bwMode="auto">
          <a:xfrm>
            <a:off x="0" y="1828800"/>
            <a:ext cx="16017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Interest Rate (ir)</a:t>
            </a:r>
          </a:p>
        </p:txBody>
      </p:sp>
      <p:pic>
        <p:nvPicPr>
          <p:cNvPr id="19473" name="Picture 5" descr="http://www.secretservice.gov/images/kym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676400" cy="1676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animBg="1"/>
      <p:bldP spid="20494" grpId="0" autoUpdateAnimBg="0"/>
      <p:bldP spid="20496" grpId="0" animBg="1"/>
      <p:bldP spid="20498" grpId="0" build="p" autoUpdateAnimBg="0"/>
      <p:bldP spid="2050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/>
              <a:t>Monetary Policy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A59C11-6B28-4CD1-9FDA-8484431D954B}" type="slidenum">
              <a:rPr lang="en-US" sz="1400"/>
              <a:pPr algn="r"/>
              <a:t>57</a:t>
            </a:fld>
            <a:endParaRPr lang="en-US" sz="1400"/>
          </a:p>
        </p:txBody>
      </p:sp>
      <p:pic>
        <p:nvPicPr>
          <p:cNvPr id="20484" name="Picture 6" descr="fed-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51125"/>
            <a:ext cx="7294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33400" y="12954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When the FED adjusts the money supply to achieve the macroeconomic goals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  <a:hlinkClick r:id="rId3"/>
              </a:rPr>
              <a:t>What is all that stuff on my money?!?</a:t>
            </a:r>
            <a:endParaRPr lang="en-US" sz="3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276600" y="1295400"/>
            <a:ext cx="0" cy="36623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962400" y="914400"/>
            <a:ext cx="51816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If the FED increases the money supply, a temporary surplus of money will occur at 5% interest.</a:t>
            </a:r>
          </a:p>
          <a:p>
            <a:pPr marL="228600" indent="-228600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The surplus will cause the interest rate to fall to 2%</a:t>
            </a:r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304800" y="74613"/>
            <a:ext cx="8458200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200" b="1"/>
              <a:t>Increasing the Money Supply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Increase money supply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251460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Decreases interest rate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480060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Increases investment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7010400" y="5715000"/>
            <a:ext cx="21336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Increases AD</a:t>
            </a:r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22860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>
            <a:off x="46482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68580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0E44-41A3-40C3-99B3-2C89C8F1AFAD}" type="slidenum">
              <a:rPr lang="en-US" smtClean="0">
                <a:latin typeface="Times New Roman" pitchFamily="18" charset="0"/>
              </a:rPr>
              <a:pPr>
                <a:defRPr/>
              </a:pPr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17" name="Line 2"/>
          <p:cNvSpPr>
            <a:spLocks noChangeShapeType="1"/>
          </p:cNvSpPr>
          <p:nvPr/>
        </p:nvSpPr>
        <p:spPr bwMode="auto">
          <a:xfrm flipH="1">
            <a:off x="1143000" y="30480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3"/>
          <p:cNvSpPr>
            <a:spLocks noChangeShapeType="1"/>
          </p:cNvSpPr>
          <p:nvPr/>
        </p:nvSpPr>
        <p:spPr bwMode="auto">
          <a:xfrm>
            <a:off x="1524000" y="2057400"/>
            <a:ext cx="2438400" cy="25908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4"/>
          <p:cNvSpPr>
            <a:spLocks noChangeShapeType="1"/>
          </p:cNvSpPr>
          <p:nvPr/>
        </p:nvSpPr>
        <p:spPr bwMode="auto">
          <a:xfrm>
            <a:off x="2514600" y="1308100"/>
            <a:ext cx="0" cy="36623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1384300"/>
            <a:ext cx="3733800" cy="3581400"/>
            <a:chOff x="2015" y="1148"/>
            <a:chExt cx="2201" cy="2014"/>
          </a:xfrm>
        </p:grpSpPr>
        <p:sp>
          <p:nvSpPr>
            <p:cNvPr id="21534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1" name="Rectangle 10"/>
          <p:cNvSpPr>
            <a:spLocks noChangeArrowheads="1"/>
          </p:cNvSpPr>
          <p:nvPr/>
        </p:nvSpPr>
        <p:spPr bwMode="auto">
          <a:xfrm>
            <a:off x="2209800" y="49657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3962400" y="4343400"/>
            <a:ext cx="13414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M</a:t>
            </a:r>
          </a:p>
        </p:txBody>
      </p:sp>
      <p:sp>
        <p:nvSpPr>
          <p:cNvPr id="21523" name="Rectangle 14"/>
          <p:cNvSpPr>
            <a:spLocks noChangeArrowheads="1"/>
          </p:cNvSpPr>
          <p:nvPr/>
        </p:nvSpPr>
        <p:spPr bwMode="auto">
          <a:xfrm>
            <a:off x="2286000" y="774700"/>
            <a:ext cx="13350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21524" name="Oval 16"/>
          <p:cNvSpPr>
            <a:spLocks noChangeArrowheads="1"/>
          </p:cNvSpPr>
          <p:nvPr/>
        </p:nvSpPr>
        <p:spPr bwMode="auto">
          <a:xfrm>
            <a:off x="2438400" y="3048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47"/>
          <p:cNvSpPr>
            <a:spLocks noChangeArrowheads="1"/>
          </p:cNvSpPr>
          <p:nvPr/>
        </p:nvSpPr>
        <p:spPr bwMode="auto">
          <a:xfrm>
            <a:off x="381000" y="1752600"/>
            <a:ext cx="727075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1526" name="Rectangle 45"/>
          <p:cNvSpPr>
            <a:spLocks noChangeArrowheads="1"/>
          </p:cNvSpPr>
          <p:nvPr/>
        </p:nvSpPr>
        <p:spPr bwMode="auto">
          <a:xfrm>
            <a:off x="3733800" y="5029200"/>
            <a:ext cx="22383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 of Money</a:t>
            </a:r>
          </a:p>
          <a:p>
            <a:pPr algn="ctr" eaLnBrk="0" hangingPunct="0"/>
            <a:r>
              <a:rPr lang="en-US" sz="2000" b="1"/>
              <a:t>(billions of dollars)</a:t>
            </a:r>
          </a:p>
        </p:txBody>
      </p:sp>
      <p:sp>
        <p:nvSpPr>
          <p:cNvPr id="21527" name="Rectangle 44"/>
          <p:cNvSpPr>
            <a:spLocks noChangeArrowheads="1"/>
          </p:cNvSpPr>
          <p:nvPr/>
        </p:nvSpPr>
        <p:spPr bwMode="auto">
          <a:xfrm>
            <a:off x="0" y="622300"/>
            <a:ext cx="16017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Interest Rate (ir)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5105400" y="3733800"/>
            <a:ext cx="3421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How does this affect AD?</a:t>
            </a:r>
          </a:p>
        </p:txBody>
      </p:sp>
      <p:sp>
        <p:nvSpPr>
          <p:cNvPr id="20526" name="Rectangle 10"/>
          <p:cNvSpPr>
            <a:spLocks noChangeArrowheads="1"/>
          </p:cNvSpPr>
          <p:nvPr/>
        </p:nvSpPr>
        <p:spPr bwMode="auto">
          <a:xfrm>
            <a:off x="3048000" y="49530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250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143000" y="39624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048000" y="838200"/>
            <a:ext cx="13350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M1</a:t>
            </a: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200400" y="38862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590800" y="2057400"/>
            <a:ext cx="609600" cy="304800"/>
          </a:xfrm>
          <a:prstGeom prst="rightArrow">
            <a:avLst>
              <a:gd name="adj1" fmla="val 50000"/>
              <a:gd name="adj2" fmla="val 74481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72717" grpId="0" build="p"/>
      <p:bldP spid="72727" grpId="0"/>
      <p:bldP spid="72728" grpId="0"/>
      <p:bldP spid="72729" grpId="0"/>
      <p:bldP spid="72730" grpId="0"/>
      <p:bldP spid="72731" grpId="0" animBg="1"/>
      <p:bldP spid="72732" grpId="0" animBg="1"/>
      <p:bldP spid="72733" grpId="0" animBg="1"/>
      <p:bldP spid="20525" grpId="0"/>
      <p:bldP spid="20526" grpId="0"/>
      <p:bldP spid="4" grpId="0" animBg="1"/>
      <p:bldP spid="5" grpId="0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52600" y="1295400"/>
            <a:ext cx="0" cy="36623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657600" y="914400"/>
            <a:ext cx="5486400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28600" indent="-228600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If the FED decreases the money supply, a temporary shortage of money will occur at 5% interest.</a:t>
            </a:r>
          </a:p>
          <a:p>
            <a:pPr marL="228600" indent="-228600"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000099"/>
                </a:solidFill>
              </a:rPr>
              <a:t>The shortage will cause the interest rate to rise to 10%</a:t>
            </a:r>
          </a:p>
        </p:txBody>
      </p:sp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304800" y="74613"/>
            <a:ext cx="8458200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200" b="1"/>
              <a:t>Decreasing the Money Supply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Decrease money supply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251460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Increase interest rate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4800600" y="5715000"/>
            <a:ext cx="23622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Decrease investment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7010400" y="5715000"/>
            <a:ext cx="21336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</a:rPr>
              <a:t>Decrease AD</a:t>
            </a:r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22860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>
            <a:off x="46482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6858000" y="5943600"/>
            <a:ext cx="387350" cy="4238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Slide Number Placeholder 31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2F78A4-B079-4ED0-B87F-213D7AA2A404}" type="slidenum">
              <a:rPr lang="en-US" sz="1400"/>
              <a:pPr algn="r"/>
              <a:t>59</a:t>
            </a:fld>
            <a:endParaRPr lang="en-US" sz="1400"/>
          </a:p>
        </p:txBody>
      </p:sp>
      <p:sp>
        <p:nvSpPr>
          <p:cNvPr id="22541" name="Line 2"/>
          <p:cNvSpPr>
            <a:spLocks noChangeShapeType="1"/>
          </p:cNvSpPr>
          <p:nvPr/>
        </p:nvSpPr>
        <p:spPr bwMode="auto">
          <a:xfrm flipH="1">
            <a:off x="1143000" y="30480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3"/>
          <p:cNvSpPr>
            <a:spLocks noChangeShapeType="1"/>
          </p:cNvSpPr>
          <p:nvPr/>
        </p:nvSpPr>
        <p:spPr bwMode="auto">
          <a:xfrm>
            <a:off x="1219200" y="1676400"/>
            <a:ext cx="2743200" cy="29718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4"/>
          <p:cNvSpPr>
            <a:spLocks noChangeShapeType="1"/>
          </p:cNvSpPr>
          <p:nvPr/>
        </p:nvSpPr>
        <p:spPr bwMode="auto">
          <a:xfrm>
            <a:off x="2514600" y="1308100"/>
            <a:ext cx="0" cy="36623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1384300"/>
            <a:ext cx="3733800" cy="3581400"/>
            <a:chOff x="2015" y="1148"/>
            <a:chExt cx="2201" cy="2014"/>
          </a:xfrm>
        </p:grpSpPr>
        <p:sp>
          <p:nvSpPr>
            <p:cNvPr id="22558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Rectangle 10"/>
          <p:cNvSpPr>
            <a:spLocks noChangeArrowheads="1"/>
          </p:cNvSpPr>
          <p:nvPr/>
        </p:nvSpPr>
        <p:spPr bwMode="auto">
          <a:xfrm>
            <a:off x="2209800" y="49657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22546" name="Rectangle 12"/>
          <p:cNvSpPr>
            <a:spLocks noChangeArrowheads="1"/>
          </p:cNvSpPr>
          <p:nvPr/>
        </p:nvSpPr>
        <p:spPr bwMode="auto">
          <a:xfrm>
            <a:off x="3962400" y="4343400"/>
            <a:ext cx="13414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M</a:t>
            </a: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2286000" y="774700"/>
            <a:ext cx="133508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22548" name="Oval 16"/>
          <p:cNvSpPr>
            <a:spLocks noChangeArrowheads="1"/>
          </p:cNvSpPr>
          <p:nvPr/>
        </p:nvSpPr>
        <p:spPr bwMode="auto">
          <a:xfrm>
            <a:off x="2438400" y="3048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Rectangle 47"/>
          <p:cNvSpPr>
            <a:spLocks noChangeArrowheads="1"/>
          </p:cNvSpPr>
          <p:nvPr/>
        </p:nvSpPr>
        <p:spPr bwMode="auto">
          <a:xfrm>
            <a:off x="381000" y="1752600"/>
            <a:ext cx="727075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2550" name="Rectangle 45"/>
          <p:cNvSpPr>
            <a:spLocks noChangeArrowheads="1"/>
          </p:cNvSpPr>
          <p:nvPr/>
        </p:nvSpPr>
        <p:spPr bwMode="auto">
          <a:xfrm>
            <a:off x="3733800" y="5029200"/>
            <a:ext cx="22383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 of Money</a:t>
            </a:r>
          </a:p>
          <a:p>
            <a:pPr algn="ctr" eaLnBrk="0" hangingPunct="0"/>
            <a:r>
              <a:rPr lang="en-US" sz="2000" b="1"/>
              <a:t>(billions of dollars)</a:t>
            </a:r>
          </a:p>
        </p:txBody>
      </p:sp>
      <p:sp>
        <p:nvSpPr>
          <p:cNvPr id="22551" name="Rectangle 44"/>
          <p:cNvSpPr>
            <a:spLocks noChangeArrowheads="1"/>
          </p:cNvSpPr>
          <p:nvPr/>
        </p:nvSpPr>
        <p:spPr bwMode="auto">
          <a:xfrm>
            <a:off x="0" y="622300"/>
            <a:ext cx="16017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Interest Rate (ir)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953000" y="3657600"/>
            <a:ext cx="3421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How does this affect AD?</a:t>
            </a:r>
          </a:p>
        </p:txBody>
      </p:sp>
      <p:sp>
        <p:nvSpPr>
          <p:cNvPr id="46107" name="Rectangle 10"/>
          <p:cNvSpPr>
            <a:spLocks noChangeArrowheads="1"/>
          </p:cNvSpPr>
          <p:nvPr/>
        </p:nvSpPr>
        <p:spPr bwMode="auto">
          <a:xfrm>
            <a:off x="1524000" y="49530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150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>
            <a:off x="1143000" y="228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600200" y="762000"/>
            <a:ext cx="8382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M1</a:t>
            </a: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1676400" y="22098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 rot="10800000">
            <a:off x="1828800" y="1828800"/>
            <a:ext cx="609600" cy="304800"/>
          </a:xfrm>
          <a:prstGeom prst="rightArrow">
            <a:avLst>
              <a:gd name="adj1" fmla="val 50000"/>
              <a:gd name="adj2" fmla="val 74481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72717" grpId="0" build="p"/>
      <p:bldP spid="72727" grpId="0"/>
      <p:bldP spid="72728" grpId="0"/>
      <p:bldP spid="72729" grpId="0"/>
      <p:bldP spid="72730" grpId="0"/>
      <p:bldP spid="72731" grpId="0" animBg="1"/>
      <p:bldP spid="72732" grpId="0" animBg="1"/>
      <p:bldP spid="72733" grpId="0" animBg="1"/>
      <p:bldP spid="46106" grpId="0"/>
      <p:bldP spid="46107" grpId="0"/>
      <p:bldP spid="3" grpId="0" animBg="1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7200" b="1" smtClean="0"/>
              <a:t>Shifters of Aggregate Demand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52400" y="4648200"/>
            <a:ext cx="8763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</a:rPr>
              <a:t> GDP = C + I + G + X</a:t>
            </a:r>
            <a:r>
              <a:rPr lang="en-US" altLang="en-US" sz="5400" b="1" baseline="-25000">
                <a:solidFill>
                  <a:srgbClr val="000099"/>
                </a:solidFill>
              </a:rPr>
              <a:t>n</a:t>
            </a:r>
            <a:endParaRPr lang="en-US" altLang="en-US" sz="5400" b="1">
              <a:solidFill>
                <a:srgbClr val="000099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57EB3-29C2-49E9-8B54-10300488DA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96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2209800"/>
            <a:ext cx="8305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800" b="1" smtClean="0"/>
              <a:t>Showing the Effects of  Monetary Policy Graphically</a:t>
            </a: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A96C99-9121-4B18-A3D2-BB0656E1D441}" type="slidenum">
              <a:rPr lang="en-US" sz="1400"/>
              <a:pPr algn="r"/>
              <a:t>60</a:t>
            </a:fld>
            <a:endParaRPr lang="en-US" sz="1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09800" y="3733800"/>
            <a:ext cx="4800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3600" b="1">
                <a:solidFill>
                  <a:srgbClr val="990000"/>
                </a:solidFill>
              </a:rPr>
              <a:t>Three Related Graphs:</a:t>
            </a:r>
            <a:r>
              <a:rPr lang="en-US" sz="3600" b="1">
                <a:solidFill>
                  <a:srgbClr val="000099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Money Market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Investment Demand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3600" b="1">
                <a:solidFill>
                  <a:srgbClr val="000099"/>
                </a:solidFill>
              </a:rPr>
              <a:t>AD/AS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838200" y="2743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 flipH="1">
            <a:off x="2133600" y="5410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Rectangle 29"/>
          <p:cNvSpPr>
            <a:spLocks noChangeArrowheads="1"/>
          </p:cNvSpPr>
          <p:nvPr/>
        </p:nvSpPr>
        <p:spPr bwMode="auto">
          <a:xfrm>
            <a:off x="5334000" y="0"/>
            <a:ext cx="3581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Investment Demand</a:t>
            </a:r>
          </a:p>
        </p:txBody>
      </p:sp>
      <p:sp>
        <p:nvSpPr>
          <p:cNvPr id="26629" name="Rectangle 76"/>
          <p:cNvSpPr>
            <a:spLocks noChangeArrowheads="1"/>
          </p:cNvSpPr>
          <p:nvPr/>
        </p:nvSpPr>
        <p:spPr bwMode="auto">
          <a:xfrm>
            <a:off x="762000" y="0"/>
            <a:ext cx="3581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S&amp;D of Money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4572000" y="3886200"/>
            <a:ext cx="45720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/>
              <a:t>The FED increases the  money supply to stimulate the economy…</a:t>
            </a:r>
            <a:r>
              <a:rPr lang="en-US" sz="2800" b="1"/>
              <a:t> 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26631" name="Slide Number Placeholder 6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881D13-B8E2-46E4-A0EE-B0F1297F8228}" type="slidenum">
              <a:rPr lang="en-US" sz="1400"/>
              <a:pPr algn="r"/>
              <a:t>61</a:t>
            </a:fld>
            <a:endParaRPr lang="en-US" sz="140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819400" y="914400"/>
            <a:ext cx="0" cy="24384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"/>
          <p:cNvSpPr>
            <a:spLocks noChangeShapeType="1"/>
          </p:cNvSpPr>
          <p:nvPr/>
        </p:nvSpPr>
        <p:spPr bwMode="auto">
          <a:xfrm flipH="1">
            <a:off x="838200" y="19812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3"/>
          <p:cNvSpPr>
            <a:spLocks noChangeShapeType="1"/>
          </p:cNvSpPr>
          <p:nvPr/>
        </p:nvSpPr>
        <p:spPr bwMode="auto">
          <a:xfrm>
            <a:off x="1066800" y="838200"/>
            <a:ext cx="2133600" cy="22860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4"/>
          <p:cNvSpPr>
            <a:spLocks noChangeShapeType="1"/>
          </p:cNvSpPr>
          <p:nvPr/>
        </p:nvSpPr>
        <p:spPr bwMode="auto">
          <a:xfrm>
            <a:off x="2133600" y="914400"/>
            <a:ext cx="0" cy="24384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762000"/>
            <a:ext cx="3657600" cy="2590800"/>
            <a:chOff x="2015" y="1148"/>
            <a:chExt cx="2201" cy="2014"/>
          </a:xfrm>
        </p:grpSpPr>
        <p:sp>
          <p:nvSpPr>
            <p:cNvPr id="26688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7" name="Rectangle 10"/>
          <p:cNvSpPr>
            <a:spLocks noChangeArrowheads="1"/>
          </p:cNvSpPr>
          <p:nvPr/>
        </p:nvSpPr>
        <p:spPr bwMode="auto">
          <a:xfrm>
            <a:off x="1905000" y="33528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3276600" y="2590800"/>
            <a:ext cx="13414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M</a:t>
            </a: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1905000" y="457200"/>
            <a:ext cx="6858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057400" y="1905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47"/>
          <p:cNvSpPr>
            <a:spLocks noChangeArrowheads="1"/>
          </p:cNvSpPr>
          <p:nvPr/>
        </p:nvSpPr>
        <p:spPr bwMode="auto">
          <a:xfrm>
            <a:off x="0" y="838200"/>
            <a:ext cx="727075" cy="243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6642" name="Rectangle 45"/>
          <p:cNvSpPr>
            <a:spLocks noChangeArrowheads="1"/>
          </p:cNvSpPr>
          <p:nvPr/>
        </p:nvSpPr>
        <p:spPr bwMode="auto">
          <a:xfrm>
            <a:off x="3124200" y="3352800"/>
            <a:ext cx="1600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</a:t>
            </a:r>
            <a:r>
              <a:rPr lang="en-US" sz="2000" b="1" baseline="-25000"/>
              <a:t>M</a:t>
            </a:r>
          </a:p>
        </p:txBody>
      </p:sp>
      <p:sp>
        <p:nvSpPr>
          <p:cNvPr id="26643" name="Rectangle 44"/>
          <p:cNvSpPr>
            <a:spLocks noChangeArrowheads="1"/>
          </p:cNvSpPr>
          <p:nvPr/>
        </p:nvSpPr>
        <p:spPr bwMode="auto">
          <a:xfrm>
            <a:off x="0" y="0"/>
            <a:ext cx="1066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Interest Rate (i)</a:t>
            </a: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2590800" y="33528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250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667000" y="457200"/>
            <a:ext cx="9144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M1</a:t>
            </a: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2743200" y="2667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2209800" y="15240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0" y="762000"/>
            <a:ext cx="3657600" cy="2590800"/>
            <a:chOff x="2015" y="1148"/>
            <a:chExt cx="2201" cy="2014"/>
          </a:xfrm>
        </p:grpSpPr>
        <p:sp>
          <p:nvSpPr>
            <p:cNvPr id="26686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Line 3"/>
          <p:cNvSpPr>
            <a:spLocks noChangeShapeType="1"/>
          </p:cNvSpPr>
          <p:nvPr/>
        </p:nvSpPr>
        <p:spPr bwMode="auto">
          <a:xfrm>
            <a:off x="5486400" y="1066800"/>
            <a:ext cx="1905000" cy="20574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12"/>
          <p:cNvSpPr>
            <a:spLocks noChangeArrowheads="1"/>
          </p:cNvSpPr>
          <p:nvPr/>
        </p:nvSpPr>
        <p:spPr bwMode="auto">
          <a:xfrm>
            <a:off x="7391400" y="2590800"/>
            <a:ext cx="6096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I</a:t>
            </a:r>
          </a:p>
        </p:txBody>
      </p:sp>
      <p:sp>
        <p:nvSpPr>
          <p:cNvPr id="26651" name="Rectangle 45"/>
          <p:cNvSpPr>
            <a:spLocks noChangeArrowheads="1"/>
          </p:cNvSpPr>
          <p:nvPr/>
        </p:nvSpPr>
        <p:spPr bwMode="auto">
          <a:xfrm>
            <a:off x="5943600" y="3352800"/>
            <a:ext cx="284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 of Investment</a:t>
            </a:r>
          </a:p>
        </p:txBody>
      </p:sp>
      <p:sp>
        <p:nvSpPr>
          <p:cNvPr id="26652" name="Rectangle 47"/>
          <p:cNvSpPr>
            <a:spLocks noChangeArrowheads="1"/>
          </p:cNvSpPr>
          <p:nvPr/>
        </p:nvSpPr>
        <p:spPr bwMode="auto">
          <a:xfrm>
            <a:off x="4267200" y="838200"/>
            <a:ext cx="727075" cy="243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6653" name="Rectangle 44"/>
          <p:cNvSpPr>
            <a:spLocks noChangeArrowheads="1"/>
          </p:cNvSpPr>
          <p:nvPr/>
        </p:nvSpPr>
        <p:spPr bwMode="auto">
          <a:xfrm>
            <a:off x="4267200" y="0"/>
            <a:ext cx="1066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Interest Rate (i)</a:t>
            </a:r>
          </a:p>
        </p:txBody>
      </p:sp>
      <p:sp>
        <p:nvSpPr>
          <p:cNvPr id="26654" name="Line 2"/>
          <p:cNvSpPr>
            <a:spLocks noChangeShapeType="1"/>
          </p:cNvSpPr>
          <p:nvPr/>
        </p:nvSpPr>
        <p:spPr bwMode="auto">
          <a:xfrm flipH="1">
            <a:off x="5105400" y="20574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5029200" y="27432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Oval 16"/>
          <p:cNvSpPr>
            <a:spLocks noChangeArrowheads="1"/>
          </p:cNvSpPr>
          <p:nvPr/>
        </p:nvSpPr>
        <p:spPr bwMode="auto">
          <a:xfrm>
            <a:off x="6324600" y="19812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Rectangle 76"/>
          <p:cNvSpPr>
            <a:spLocks noChangeArrowheads="1"/>
          </p:cNvSpPr>
          <p:nvPr/>
        </p:nvSpPr>
        <p:spPr bwMode="auto">
          <a:xfrm>
            <a:off x="1295400" y="3657600"/>
            <a:ext cx="2362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AD/AS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057400" y="4419600"/>
            <a:ext cx="1905000" cy="1828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2"/>
          <p:cNvSpPr>
            <a:spLocks noChangeShapeType="1"/>
          </p:cNvSpPr>
          <p:nvPr/>
        </p:nvSpPr>
        <p:spPr bwMode="auto">
          <a:xfrm flipH="1">
            <a:off x="838200" y="54102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"/>
          <p:cNvSpPr>
            <a:spLocks noChangeShapeType="1"/>
          </p:cNvSpPr>
          <p:nvPr/>
        </p:nvSpPr>
        <p:spPr bwMode="auto">
          <a:xfrm>
            <a:off x="1295400" y="4648200"/>
            <a:ext cx="1752600" cy="16764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4"/>
          <p:cNvSpPr>
            <a:spLocks noChangeShapeType="1"/>
          </p:cNvSpPr>
          <p:nvPr/>
        </p:nvSpPr>
        <p:spPr bwMode="auto">
          <a:xfrm flipH="1">
            <a:off x="990600" y="4572000"/>
            <a:ext cx="2209800" cy="18161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0" y="3962400"/>
            <a:ext cx="3657600" cy="2501900"/>
            <a:chOff x="2015" y="1148"/>
            <a:chExt cx="2201" cy="2014"/>
          </a:xfrm>
        </p:grpSpPr>
        <p:sp>
          <p:nvSpPr>
            <p:cNvPr id="26684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3" name="Rectangle 10"/>
          <p:cNvSpPr>
            <a:spLocks noChangeArrowheads="1"/>
          </p:cNvSpPr>
          <p:nvPr/>
        </p:nvSpPr>
        <p:spPr bwMode="auto">
          <a:xfrm>
            <a:off x="1981200" y="6494463"/>
            <a:ext cx="42703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-25000"/>
              <a:t>e</a:t>
            </a:r>
          </a:p>
        </p:txBody>
      </p:sp>
      <p:sp>
        <p:nvSpPr>
          <p:cNvPr id="26664" name="Rectangle 12"/>
          <p:cNvSpPr>
            <a:spLocks noChangeArrowheads="1"/>
          </p:cNvSpPr>
          <p:nvPr/>
        </p:nvSpPr>
        <p:spPr bwMode="auto">
          <a:xfrm>
            <a:off x="2971800" y="5943600"/>
            <a:ext cx="91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/>
              <a:t>AD</a:t>
            </a:r>
            <a:endParaRPr lang="en-US" b="1" baseline="-25000"/>
          </a:p>
        </p:txBody>
      </p:sp>
      <p:sp>
        <p:nvSpPr>
          <p:cNvPr id="26665" name="Rectangle 14"/>
          <p:cNvSpPr>
            <a:spLocks noChangeArrowheads="1"/>
          </p:cNvSpPr>
          <p:nvPr/>
        </p:nvSpPr>
        <p:spPr bwMode="auto">
          <a:xfrm>
            <a:off x="3200400" y="4191000"/>
            <a:ext cx="609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990000"/>
                </a:solidFill>
              </a:rPr>
              <a:t>AS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26666" name="Oval 16"/>
          <p:cNvSpPr>
            <a:spLocks noChangeArrowheads="1"/>
          </p:cNvSpPr>
          <p:nvPr/>
        </p:nvSpPr>
        <p:spPr bwMode="auto">
          <a:xfrm>
            <a:off x="2057400" y="5334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Rectangle 45"/>
          <p:cNvSpPr>
            <a:spLocks noChangeArrowheads="1"/>
          </p:cNvSpPr>
          <p:nvPr/>
        </p:nvSpPr>
        <p:spPr bwMode="auto">
          <a:xfrm>
            <a:off x="3429000" y="6464300"/>
            <a:ext cx="1247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GDP</a:t>
            </a:r>
            <a:r>
              <a:rPr lang="en-US" sz="2000" b="1" baseline="-25000"/>
              <a:t>R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0" y="3733800"/>
            <a:ext cx="838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PL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838200" y="5029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1600200" y="46482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7" name="Rectangle 12"/>
          <p:cNvSpPr>
            <a:spLocks noChangeArrowheads="1"/>
          </p:cNvSpPr>
          <p:nvPr/>
        </p:nvSpPr>
        <p:spPr bwMode="auto">
          <a:xfrm>
            <a:off x="3886200" y="5943600"/>
            <a:ext cx="91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/>
              <a:t>AD</a:t>
            </a:r>
            <a:r>
              <a:rPr lang="en-US" b="1" baseline="-25000"/>
              <a:t>1</a:t>
            </a:r>
          </a:p>
        </p:txBody>
      </p:sp>
      <p:sp>
        <p:nvSpPr>
          <p:cNvPr id="26672" name="Line 2"/>
          <p:cNvSpPr>
            <a:spLocks noChangeShapeType="1"/>
          </p:cNvSpPr>
          <p:nvPr/>
        </p:nvSpPr>
        <p:spPr bwMode="auto">
          <a:xfrm flipH="1">
            <a:off x="6400800" y="2133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7010400" y="2743200"/>
            <a:ext cx="9525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6934200" y="2667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6400800" y="28956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H="1">
            <a:off x="2667000" y="5029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Rectangle 10"/>
          <p:cNvSpPr>
            <a:spLocks noChangeArrowheads="1"/>
          </p:cNvSpPr>
          <p:nvPr/>
        </p:nvSpPr>
        <p:spPr bwMode="auto">
          <a:xfrm>
            <a:off x="2514600" y="64944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-25000"/>
              <a:t>1</a:t>
            </a:r>
          </a:p>
        </p:txBody>
      </p:sp>
      <p:sp>
        <p:nvSpPr>
          <p:cNvPr id="26678" name="Rectangle 10"/>
          <p:cNvSpPr>
            <a:spLocks noChangeArrowheads="1"/>
          </p:cNvSpPr>
          <p:nvPr/>
        </p:nvSpPr>
        <p:spPr bwMode="auto">
          <a:xfrm>
            <a:off x="228600" y="5257800"/>
            <a:ext cx="5413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PL</a:t>
            </a:r>
            <a:r>
              <a:rPr lang="en-US" sz="1800" b="1" baseline="-25000"/>
              <a:t>e</a:t>
            </a:r>
          </a:p>
        </p:txBody>
      </p:sp>
      <p:sp>
        <p:nvSpPr>
          <p:cNvPr id="52285" name="Rectangle 10"/>
          <p:cNvSpPr>
            <a:spLocks noChangeArrowheads="1"/>
          </p:cNvSpPr>
          <p:nvPr/>
        </p:nvSpPr>
        <p:spPr bwMode="auto">
          <a:xfrm>
            <a:off x="228600" y="4800600"/>
            <a:ext cx="549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PL</a:t>
            </a:r>
            <a:r>
              <a:rPr lang="en-US" sz="1800" b="1" baseline="-25000"/>
              <a:t>1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5400000">
            <a:off x="5334000" y="22860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590800" y="4953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8" name="Rectangle 64"/>
          <p:cNvSpPr>
            <a:spLocks noChangeArrowheads="1"/>
          </p:cNvSpPr>
          <p:nvPr/>
        </p:nvSpPr>
        <p:spPr bwMode="auto">
          <a:xfrm>
            <a:off x="4724400" y="5257800"/>
            <a:ext cx="4257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Interest Rates Decreases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Investment Increases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AD, GDP and PL Increases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 rot="5400000">
            <a:off x="1143000" y="22860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94288" grpId="0"/>
      <p:bldP spid="20484" grpId="0" animBg="1"/>
      <p:bldP spid="5" grpId="0"/>
      <p:bldP spid="6" grpId="0" animBg="1"/>
      <p:bldP spid="72731" grpId="0" animBg="1"/>
      <p:bldP spid="8" grpId="0" animBg="1"/>
      <p:bldP spid="10" grpId="0" animBg="1"/>
      <p:bldP spid="15" grpId="0" animBg="1"/>
      <p:bldP spid="16" grpId="0" animBg="1"/>
      <p:bldP spid="52277" grpId="0"/>
      <p:bldP spid="18" grpId="0" animBg="1"/>
      <p:bldP spid="19" grpId="0" animBg="1"/>
      <p:bldP spid="20" grpId="0" animBg="1"/>
      <p:bldP spid="21" grpId="0" animBg="1"/>
      <p:bldP spid="52283" grpId="0"/>
      <p:bldP spid="52285" grpId="0"/>
      <p:bldP spid="22" grpId="0" animBg="1"/>
      <p:bldP spid="23" grpId="0" animBg="1"/>
      <p:bldP spid="52288" grpId="0" build="p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762000" y="1295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 flipH="1">
            <a:off x="2438400" y="5257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Rectangle 29"/>
          <p:cNvSpPr>
            <a:spLocks noChangeArrowheads="1"/>
          </p:cNvSpPr>
          <p:nvPr/>
        </p:nvSpPr>
        <p:spPr bwMode="auto">
          <a:xfrm>
            <a:off x="5334000" y="0"/>
            <a:ext cx="3581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Investment Demand</a:t>
            </a:r>
          </a:p>
        </p:txBody>
      </p:sp>
      <p:sp>
        <p:nvSpPr>
          <p:cNvPr id="27653" name="Rectangle 76"/>
          <p:cNvSpPr>
            <a:spLocks noChangeArrowheads="1"/>
          </p:cNvSpPr>
          <p:nvPr/>
        </p:nvSpPr>
        <p:spPr bwMode="auto">
          <a:xfrm>
            <a:off x="762000" y="0"/>
            <a:ext cx="3581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S&amp;D of Money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4572000" y="3886200"/>
            <a:ext cx="4572000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/>
              <a:t>The FED decreases the  money supply to slow down the economy…</a:t>
            </a:r>
            <a:r>
              <a:rPr lang="en-US" sz="2800" b="1"/>
              <a:t> 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27655" name="Slide Number Placeholder 6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922EFB-4EE0-4A8F-89C6-9AF0856C80D2}" type="slidenum">
              <a:rPr lang="en-US" sz="1400"/>
              <a:pPr algn="r"/>
              <a:t>62</a:t>
            </a:fld>
            <a:endParaRPr lang="en-US" sz="140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47800" y="914400"/>
            <a:ext cx="0" cy="24384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2"/>
          <p:cNvSpPr>
            <a:spLocks noChangeShapeType="1"/>
          </p:cNvSpPr>
          <p:nvPr/>
        </p:nvSpPr>
        <p:spPr bwMode="auto">
          <a:xfrm flipH="1">
            <a:off x="838200" y="19812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3"/>
          <p:cNvSpPr>
            <a:spLocks noChangeShapeType="1"/>
          </p:cNvSpPr>
          <p:nvPr/>
        </p:nvSpPr>
        <p:spPr bwMode="auto">
          <a:xfrm>
            <a:off x="1066800" y="838200"/>
            <a:ext cx="2133600" cy="22860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4"/>
          <p:cNvSpPr>
            <a:spLocks noChangeShapeType="1"/>
          </p:cNvSpPr>
          <p:nvPr/>
        </p:nvSpPr>
        <p:spPr bwMode="auto">
          <a:xfrm>
            <a:off x="2133600" y="914400"/>
            <a:ext cx="0" cy="24384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762000"/>
            <a:ext cx="3657600" cy="2590800"/>
            <a:chOff x="2015" y="1148"/>
            <a:chExt cx="2201" cy="2014"/>
          </a:xfrm>
        </p:grpSpPr>
        <p:sp>
          <p:nvSpPr>
            <p:cNvPr id="27712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Rectangle 10"/>
          <p:cNvSpPr>
            <a:spLocks noChangeArrowheads="1"/>
          </p:cNvSpPr>
          <p:nvPr/>
        </p:nvSpPr>
        <p:spPr bwMode="auto">
          <a:xfrm>
            <a:off x="1905000" y="33528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3276600" y="2590800"/>
            <a:ext cx="13414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M</a:t>
            </a: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2057400" y="457200"/>
            <a:ext cx="6858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2057400" y="19050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47"/>
          <p:cNvSpPr>
            <a:spLocks noChangeArrowheads="1"/>
          </p:cNvSpPr>
          <p:nvPr/>
        </p:nvSpPr>
        <p:spPr bwMode="auto">
          <a:xfrm>
            <a:off x="0" y="838200"/>
            <a:ext cx="727075" cy="243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7666" name="Rectangle 45"/>
          <p:cNvSpPr>
            <a:spLocks noChangeArrowheads="1"/>
          </p:cNvSpPr>
          <p:nvPr/>
        </p:nvSpPr>
        <p:spPr bwMode="auto">
          <a:xfrm>
            <a:off x="3124200" y="3352800"/>
            <a:ext cx="1600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</a:t>
            </a:r>
            <a:r>
              <a:rPr lang="en-US" sz="2000" b="1" baseline="-25000"/>
              <a:t>M</a:t>
            </a:r>
          </a:p>
        </p:txBody>
      </p:sp>
      <p:sp>
        <p:nvSpPr>
          <p:cNvPr id="27667" name="Rectangle 44"/>
          <p:cNvSpPr>
            <a:spLocks noChangeArrowheads="1"/>
          </p:cNvSpPr>
          <p:nvPr/>
        </p:nvSpPr>
        <p:spPr bwMode="auto">
          <a:xfrm>
            <a:off x="0" y="0"/>
            <a:ext cx="1066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Interest Rate (i)</a:t>
            </a:r>
          </a:p>
        </p:txBody>
      </p:sp>
      <p:sp>
        <p:nvSpPr>
          <p:cNvPr id="27668" name="Rectangle 10"/>
          <p:cNvSpPr>
            <a:spLocks noChangeArrowheads="1"/>
          </p:cNvSpPr>
          <p:nvPr/>
        </p:nvSpPr>
        <p:spPr bwMode="auto">
          <a:xfrm>
            <a:off x="1219200" y="3352800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175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19200" y="457200"/>
            <a:ext cx="9144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rgbClr val="990000"/>
                </a:solidFill>
              </a:rPr>
              <a:t>S</a:t>
            </a:r>
            <a:r>
              <a:rPr lang="en-US" sz="3200" b="1" baseline="-25000">
                <a:solidFill>
                  <a:srgbClr val="990000"/>
                </a:solidFill>
              </a:rPr>
              <a:t>M1</a:t>
            </a: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371600" y="12192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 rot="10800000">
            <a:off x="1524000" y="25908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0" y="762000"/>
            <a:ext cx="3657600" cy="2590800"/>
            <a:chOff x="2015" y="1148"/>
            <a:chExt cx="2201" cy="2014"/>
          </a:xfrm>
        </p:grpSpPr>
        <p:sp>
          <p:nvSpPr>
            <p:cNvPr id="27710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3" name="Line 3"/>
          <p:cNvSpPr>
            <a:spLocks noChangeShapeType="1"/>
          </p:cNvSpPr>
          <p:nvPr/>
        </p:nvSpPr>
        <p:spPr bwMode="auto">
          <a:xfrm>
            <a:off x="5486400" y="1066800"/>
            <a:ext cx="1905000" cy="20574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12"/>
          <p:cNvSpPr>
            <a:spLocks noChangeArrowheads="1"/>
          </p:cNvSpPr>
          <p:nvPr/>
        </p:nvSpPr>
        <p:spPr bwMode="auto">
          <a:xfrm>
            <a:off x="7391400" y="2590800"/>
            <a:ext cx="6096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D</a:t>
            </a:r>
            <a:r>
              <a:rPr lang="en-US" sz="3200" b="1" baseline="-25000"/>
              <a:t>I</a:t>
            </a:r>
          </a:p>
        </p:txBody>
      </p:sp>
      <p:sp>
        <p:nvSpPr>
          <p:cNvPr id="27675" name="Rectangle 45"/>
          <p:cNvSpPr>
            <a:spLocks noChangeArrowheads="1"/>
          </p:cNvSpPr>
          <p:nvPr/>
        </p:nvSpPr>
        <p:spPr bwMode="auto">
          <a:xfrm>
            <a:off x="5943600" y="3352800"/>
            <a:ext cx="284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Quantity of Investment</a:t>
            </a:r>
          </a:p>
        </p:txBody>
      </p:sp>
      <p:sp>
        <p:nvSpPr>
          <p:cNvPr id="27676" name="Rectangle 47"/>
          <p:cNvSpPr>
            <a:spLocks noChangeArrowheads="1"/>
          </p:cNvSpPr>
          <p:nvPr/>
        </p:nvSpPr>
        <p:spPr bwMode="auto">
          <a:xfrm>
            <a:off x="4267200" y="838200"/>
            <a:ext cx="727075" cy="243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10%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</a:t>
            </a:r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5%</a:t>
            </a:r>
          </a:p>
          <a:p>
            <a:pPr algn="r" eaLnBrk="0" hangingPunct="0">
              <a:lnSpc>
                <a:spcPct val="110000"/>
              </a:lnSpc>
            </a:pPr>
            <a:endParaRPr lang="en-US" sz="20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2%</a:t>
            </a:r>
            <a:endParaRPr lang="en-US" sz="1200" b="1"/>
          </a:p>
          <a:p>
            <a:pPr algn="r" eaLnBrk="0" hangingPunct="0">
              <a:lnSpc>
                <a:spcPct val="110000"/>
              </a:lnSpc>
            </a:pPr>
            <a:r>
              <a:rPr lang="en-US" sz="2000" b="1"/>
              <a:t>   </a:t>
            </a:r>
          </a:p>
        </p:txBody>
      </p:sp>
      <p:sp>
        <p:nvSpPr>
          <p:cNvPr id="27677" name="Rectangle 44"/>
          <p:cNvSpPr>
            <a:spLocks noChangeArrowheads="1"/>
          </p:cNvSpPr>
          <p:nvPr/>
        </p:nvSpPr>
        <p:spPr bwMode="auto">
          <a:xfrm>
            <a:off x="4267200" y="0"/>
            <a:ext cx="1066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Interest Rate (i)</a:t>
            </a:r>
          </a:p>
        </p:txBody>
      </p:sp>
      <p:sp>
        <p:nvSpPr>
          <p:cNvPr id="27678" name="Line 2"/>
          <p:cNvSpPr>
            <a:spLocks noChangeShapeType="1"/>
          </p:cNvSpPr>
          <p:nvPr/>
        </p:nvSpPr>
        <p:spPr bwMode="auto">
          <a:xfrm flipH="1">
            <a:off x="5105400" y="2057400"/>
            <a:ext cx="13620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5105400" y="1371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Oval 16"/>
          <p:cNvSpPr>
            <a:spLocks noChangeArrowheads="1"/>
          </p:cNvSpPr>
          <p:nvPr/>
        </p:nvSpPr>
        <p:spPr bwMode="auto">
          <a:xfrm>
            <a:off x="6324600" y="19812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Rectangle 76"/>
          <p:cNvSpPr>
            <a:spLocks noChangeArrowheads="1"/>
          </p:cNvSpPr>
          <p:nvPr/>
        </p:nvSpPr>
        <p:spPr bwMode="auto">
          <a:xfrm>
            <a:off x="1295400" y="3657600"/>
            <a:ext cx="2362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u="sng"/>
              <a:t>AD/AS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14400" y="4495800"/>
            <a:ext cx="1676400" cy="1676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2"/>
          <p:cNvSpPr>
            <a:spLocks noChangeShapeType="1"/>
          </p:cNvSpPr>
          <p:nvPr/>
        </p:nvSpPr>
        <p:spPr bwMode="auto">
          <a:xfrm flipH="1">
            <a:off x="762000" y="5181600"/>
            <a:ext cx="1666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Line 3"/>
          <p:cNvSpPr>
            <a:spLocks noChangeShapeType="1"/>
          </p:cNvSpPr>
          <p:nvPr/>
        </p:nvSpPr>
        <p:spPr bwMode="auto">
          <a:xfrm>
            <a:off x="1371600" y="4191000"/>
            <a:ext cx="1752600" cy="16764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4"/>
          <p:cNvSpPr>
            <a:spLocks noChangeShapeType="1"/>
          </p:cNvSpPr>
          <p:nvPr/>
        </p:nvSpPr>
        <p:spPr bwMode="auto">
          <a:xfrm flipH="1">
            <a:off x="990600" y="4572000"/>
            <a:ext cx="2209800" cy="18161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0" y="3962400"/>
            <a:ext cx="3657600" cy="2501900"/>
            <a:chOff x="2015" y="1148"/>
            <a:chExt cx="2201" cy="2014"/>
          </a:xfrm>
        </p:grpSpPr>
        <p:sp>
          <p:nvSpPr>
            <p:cNvPr id="27708" name="Line 6"/>
            <p:cNvSpPr>
              <a:spLocks noChangeShapeType="1"/>
            </p:cNvSpPr>
            <p:nvPr/>
          </p:nvSpPr>
          <p:spPr bwMode="auto">
            <a:xfrm>
              <a:off x="2028" y="1148"/>
              <a:ext cx="0" cy="20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7"/>
            <p:cNvSpPr>
              <a:spLocks noChangeShapeType="1"/>
            </p:cNvSpPr>
            <p:nvPr/>
          </p:nvSpPr>
          <p:spPr bwMode="auto">
            <a:xfrm>
              <a:off x="2015" y="3162"/>
              <a:ext cx="220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87" name="Rectangle 10"/>
          <p:cNvSpPr>
            <a:spLocks noChangeArrowheads="1"/>
          </p:cNvSpPr>
          <p:nvPr/>
        </p:nvSpPr>
        <p:spPr bwMode="auto">
          <a:xfrm>
            <a:off x="2286000" y="6494463"/>
            <a:ext cx="42703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-25000"/>
              <a:t>e</a:t>
            </a:r>
          </a:p>
        </p:txBody>
      </p:sp>
      <p:sp>
        <p:nvSpPr>
          <p:cNvPr id="27688" name="Rectangle 12"/>
          <p:cNvSpPr>
            <a:spLocks noChangeArrowheads="1"/>
          </p:cNvSpPr>
          <p:nvPr/>
        </p:nvSpPr>
        <p:spPr bwMode="auto">
          <a:xfrm>
            <a:off x="3048000" y="5638800"/>
            <a:ext cx="91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/>
              <a:t>AD</a:t>
            </a:r>
            <a:endParaRPr lang="en-US" b="1" baseline="-25000"/>
          </a:p>
        </p:txBody>
      </p:sp>
      <p:sp>
        <p:nvSpPr>
          <p:cNvPr id="27689" name="Rectangle 14"/>
          <p:cNvSpPr>
            <a:spLocks noChangeArrowheads="1"/>
          </p:cNvSpPr>
          <p:nvPr/>
        </p:nvSpPr>
        <p:spPr bwMode="auto">
          <a:xfrm>
            <a:off x="3200400" y="4191000"/>
            <a:ext cx="609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990000"/>
                </a:solidFill>
              </a:rPr>
              <a:t>AS</a:t>
            </a:r>
            <a:endParaRPr lang="en-US" b="1" baseline="-25000">
              <a:solidFill>
                <a:srgbClr val="990000"/>
              </a:solidFill>
            </a:endParaRPr>
          </a:p>
        </p:txBody>
      </p:sp>
      <p:sp>
        <p:nvSpPr>
          <p:cNvPr id="27690" name="Oval 16"/>
          <p:cNvSpPr>
            <a:spLocks noChangeArrowheads="1"/>
          </p:cNvSpPr>
          <p:nvPr/>
        </p:nvSpPr>
        <p:spPr bwMode="auto">
          <a:xfrm>
            <a:off x="2362200" y="51054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Rectangle 45"/>
          <p:cNvSpPr>
            <a:spLocks noChangeArrowheads="1"/>
          </p:cNvSpPr>
          <p:nvPr/>
        </p:nvSpPr>
        <p:spPr bwMode="auto">
          <a:xfrm>
            <a:off x="3429000" y="6464300"/>
            <a:ext cx="12477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GDP</a:t>
            </a:r>
            <a:r>
              <a:rPr lang="en-US" sz="2000" b="1" baseline="-25000"/>
              <a:t>R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3733800"/>
            <a:ext cx="838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PL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flipH="1">
            <a:off x="762000" y="5562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 rot="10800000">
            <a:off x="1447800" y="48006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3301" name="Rectangle 12"/>
          <p:cNvSpPr>
            <a:spLocks noChangeArrowheads="1"/>
          </p:cNvSpPr>
          <p:nvPr/>
        </p:nvSpPr>
        <p:spPr bwMode="auto">
          <a:xfrm>
            <a:off x="2514600" y="5943600"/>
            <a:ext cx="91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/>
              <a:t>AD</a:t>
            </a:r>
            <a:r>
              <a:rPr lang="en-US" b="1" baseline="-25000"/>
              <a:t>1</a:t>
            </a:r>
          </a:p>
        </p:txBody>
      </p:sp>
      <p:sp>
        <p:nvSpPr>
          <p:cNvPr id="27696" name="Line 2"/>
          <p:cNvSpPr>
            <a:spLocks noChangeShapeType="1"/>
          </p:cNvSpPr>
          <p:nvPr/>
        </p:nvSpPr>
        <p:spPr bwMode="auto">
          <a:xfrm flipH="1">
            <a:off x="6400800" y="2133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15000" y="12954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638800" y="12954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10800000">
            <a:off x="5791200" y="27432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H="1">
            <a:off x="1981200" y="5562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7" name="Rectangle 10"/>
          <p:cNvSpPr>
            <a:spLocks noChangeArrowheads="1"/>
          </p:cNvSpPr>
          <p:nvPr/>
        </p:nvSpPr>
        <p:spPr bwMode="auto">
          <a:xfrm>
            <a:off x="1752600" y="64944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-25000"/>
              <a:t>1</a:t>
            </a:r>
          </a:p>
        </p:txBody>
      </p:sp>
      <p:sp>
        <p:nvSpPr>
          <p:cNvPr id="27702" name="Rectangle 10"/>
          <p:cNvSpPr>
            <a:spLocks noChangeArrowheads="1"/>
          </p:cNvSpPr>
          <p:nvPr/>
        </p:nvSpPr>
        <p:spPr bwMode="auto">
          <a:xfrm>
            <a:off x="228600" y="5029200"/>
            <a:ext cx="5413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PL</a:t>
            </a:r>
            <a:r>
              <a:rPr lang="en-US" sz="1800" b="1" baseline="-25000"/>
              <a:t>e</a:t>
            </a:r>
          </a:p>
        </p:txBody>
      </p:sp>
      <p:sp>
        <p:nvSpPr>
          <p:cNvPr id="53309" name="Rectangle 10"/>
          <p:cNvSpPr>
            <a:spLocks noChangeArrowheads="1"/>
          </p:cNvSpPr>
          <p:nvPr/>
        </p:nvSpPr>
        <p:spPr bwMode="auto">
          <a:xfrm>
            <a:off x="228600" y="5410200"/>
            <a:ext cx="549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PL</a:t>
            </a:r>
            <a:r>
              <a:rPr lang="en-US" sz="1800" b="1" baseline="-25000"/>
              <a:t>1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-5400000">
            <a:off x="5105400" y="16002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905000" y="5486400"/>
            <a:ext cx="136525" cy="13652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4724400" y="5257800"/>
            <a:ext cx="4257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Interest Rates increase</a:t>
            </a: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Investment decreases</a:t>
            </a:r>
            <a:endParaRPr lang="en-US">
              <a:solidFill>
                <a:srgbClr val="990000"/>
              </a:solidFill>
            </a:endParaRPr>
          </a:p>
          <a:p>
            <a:pPr marL="457200" indent="-457200">
              <a:lnSpc>
                <a:spcPct val="95000"/>
              </a:lnSpc>
              <a:buFontTx/>
              <a:buAutoNum type="arabicPeriod"/>
            </a:pPr>
            <a:r>
              <a:rPr lang="en-US" b="1">
                <a:solidFill>
                  <a:srgbClr val="990000"/>
                </a:solidFill>
              </a:rPr>
              <a:t>AD, GDP and PL decrease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 rot="-5400000">
            <a:off x="914400" y="1524000"/>
            <a:ext cx="533400" cy="228600"/>
          </a:xfrm>
          <a:prstGeom prst="rightArrow">
            <a:avLst>
              <a:gd name="adj1" fmla="val 50000"/>
              <a:gd name="adj2" fmla="val 86895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94288" grpId="0"/>
      <p:bldP spid="20484" grpId="0" animBg="1"/>
      <p:bldP spid="5" grpId="0"/>
      <p:bldP spid="6" grpId="0" animBg="1"/>
      <p:bldP spid="72731" grpId="0" animBg="1"/>
      <p:bldP spid="8" grpId="0" animBg="1"/>
      <p:bldP spid="10" grpId="0" animBg="1"/>
      <p:bldP spid="15" grpId="0" animBg="1"/>
      <p:bldP spid="16" grpId="0" animBg="1"/>
      <p:bldP spid="53301" grpId="0"/>
      <p:bldP spid="18" grpId="0" animBg="1"/>
      <p:bldP spid="19" grpId="0" animBg="1"/>
      <p:bldP spid="20" grpId="0" animBg="1"/>
      <p:bldP spid="21" grpId="0" animBg="1"/>
      <p:bldP spid="53307" grpId="0"/>
      <p:bldP spid="53309" grpId="0"/>
      <p:bldP spid="22" grpId="0" animBg="1"/>
      <p:bldP spid="23" grpId="0" animBg="1"/>
      <p:bldP spid="53312" grpId="0" build="p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How the FED Stabilizes the Economy</a:t>
            </a:r>
          </a:p>
        </p:txBody>
      </p:sp>
      <p:pic>
        <p:nvPicPr>
          <p:cNvPr id="30723" name="Picture 3" descr="C:\Documents and Settings\msalazar\Desktop\AP Economics\Macroeconomics\Monetary and Fiscaal Policies.tif"/>
          <p:cNvPicPr>
            <a:picLocks noChangeAspect="1" noChangeArrowheads="1"/>
          </p:cNvPicPr>
          <p:nvPr/>
        </p:nvPicPr>
        <p:blipFill>
          <a:blip r:embed="rId2" cstate="print"/>
          <a:srcRect l="8824" t="39954" r="50606" b="35410"/>
          <a:stretch>
            <a:fillRect/>
          </a:stretch>
        </p:blipFill>
        <p:spPr bwMode="auto">
          <a:xfrm>
            <a:off x="1905000" y="1828800"/>
            <a:ext cx="50292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654EC4-FC49-402C-BDD3-34E7C4D53A28}" type="slidenum">
              <a:rPr lang="en-US" sz="1400"/>
              <a:pPr algn="r"/>
              <a:t>63</a:t>
            </a:fld>
            <a:endParaRPr lang="en-US" sz="140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90600" y="609600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</a:rPr>
              <a:t>These are the three Shifters of Money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392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200" b="1"/>
              <a:t>3 Shifters of Money Supply</a:t>
            </a:r>
            <a:endParaRPr lang="en-US" altLang="en-US" sz="4000" b="1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8463" y="762000"/>
            <a:ext cx="874553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03225" indent="-4032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400" b="1"/>
              <a:t>The FED adjusting the money supply by changing any one of the following:</a:t>
            </a:r>
          </a:p>
          <a:p>
            <a:pPr>
              <a:lnSpc>
                <a:spcPct val="95000"/>
              </a:lnSpc>
            </a:pPr>
            <a:r>
              <a:rPr lang="en-US" altLang="en-US" sz="3400" b="1">
                <a:solidFill>
                  <a:srgbClr val="000099"/>
                </a:solidFill>
              </a:rPr>
              <a:t>1. Setting </a:t>
            </a:r>
            <a:r>
              <a:rPr lang="en-US" altLang="en-US" sz="3400" b="1">
                <a:solidFill>
                  <a:srgbClr val="990000"/>
                </a:solidFill>
              </a:rPr>
              <a:t>Reserve Requirements (Ratios)</a:t>
            </a:r>
            <a:endParaRPr lang="en-US" altLang="en-US" sz="3400" b="1">
              <a:solidFill>
                <a:srgbClr val="000099"/>
              </a:solidFill>
            </a:endParaRPr>
          </a:p>
          <a:p>
            <a:pPr>
              <a:lnSpc>
                <a:spcPct val="95000"/>
              </a:lnSpc>
            </a:pPr>
            <a:r>
              <a:rPr lang="en-US" altLang="en-US" sz="3400" b="1">
                <a:solidFill>
                  <a:srgbClr val="000099"/>
                </a:solidFill>
              </a:rPr>
              <a:t>2. Lending Money to Banks &amp; Thrifts</a:t>
            </a:r>
          </a:p>
          <a:p>
            <a:pPr lvl="2">
              <a:lnSpc>
                <a:spcPct val="95000"/>
              </a:lnSpc>
              <a:buFontTx/>
              <a:buChar char="•"/>
            </a:pPr>
            <a:r>
              <a:rPr lang="en-US" altLang="en-US" sz="3400" b="1">
                <a:solidFill>
                  <a:srgbClr val="990000"/>
                </a:solidFill>
              </a:rPr>
              <a:t>Discount Rate</a:t>
            </a:r>
            <a:endParaRPr lang="en-US" altLang="en-US" sz="3400" b="1">
              <a:solidFill>
                <a:srgbClr val="000099"/>
              </a:solidFill>
            </a:endParaRPr>
          </a:p>
          <a:p>
            <a:pPr>
              <a:lnSpc>
                <a:spcPct val="95000"/>
              </a:lnSpc>
            </a:pPr>
            <a:r>
              <a:rPr lang="en-US" altLang="en-US" sz="3400" b="1">
                <a:solidFill>
                  <a:srgbClr val="000099"/>
                </a:solidFill>
              </a:rPr>
              <a:t>3. Open Market Operations</a:t>
            </a:r>
          </a:p>
          <a:p>
            <a:pPr lvl="2">
              <a:lnSpc>
                <a:spcPct val="95000"/>
              </a:lnSpc>
              <a:buFontTx/>
              <a:buChar char="•"/>
            </a:pPr>
            <a:r>
              <a:rPr lang="en-US" altLang="en-US" sz="3400" b="1">
                <a:solidFill>
                  <a:srgbClr val="990000"/>
                </a:solidFill>
              </a:rPr>
              <a:t>Buying and selling Bonds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33400" y="4267200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/>
              <a:t>The FED is now chaired by Janet Yellen.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B83A22-B499-46AD-8F6A-EFA009D1DE06}" type="slidenum">
              <a:rPr lang="en-US" altLang="en-US" sz="1400"/>
              <a:pPr eaLnBrk="1" hangingPunct="1"/>
              <a:t>64</a:t>
            </a:fld>
            <a:endParaRPr lang="en-US" altLang="en-US" sz="1400"/>
          </a:p>
        </p:txBody>
      </p:sp>
      <p:pic>
        <p:nvPicPr>
          <p:cNvPr id="21512" name="Picture 8" descr="File:Janet Yellen official 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3" y="4800600"/>
            <a:ext cx="14636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5638800" y="4876800"/>
            <a:ext cx="2057400" cy="990600"/>
          </a:xfrm>
          <a:prstGeom prst="wedgeRoundRectCallout">
            <a:avLst>
              <a:gd name="adj1" fmla="val -87147"/>
              <a:gd name="adj2" fmla="val 30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715000" y="4876800"/>
            <a:ext cx="198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I’m YELLEN!!!</a:t>
            </a:r>
          </a:p>
        </p:txBody>
      </p:sp>
    </p:spTree>
    <p:extLst>
      <p:ext uri="{BB962C8B-B14F-4D97-AF65-F5344CB8AC3E}">
        <p14:creationId xmlns:p14="http://schemas.microsoft.com/office/powerpoint/2010/main" val="3537282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 autoUpdateAnimBg="0"/>
      <p:bldP spid="62468" grpId="0"/>
      <p:bldP spid="8" grpId="0" animBg="1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04775"/>
            <a:ext cx="9139238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200" b="1"/>
              <a:t>#1. The Reserve Requirement</a:t>
            </a:r>
            <a:endParaRPr lang="en-US" sz="4000" b="1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28600" y="838200"/>
            <a:ext cx="8915400" cy="5900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b="1" dirty="0">
                <a:solidFill>
                  <a:srgbClr val="990000"/>
                </a:solidFill>
              </a:rPr>
              <a:t>If you have a bank account, where is your money?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b="1" dirty="0">
                <a:solidFill>
                  <a:srgbClr val="000099"/>
                </a:solidFill>
              </a:rPr>
              <a:t>Only a small percent of your money is in the safe. The rest of your money has been loaned out.</a:t>
            </a:r>
            <a:r>
              <a:rPr lang="en-US" sz="3000" b="1" dirty="0"/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b="1" dirty="0">
                <a:solidFill>
                  <a:srgbClr val="000099"/>
                </a:solidFill>
              </a:rPr>
              <a:t>This is called “Fractional Reserve Banking”</a:t>
            </a:r>
            <a:endParaRPr lang="en-US" sz="3000" b="1" dirty="0">
              <a:solidFill>
                <a:srgbClr val="9900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b="1" dirty="0">
                <a:solidFill>
                  <a:srgbClr val="990000"/>
                </a:solidFill>
              </a:rPr>
              <a:t>The FED sets the amount that banks must hold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400" b="1" dirty="0"/>
              <a:t>The reserve requirement (reserve ratio)</a:t>
            </a:r>
            <a:r>
              <a:rPr lang="en-US" sz="3400" b="1" dirty="0">
                <a:solidFill>
                  <a:srgbClr val="990000"/>
                </a:solidFill>
              </a:rPr>
              <a:t> </a:t>
            </a:r>
            <a:r>
              <a:rPr lang="en-US" sz="3400" b="1" dirty="0"/>
              <a:t>is </a:t>
            </a:r>
          </a:p>
          <a:p>
            <a:r>
              <a:rPr lang="en-US" sz="3400" b="1" dirty="0"/>
              <a:t>the percent of deposits that banks must hold in reserve (the percent they CANNOT loan out) </a:t>
            </a:r>
          </a:p>
          <a:p>
            <a:pPr marL="742950" lvl="1" indent="-28575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When the FED increases the money supply it increases the amount of money held in bank deposits.  </a:t>
            </a:r>
          </a:p>
          <a:p>
            <a:pPr marL="742950" lvl="1" indent="-28575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As banks keeps some of the money in reserve and loans out their excess reserves</a:t>
            </a:r>
          </a:p>
          <a:p>
            <a:pPr marL="742950" lvl="1" indent="-285750">
              <a:buFontTx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The loan eventually becomes deposits for another bank that will loan out their excess reserves.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2772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AA8DD2F-6700-4407-A99E-47BB2C21C8FF}" type="slidenum">
              <a:rPr lang="en-US" sz="1400"/>
              <a:pPr algn="r"/>
              <a:t>65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4114800"/>
            <a:ext cx="7383463" cy="1212850"/>
            <a:chOff x="1186" y="1022"/>
            <a:chExt cx="4651" cy="764"/>
          </a:xfrm>
        </p:grpSpPr>
        <p:sp>
          <p:nvSpPr>
            <p:cNvPr id="33799" name="Rectangle 9"/>
            <p:cNvSpPr>
              <a:spLocks noChangeArrowheads="1"/>
            </p:cNvSpPr>
            <p:nvPr/>
          </p:nvSpPr>
          <p:spPr bwMode="auto">
            <a:xfrm>
              <a:off x="1186" y="1150"/>
              <a:ext cx="1096" cy="5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2800" b="1"/>
                <a:t>Money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n-US" sz="2800" b="1"/>
                <a:t>Multiplier</a:t>
              </a:r>
            </a:p>
          </p:txBody>
        </p:sp>
        <p:sp>
          <p:nvSpPr>
            <p:cNvPr id="33800" name="Rectangle 10"/>
            <p:cNvSpPr>
              <a:spLocks noChangeArrowheads="1"/>
            </p:cNvSpPr>
            <p:nvPr/>
          </p:nvSpPr>
          <p:spPr bwMode="auto">
            <a:xfrm>
              <a:off x="2788" y="1446"/>
              <a:ext cx="3049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3000" b="1"/>
                <a:t>Reserve Requirement (ratio)</a:t>
              </a:r>
            </a:p>
          </p:txBody>
        </p:sp>
        <p:sp>
          <p:nvSpPr>
            <p:cNvPr id="33801" name="Rectangle 11"/>
            <p:cNvSpPr>
              <a:spLocks noChangeArrowheads="1"/>
            </p:cNvSpPr>
            <p:nvPr/>
          </p:nvSpPr>
          <p:spPr bwMode="auto">
            <a:xfrm>
              <a:off x="3964" y="1022"/>
              <a:ext cx="242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3200" b="1"/>
                <a:t>1</a:t>
              </a:r>
            </a:p>
          </p:txBody>
        </p:sp>
        <p:sp>
          <p:nvSpPr>
            <p:cNvPr id="33802" name="Rectangle 12"/>
            <p:cNvSpPr>
              <a:spLocks noChangeArrowheads="1"/>
            </p:cNvSpPr>
            <p:nvPr/>
          </p:nvSpPr>
          <p:spPr bwMode="auto">
            <a:xfrm>
              <a:off x="2330" y="1074"/>
              <a:ext cx="442" cy="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7200" b="1"/>
                <a:t>=</a:t>
              </a:r>
            </a:p>
          </p:txBody>
        </p:sp>
        <p:sp>
          <p:nvSpPr>
            <p:cNvPr id="33803" name="Line 13"/>
            <p:cNvSpPr>
              <a:spLocks noChangeShapeType="1"/>
            </p:cNvSpPr>
            <p:nvPr/>
          </p:nvSpPr>
          <p:spPr bwMode="auto">
            <a:xfrm>
              <a:off x="2817" y="1447"/>
              <a:ext cx="27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" name="Text Box 14"/>
          <p:cNvSpPr txBox="1">
            <a:spLocks noChangeArrowheads="1"/>
          </p:cNvSpPr>
          <p:nvPr/>
        </p:nvSpPr>
        <p:spPr bwMode="auto">
          <a:xfrm>
            <a:off x="1143000" y="0"/>
            <a:ext cx="6858000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/>
              <a:t>The Money Multiplier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152400" y="5245100"/>
            <a:ext cx="8991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2600" b="1">
                <a:solidFill>
                  <a:srgbClr val="000099"/>
                </a:solidFill>
              </a:rPr>
              <a:t>Example:</a:t>
            </a:r>
          </a:p>
          <a:p>
            <a:pPr marL="625475" lvl="1" indent="-168275">
              <a:lnSpc>
                <a:spcPct val="95000"/>
              </a:lnSpc>
              <a:buFontTx/>
              <a:buChar char="•"/>
            </a:pPr>
            <a:r>
              <a:rPr lang="en-US" sz="2600" b="1">
                <a:solidFill>
                  <a:srgbClr val="000099"/>
                </a:solidFill>
              </a:rPr>
              <a:t>If the reserve ratio is .20  and the money supply increases  2 Billion dollars.  How will the money supply increase (multiply)?</a:t>
            </a:r>
          </a:p>
        </p:txBody>
      </p:sp>
      <p:sp>
        <p:nvSpPr>
          <p:cNvPr id="33797" name="Slide Number Placeholder 12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E7890A8-230C-4911-826F-CE2C808EEF69}" type="slidenum">
              <a:rPr lang="en-US" sz="1400"/>
              <a:pPr algn="r"/>
              <a:t>66</a:t>
            </a:fld>
            <a:endParaRPr lang="en-US" sz="1400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28600" y="609600"/>
            <a:ext cx="8763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Example: Assume the reserve ratio in the US is 10%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You deposit $1000 in the bank 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The bank must hold $100 </a:t>
            </a:r>
            <a:r>
              <a:rPr lang="en-US" sz="2400" b="1" dirty="0"/>
              <a:t>(required reserves)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The bank lends $900 out to Bob </a:t>
            </a:r>
            <a:r>
              <a:rPr lang="en-US" sz="2400" b="1" dirty="0"/>
              <a:t>(excess reserves)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Bob deposits the $900 in his bank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Bob’s bank must hold $90. It loans out $810 to Jill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Jill deposits $810 in her bank</a:t>
            </a:r>
          </a:p>
          <a:p>
            <a:r>
              <a:rPr lang="en-US" sz="2800" b="1" dirty="0">
                <a:solidFill>
                  <a:srgbClr val="990000"/>
                </a:solidFill>
              </a:rPr>
              <a:t>SO FAR, the initial deposit of $1000 caused the </a:t>
            </a:r>
            <a:r>
              <a:rPr lang="en-US" sz="2800" b="1" u="sng" dirty="0">
                <a:solidFill>
                  <a:srgbClr val="990000"/>
                </a:solidFill>
              </a:rPr>
              <a:t>CREATION</a:t>
            </a:r>
            <a:r>
              <a:rPr lang="en-US" sz="2800" b="1" dirty="0">
                <a:solidFill>
                  <a:srgbClr val="990000"/>
                </a:solidFill>
              </a:rPr>
              <a:t> of another $1710 (Bob’s $900 + Jill’s $810)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 build="p" bldLvl="2" autoUpdateAnimBg="0"/>
      <p:bldP spid="59403" grpId="0" build="p" bldLvl="5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609600" y="0"/>
            <a:ext cx="8153400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b="1"/>
              <a:t>Using Reserve Requirement</a:t>
            </a:r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auto">
          <a:xfrm>
            <a:off x="228600" y="6858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3000" b="1">
                <a:solidFill>
                  <a:srgbClr val="000099"/>
                </a:solidFill>
              </a:rPr>
              <a:t>1. If there is a recession, what should the FED do to the reserve requirement? (Explain the steps.)</a:t>
            </a:r>
          </a:p>
        </p:txBody>
      </p:sp>
      <p:sp>
        <p:nvSpPr>
          <p:cNvPr id="35844" name="Slide Number Placeholder 6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A945B1-F171-4F6A-9C3D-0D0AA5A751B4}" type="slidenum">
              <a:rPr lang="en-US" sz="1400"/>
              <a:pPr algn="r"/>
              <a:t>67</a:t>
            </a:fld>
            <a:endParaRPr lang="en-US" sz="14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5814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2. If there is inflation, what should the FED do to the reserve requirement? (Explain the steps.)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8600" y="1676400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800" b="1" dirty="0">
                <a:solidFill>
                  <a:srgbClr val="990000"/>
                </a:solidFill>
              </a:rPr>
              <a:t>Decrease the Reserve Ratio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 Banks hold less money and have more excess reserves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 Banks create more money by loaning out excess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b="1" dirty="0"/>
              <a:t> Money supply increases, interest rates fall, AD goes up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" y="4495800"/>
            <a:ext cx="8915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b="1" dirty="0">
                <a:solidFill>
                  <a:srgbClr val="990000"/>
                </a:solidFill>
              </a:rPr>
              <a:t>Increase the Reserve Ratio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dirty="0"/>
              <a:t> Banks hold more money and have less excess reserves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dirty="0"/>
              <a:t> Banks create less money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dirty="0"/>
              <a:t> Money supply decreases, interest rates up, AD down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 bldLvl="2"/>
      <p:bldP spid="60423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04775"/>
            <a:ext cx="9139238" cy="66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800" b="1"/>
              <a:t>#2. The Discount Rate</a:t>
            </a:r>
            <a:endParaRPr lang="en-US" sz="3600" b="1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04800" y="838200"/>
            <a:ext cx="8745538" cy="505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03225" indent="-403225" eaLnBrk="0" hangingPunct="0"/>
            <a:r>
              <a:rPr lang="en-US" sz="3400" b="1" dirty="0">
                <a:solidFill>
                  <a:srgbClr val="000099"/>
                </a:solidFill>
              </a:rPr>
              <a:t>The Discount Rate is the interest rate that the FED charges commercial banks.</a:t>
            </a:r>
          </a:p>
          <a:p>
            <a:pPr marL="403225" indent="-403225" eaLnBrk="0" hangingPunct="0"/>
            <a:r>
              <a:rPr lang="en-US" sz="3400" b="1" dirty="0">
                <a:solidFill>
                  <a:srgbClr val="990000"/>
                </a:solidFill>
              </a:rPr>
              <a:t> </a:t>
            </a:r>
            <a:r>
              <a:rPr lang="en-US" sz="2600" b="1" dirty="0">
                <a:solidFill>
                  <a:srgbClr val="990000"/>
                </a:solidFill>
              </a:rPr>
              <a:t>Example:</a:t>
            </a:r>
          </a:p>
          <a:p>
            <a:pPr marL="685800" lvl="1" indent="-168275" eaLnBrk="0" hangingPunct="0">
              <a:buFontTx/>
              <a:buChar char="•"/>
            </a:pPr>
            <a:r>
              <a:rPr lang="en-US" sz="2600" b="1" dirty="0">
                <a:solidFill>
                  <a:srgbClr val="990000"/>
                </a:solidFill>
              </a:rPr>
              <a:t>If Banks of America needs $10 million, they borrow it from the U.S. Treasury (which the FED controls) but they must pay it bank with 3% interest. </a:t>
            </a:r>
          </a:p>
          <a:p>
            <a:pPr marL="403225" indent="-403225" eaLnBrk="0" hangingPunct="0"/>
            <a:endParaRPr lang="en-US" sz="2600" b="1" dirty="0">
              <a:solidFill>
                <a:srgbClr val="990000"/>
              </a:solidFill>
            </a:endParaRPr>
          </a:p>
          <a:p>
            <a:pPr marL="403225" indent="-403225" eaLnBrk="0" hangingPunct="0"/>
            <a:r>
              <a:rPr lang="en-US" sz="3000" b="1" dirty="0"/>
              <a:t>To increase the Money supply, the FED should </a:t>
            </a:r>
            <a:r>
              <a:rPr lang="en-US" sz="3000" b="1" dirty="0" smtClean="0"/>
              <a:t>_________ </a:t>
            </a:r>
            <a:r>
              <a:rPr lang="en-US" sz="3000" b="1" dirty="0"/>
              <a:t>the Discount Rate </a:t>
            </a:r>
            <a:r>
              <a:rPr lang="en-US" sz="2600" b="1" dirty="0"/>
              <a:t>(Easy Money Policy).</a:t>
            </a:r>
          </a:p>
          <a:p>
            <a:pPr marL="403225" indent="-403225" eaLnBrk="0" hangingPunct="0"/>
            <a:r>
              <a:rPr lang="en-US" sz="3000" b="1" dirty="0"/>
              <a:t>To decrease the Money supply, the FED should _________ the Discount Rate </a:t>
            </a:r>
            <a:r>
              <a:rPr lang="en-US" sz="2600" b="1" dirty="0"/>
              <a:t>(Tight Money Policy).</a:t>
            </a:r>
            <a:r>
              <a:rPr lang="en-US" sz="2600" b="1" dirty="0">
                <a:solidFill>
                  <a:srgbClr val="990000"/>
                </a:solidFill>
              </a:rPr>
              <a:t>   </a:t>
            </a:r>
          </a:p>
        </p:txBody>
      </p:sp>
      <p:sp>
        <p:nvSpPr>
          <p:cNvPr id="36870" name="Slide Number Placeholder 7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CF3D6C-EF8F-4D9A-BD5B-F1CE85CD8A61}" type="slidenum">
              <a:rPr lang="en-US" sz="1400"/>
              <a:pPr algn="r"/>
              <a:t>68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39238" cy="66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800" b="1"/>
              <a:t>#3. Open Market Operations</a:t>
            </a:r>
            <a:endParaRPr lang="en-US" sz="3600" b="1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8600" y="609600"/>
            <a:ext cx="8745538" cy="454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03225" indent="-403225" eaLnBrk="0" hangingPunct="0"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Open Market Operations is when the FED buys or sells government bonds (securities). </a:t>
            </a:r>
          </a:p>
          <a:p>
            <a:pPr marL="403225" indent="-403225" eaLnBrk="0" hangingPunct="0">
              <a:buFontTx/>
              <a:buChar char="•"/>
            </a:pPr>
            <a:r>
              <a:rPr lang="en-US" sz="3000" b="1">
                <a:solidFill>
                  <a:srgbClr val="000099"/>
                </a:solidFill>
              </a:rPr>
              <a:t>This is the most important and widely used monetary policy</a:t>
            </a:r>
            <a:endParaRPr lang="en-US" sz="1200" b="1">
              <a:solidFill>
                <a:srgbClr val="000099"/>
              </a:solidFill>
            </a:endParaRPr>
          </a:p>
          <a:p>
            <a:pPr marL="403225" indent="-403225" eaLnBrk="0" hangingPunct="0"/>
            <a:r>
              <a:rPr lang="en-US" sz="3000" b="1"/>
              <a:t>To increase the Money supply, the FED should _________ government securities.</a:t>
            </a:r>
            <a:endParaRPr lang="en-US" sz="2600" b="1"/>
          </a:p>
          <a:p>
            <a:pPr marL="403225" indent="-403225" eaLnBrk="0" hangingPunct="0"/>
            <a:r>
              <a:rPr lang="en-US" sz="3000" b="1"/>
              <a:t>To decrease the Money supply, the FED should _________ government securities.</a:t>
            </a:r>
          </a:p>
          <a:p>
            <a:pPr marL="403225" indent="-403225" algn="ctr" eaLnBrk="0" hangingPunct="0"/>
            <a:endParaRPr lang="en-US" sz="2600" b="1">
              <a:solidFill>
                <a:srgbClr val="990000"/>
              </a:solidFill>
            </a:endParaRPr>
          </a:p>
          <a:p>
            <a:pPr marL="403225" indent="-403225" eaLnBrk="0" hangingPunct="0"/>
            <a:endParaRPr lang="en-US" sz="2600" b="1">
              <a:solidFill>
                <a:srgbClr val="99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04800" y="4572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400" b="1">
                <a:solidFill>
                  <a:srgbClr val="990000"/>
                </a:solidFill>
              </a:rPr>
              <a:t>How are you going to remember?</a:t>
            </a:r>
            <a:endParaRPr lang="en-US" sz="1400" b="1"/>
          </a:p>
          <a:p>
            <a:pPr eaLnBrk="0" hangingPunct="0"/>
            <a:r>
              <a:rPr lang="en-US" sz="3000" b="1" u="sng">
                <a:solidFill>
                  <a:srgbClr val="000099"/>
                </a:solidFill>
              </a:rPr>
              <a:t>B</a:t>
            </a:r>
            <a:r>
              <a:rPr lang="en-US" sz="3000" b="1">
                <a:solidFill>
                  <a:srgbClr val="000099"/>
                </a:solidFill>
              </a:rPr>
              <a:t>uy-</a:t>
            </a:r>
            <a:r>
              <a:rPr lang="en-US" sz="3000" b="1" u="sng">
                <a:solidFill>
                  <a:srgbClr val="000099"/>
                </a:solidFill>
              </a:rPr>
              <a:t>B</a:t>
            </a:r>
            <a:r>
              <a:rPr lang="en-US" sz="3000" b="1">
                <a:solidFill>
                  <a:srgbClr val="000099"/>
                </a:solidFill>
              </a:rPr>
              <a:t>IG- </a:t>
            </a:r>
            <a:r>
              <a:rPr lang="en-US" sz="3000" b="1"/>
              <a:t>Buying bonds increases money supply</a:t>
            </a:r>
          </a:p>
          <a:p>
            <a:pPr eaLnBrk="0" hangingPunct="0"/>
            <a:r>
              <a:rPr lang="en-US" sz="3000" b="1" u="sng">
                <a:solidFill>
                  <a:srgbClr val="000099"/>
                </a:solidFill>
              </a:rPr>
              <a:t>S</a:t>
            </a:r>
            <a:r>
              <a:rPr lang="en-US" sz="3000" b="1">
                <a:solidFill>
                  <a:srgbClr val="000099"/>
                </a:solidFill>
              </a:rPr>
              <a:t>ell-</a:t>
            </a:r>
            <a:r>
              <a:rPr lang="en-US" sz="3000" b="1" u="sng">
                <a:solidFill>
                  <a:srgbClr val="000099"/>
                </a:solidFill>
              </a:rPr>
              <a:t>S</a:t>
            </a:r>
            <a:r>
              <a:rPr lang="en-US" sz="3000" b="1">
                <a:solidFill>
                  <a:srgbClr val="000099"/>
                </a:solidFill>
              </a:rPr>
              <a:t>MALL- </a:t>
            </a:r>
            <a:r>
              <a:rPr lang="en-US" sz="3000" b="1"/>
              <a:t>Selling bonds decreases money supply </a:t>
            </a:r>
          </a:p>
        </p:txBody>
      </p:sp>
      <p:sp>
        <p:nvSpPr>
          <p:cNvPr id="37895" name="Slide Number Placeholder 11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C077687-88D6-429E-8691-02763EB7E001}" type="slidenum">
              <a:rPr lang="en-US" sz="1400"/>
              <a:pPr algn="r"/>
              <a:t>69</a:t>
            </a:fld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Shifts in Aggregate Demand</a:t>
            </a: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2743200" y="1828800"/>
            <a:ext cx="3657600" cy="34290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286000" y="1447800"/>
            <a:ext cx="5248275" cy="4576763"/>
            <a:chOff x="1802" y="569"/>
            <a:chExt cx="3306" cy="2883"/>
          </a:xfrm>
        </p:grpSpPr>
        <p:sp>
          <p:nvSpPr>
            <p:cNvPr id="26641" name="Line 5"/>
            <p:cNvSpPr>
              <a:spLocks noChangeShapeType="1"/>
            </p:cNvSpPr>
            <p:nvPr/>
          </p:nvSpPr>
          <p:spPr bwMode="auto">
            <a:xfrm>
              <a:off x="1806" y="569"/>
              <a:ext cx="0" cy="28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6"/>
            <p:cNvSpPr>
              <a:spLocks noChangeShapeType="1"/>
            </p:cNvSpPr>
            <p:nvPr/>
          </p:nvSpPr>
          <p:spPr bwMode="auto">
            <a:xfrm>
              <a:off x="1802" y="3438"/>
              <a:ext cx="330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071563" y="1477963"/>
            <a:ext cx="1057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Price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Level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103563" y="6192838"/>
            <a:ext cx="4010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Real domestic output (GDP</a:t>
            </a:r>
            <a:r>
              <a:rPr lang="en-US" altLang="en-US" sz="2400" b="1" baseline="-25000"/>
              <a:t>R</a:t>
            </a:r>
            <a:r>
              <a:rPr lang="en-US" altLang="en-US" sz="2400" b="1"/>
              <a:t>)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797550" y="5257800"/>
            <a:ext cx="6953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</a:p>
        </p:txBody>
      </p:sp>
      <p:sp>
        <p:nvSpPr>
          <p:cNvPr id="26632" name="Slide Number Placeholder 9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4D03B2-EEE2-4079-BD2D-6761523E672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2400" y="609600"/>
            <a:ext cx="876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An increase in spending shift AD right, and decrease in spending shifts it left</a:t>
            </a:r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6397625" y="5257800"/>
            <a:ext cx="274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= C + I + G + Xn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44958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 rot="-197318">
            <a:off x="3886200" y="1676400"/>
            <a:ext cx="3657600" cy="34290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620000" y="4724400"/>
            <a:ext cx="8159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  <a:r>
              <a:rPr lang="en-US" altLang="en-US" sz="2800" b="1" baseline="-25000"/>
              <a:t>1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rot="305403">
            <a:off x="2209800" y="2667000"/>
            <a:ext cx="3657600" cy="2895600"/>
          </a:xfrm>
          <a:custGeom>
            <a:avLst/>
            <a:gdLst>
              <a:gd name="T0" fmla="*/ 0 w 2069"/>
              <a:gd name="T1" fmla="*/ 0 h 2218"/>
              <a:gd name="T2" fmla="*/ 2147483646 w 2069"/>
              <a:gd name="T3" fmla="*/ 2147483646 h 2218"/>
              <a:gd name="T4" fmla="*/ 2147483646 w 2069"/>
              <a:gd name="T5" fmla="*/ 2147483646 h 2218"/>
              <a:gd name="T6" fmla="*/ 2147483646 w 2069"/>
              <a:gd name="T7" fmla="*/ 2147483646 h 2218"/>
              <a:gd name="T8" fmla="*/ 2147483646 w 2069"/>
              <a:gd name="T9" fmla="*/ 2147483646 h 2218"/>
              <a:gd name="T10" fmla="*/ 2147483646 w 2069"/>
              <a:gd name="T11" fmla="*/ 2147483646 h 2218"/>
              <a:gd name="T12" fmla="*/ 2147483646 w 2069"/>
              <a:gd name="T13" fmla="*/ 2147483646 h 2218"/>
              <a:gd name="T14" fmla="*/ 2147483646 w 2069"/>
              <a:gd name="T15" fmla="*/ 2147483646 h 2218"/>
              <a:gd name="T16" fmla="*/ 2147483646 w 2069"/>
              <a:gd name="T17" fmla="*/ 2147483646 h 2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9"/>
              <a:gd name="T28" fmla="*/ 0 h 2218"/>
              <a:gd name="T29" fmla="*/ 2069 w 2069"/>
              <a:gd name="T30" fmla="*/ 2218 h 2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9" h="2218">
                <a:moveTo>
                  <a:pt x="0" y="0"/>
                </a:moveTo>
                <a:lnTo>
                  <a:pt x="170" y="356"/>
                </a:lnTo>
                <a:lnTo>
                  <a:pt x="369" y="696"/>
                </a:lnTo>
                <a:lnTo>
                  <a:pt x="596" y="1012"/>
                </a:lnTo>
                <a:lnTo>
                  <a:pt x="847" y="1308"/>
                </a:lnTo>
                <a:lnTo>
                  <a:pt x="1120" y="1577"/>
                </a:lnTo>
                <a:lnTo>
                  <a:pt x="1416" y="1818"/>
                </a:lnTo>
                <a:lnTo>
                  <a:pt x="1733" y="2033"/>
                </a:lnTo>
                <a:lnTo>
                  <a:pt x="2068" y="2217"/>
                </a:lnTo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24400" y="5410200"/>
            <a:ext cx="8159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AD</a:t>
            </a:r>
            <a:r>
              <a:rPr lang="en-US" altLang="en-US" sz="2800" b="1" baseline="-25000"/>
              <a:t>2</a:t>
            </a: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 rot="10800000">
            <a:off x="3733800" y="3962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8347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60430" grpId="0" animBg="1"/>
      <p:bldP spid="3" grpId="0" animBg="1"/>
      <p:bldP spid="4" grpId="0"/>
      <p:bldP spid="5" grpId="0" animBg="1"/>
      <p:bldP spid="6" grpId="0"/>
      <p:bldP spid="604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2667000"/>
            <a:ext cx="7661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cs typeface="Times New Roman" panose="02020603050405020304" pitchFamily="18" charset="0"/>
              </a:rPr>
              <a:t>International Trade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990600" y="36576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99"/>
                </a:solidFill>
              </a:rPr>
              <a:t>Why do people trade?</a:t>
            </a:r>
            <a:r>
              <a:rPr lang="en-US" altLang="en-US" sz="3600" b="1">
                <a:solidFill>
                  <a:srgbClr val="000099"/>
                </a:solidFill>
              </a:rPr>
              <a:t> 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44038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6337AAA-646F-4741-878B-F02B17865F49}" type="slidenum">
              <a:rPr lang="en-US" sz="1400"/>
              <a:pPr algn="r" eaLnBrk="1" hangingPunct="1"/>
              <a:t>70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037789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4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>
                <a:solidFill>
                  <a:srgbClr val="000099"/>
                </a:solidFill>
              </a:rPr>
              <a:t>Why do people trade?</a:t>
            </a: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152400" y="838200"/>
            <a:ext cx="89916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buFontTx/>
              <a:buAutoNum type="arabicPeriod"/>
            </a:pPr>
            <a:r>
              <a:rPr lang="en-US" sz="3200" b="1"/>
              <a:t>Assume people didn’t trade. What things would you have to go without? </a:t>
            </a:r>
          </a:p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Everything you don’t produce yourself!</a:t>
            </a:r>
          </a:p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(Clothes, car, cell phone, bananas, heath care, etc)</a:t>
            </a:r>
            <a:endParaRPr lang="en-US" sz="3200" b="1"/>
          </a:p>
          <a:p>
            <a:pPr>
              <a:lnSpc>
                <a:spcPct val="95000"/>
              </a:lnSpc>
            </a:pPr>
            <a:r>
              <a:rPr lang="en-US" sz="3200" b="1">
                <a:solidFill>
                  <a:srgbClr val="990000"/>
                </a:solidFill>
              </a:rPr>
              <a:t>The Point: Everyone specializes in the production of goods and services and trades it to others</a:t>
            </a:r>
            <a:r>
              <a:rPr lang="en-US" sz="3200" b="1"/>
              <a:t>  </a:t>
            </a:r>
          </a:p>
          <a:p>
            <a:pPr eaLnBrk="1" hangingPunct="1">
              <a:buFontTx/>
              <a:buAutoNum type="arabicPeriod" startAt="2"/>
            </a:pPr>
            <a:r>
              <a:rPr lang="en-US" sz="3200" b="1"/>
              <a:t>  What would life be like if cities couldn’t trade with cities or states couldn’t trade with states?</a:t>
            </a:r>
          </a:p>
          <a:p>
            <a:pPr algn="ctr" eaLnBrk="1" hangingPunct="1"/>
            <a:r>
              <a:rPr lang="en-US" sz="3200" b="1">
                <a:solidFill>
                  <a:srgbClr val="000099"/>
                </a:solidFill>
              </a:rPr>
              <a:t>Limiting trade would reduce people’s choices and make people worse off. </a:t>
            </a:r>
            <a:endParaRPr lang="en-US" sz="3200" b="1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990000"/>
                </a:solidFill>
              </a:rPr>
              <a:t>The Point: More access to trade means more choices and a higher standard of living. </a:t>
            </a:r>
          </a:p>
        </p:txBody>
      </p:sp>
      <p:sp>
        <p:nvSpPr>
          <p:cNvPr id="45061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C7ECCA7-B84A-4708-9A41-A1E761413598}" type="slidenum">
              <a:rPr lang="en-US" sz="1400"/>
              <a:pPr algn="r" eaLnBrk="1" hangingPunct="1"/>
              <a:t>71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341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4" grpId="0" build="p" bldLvl="4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1000" y="2667000"/>
            <a:ext cx="8534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cs typeface="Times New Roman" panose="02020603050405020304" pitchFamily="18" charset="0"/>
              </a:rPr>
              <a:t>Absolute and Comparative Advantage</a:t>
            </a: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2D12566-E281-4E71-8873-38E639B2B015}" type="slidenum">
              <a:rPr lang="en-US" sz="1400"/>
              <a:pPr algn="r" eaLnBrk="1" hangingPunct="1"/>
              <a:t>72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992734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0"/>
            <a:ext cx="846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400" b="1">
                <a:solidFill>
                  <a:srgbClr val="000099"/>
                </a:solidFill>
              </a:rPr>
              <a:t>Per Unit Opportunity Cost Review</a:t>
            </a: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152400" y="1600200"/>
            <a:ext cx="89916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800" b="1"/>
              <a:t>Assume it costs you $50 to produce 5 t-shirts. What is your PER UNIT cost for each shirt? </a:t>
            </a:r>
          </a:p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990000"/>
                </a:solidFill>
              </a:rPr>
              <a:t>$10 per shirt</a:t>
            </a:r>
          </a:p>
          <a:p>
            <a:pPr algn="ctr">
              <a:lnSpc>
                <a:spcPct val="95000"/>
              </a:lnSpc>
            </a:pPr>
            <a:endParaRPr lang="en-US" sz="1200" b="1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3200" b="1">
                <a:solidFill>
                  <a:srgbClr val="000099"/>
                </a:solidFill>
              </a:rPr>
              <a:t>Now, take money our of the equation. Instead of producing 5 shirts you could have made 10 hats.</a:t>
            </a:r>
          </a:p>
          <a:p>
            <a:pPr algn="ctr">
              <a:lnSpc>
                <a:spcPct val="95000"/>
              </a:lnSpc>
            </a:pPr>
            <a:endParaRPr lang="en-US" sz="1800" b="1"/>
          </a:p>
          <a:p>
            <a:pPr>
              <a:lnSpc>
                <a:spcPct val="95000"/>
              </a:lnSpc>
              <a:buFontTx/>
              <a:buAutoNum type="arabicPeriod"/>
            </a:pPr>
            <a:r>
              <a:rPr lang="en-US" sz="2800" b="1"/>
              <a:t>What is your </a:t>
            </a:r>
            <a:r>
              <a:rPr lang="en-US" sz="2800" b="1" u="sng"/>
              <a:t>PER UNIT OPPORTUNITY COST</a:t>
            </a:r>
            <a:r>
              <a:rPr lang="en-US" sz="2800" b="1"/>
              <a:t> for each shirt in terms of hats given up? </a:t>
            </a:r>
          </a:p>
          <a:p>
            <a:pPr algn="ctr">
              <a:lnSpc>
                <a:spcPct val="95000"/>
              </a:lnSpc>
            </a:pPr>
            <a:r>
              <a:rPr lang="en-US" sz="2800" b="1">
                <a:solidFill>
                  <a:srgbClr val="990000"/>
                </a:solidFill>
              </a:rPr>
              <a:t>1 shirt costs 2 hats </a:t>
            </a:r>
          </a:p>
          <a:p>
            <a:pPr>
              <a:lnSpc>
                <a:spcPct val="95000"/>
              </a:lnSpc>
              <a:buFontTx/>
              <a:buAutoNum type="arabicPeriod" startAt="2"/>
            </a:pPr>
            <a:r>
              <a:rPr lang="en-US" sz="2800" b="1"/>
              <a:t>What is your </a:t>
            </a:r>
            <a:r>
              <a:rPr lang="en-US" sz="2800" b="1" u="sng"/>
              <a:t>PER UNIT OPPORTUNITY COST</a:t>
            </a:r>
            <a:r>
              <a:rPr lang="en-US" sz="2800" b="1"/>
              <a:t> for each hat in terms of shirts given up? </a:t>
            </a:r>
          </a:p>
          <a:p>
            <a:pPr algn="ctr">
              <a:lnSpc>
                <a:spcPct val="95000"/>
              </a:lnSpc>
            </a:pPr>
            <a:r>
              <a:rPr lang="en-US" sz="2800" b="1">
                <a:solidFill>
                  <a:srgbClr val="990000"/>
                </a:solidFill>
              </a:rPr>
              <a:t>1 hat costs a half of a shirt</a:t>
            </a:r>
          </a:p>
        </p:txBody>
      </p:sp>
      <p:sp>
        <p:nvSpPr>
          <p:cNvPr id="55300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EC5C8DC-C072-4FC1-8E64-48E6657B5CB4}" type="slidenum">
              <a:rPr lang="en-US" sz="1400"/>
              <a:pPr algn="r" eaLnBrk="1" hangingPunct="1"/>
              <a:t>73</a:t>
            </a:fld>
            <a:endParaRPr lang="en-US" sz="1400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733800" y="838200"/>
            <a:ext cx="487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panose="020B0604020202020204" pitchFamily="34" charset="0"/>
              </a:rPr>
              <a:t>=  </a:t>
            </a:r>
            <a:r>
              <a:rPr lang="en-US" b="1" u="sng">
                <a:solidFill>
                  <a:srgbClr val="990000"/>
                </a:solidFill>
                <a:latin typeface="Arial" panose="020B0604020202020204" pitchFamily="34" charset="0"/>
              </a:rPr>
              <a:t>Opportunity Cost</a:t>
            </a:r>
          </a:p>
          <a:p>
            <a:pPr lvl="1" algn="ctr"/>
            <a:r>
              <a:rPr lang="en-US" b="1">
                <a:solidFill>
                  <a:srgbClr val="990000"/>
                </a:solidFill>
                <a:latin typeface="Arial" panose="020B0604020202020204" pitchFamily="34" charset="0"/>
              </a:rPr>
              <a:t>Units Gained</a:t>
            </a: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228600" y="838200"/>
            <a:ext cx="4876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panose="020B0604020202020204" pitchFamily="34" charset="0"/>
              </a:rPr>
              <a:t>Per Unit 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15546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4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74" grpId="0" build="p" bldLvl="4" autoUpdateAnimBg="0"/>
      <p:bldP spid="105482" grpId="0"/>
      <p:bldP spid="10548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0"/>
            <a:ext cx="8467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400" b="1">
                <a:solidFill>
                  <a:srgbClr val="000099"/>
                </a:solidFill>
              </a:rPr>
              <a:t>Per Unit Opportunity Cost Review</a:t>
            </a: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152400" y="685800"/>
            <a:ext cx="89916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990000"/>
                </a:solidFill>
              </a:rPr>
              <a:t>Ronald McDonald can produce 20 pizzas or 200 burgers Papa John can produce 100 pizzas or 200 burgers</a:t>
            </a:r>
            <a:endParaRPr lang="en-US" sz="2800" b="1">
              <a:solidFill>
                <a:srgbClr val="000099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What is Ronald’s opportunity cost for one pizza in terms of burgers given up?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What is Ronald’s opportunity cost for one burger in terms of pizza given up?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What is Papa John’s opportunity cost for one pizza in terms of burgers given up?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What is Papa John’s opportunity cost for one burger in terms of pizza given up?</a:t>
            </a:r>
          </a:p>
          <a:p>
            <a:pPr algn="ctr" eaLnBrk="1" hangingPunct="1"/>
            <a:endParaRPr lang="en-US" sz="2800" b="1">
              <a:solidFill>
                <a:srgbClr val="000099"/>
              </a:solidFill>
            </a:endParaRPr>
          </a:p>
        </p:txBody>
      </p:sp>
      <p:sp>
        <p:nvSpPr>
          <p:cNvPr id="48132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2088309-0D61-4413-9533-064AC01FB859}" type="slidenum">
              <a:rPr lang="en-US" sz="1400"/>
              <a:pPr algn="r" eaLnBrk="1" hangingPunct="1"/>
              <a:t>74</a:t>
            </a:fld>
            <a:endParaRPr lang="en-US" sz="14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5057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/>
              <a:t>Ronald has a </a:t>
            </a:r>
            <a:r>
              <a:rPr lang="en-US" sz="2800" b="1" u="sng"/>
              <a:t>COMPARATIVE ADVANTGE</a:t>
            </a:r>
            <a:r>
              <a:rPr lang="en-US" sz="2800" b="1"/>
              <a:t> in the production of burgers</a:t>
            </a:r>
          </a:p>
          <a:p>
            <a:pPr algn="ctr"/>
            <a:r>
              <a:rPr lang="en-US" sz="2800" b="1"/>
              <a:t>Papa John has a </a:t>
            </a:r>
            <a:r>
              <a:rPr lang="en-US" sz="2800" b="1" u="sng"/>
              <a:t>COMPARATIVE ADVANTAGE</a:t>
            </a:r>
            <a:r>
              <a:rPr lang="en-US" sz="2800" b="1"/>
              <a:t> in the production of pizza</a:t>
            </a:r>
            <a:r>
              <a:rPr lang="en-US" sz="28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105400" y="2057400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pizza cost 10 burgers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0" y="2895600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burger costs 1/10 pizza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953000" y="373380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pizza costs 2 burgers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876800" y="4572000"/>
            <a:ext cx="323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burger costs 1/2 pizza</a:t>
            </a:r>
          </a:p>
        </p:txBody>
      </p:sp>
    </p:spTree>
    <p:extLst>
      <p:ext uri="{BB962C8B-B14F-4D97-AF65-F5344CB8AC3E}">
        <p14:creationId xmlns:p14="http://schemas.microsoft.com/office/powerpoint/2010/main" val="6470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4" grpId="0" build="p" bldLvl="4" autoUpdateAnimBg="0"/>
      <p:bldP spid="48134" grpId="0"/>
      <p:bldP spid="48135" grpId="0"/>
      <p:bldP spid="48136" grpId="0"/>
      <p:bldP spid="48137" grpId="0"/>
      <p:bldP spid="4813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0"/>
            <a:ext cx="8496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>
                <a:solidFill>
                  <a:srgbClr val="000099"/>
                </a:solidFill>
              </a:rPr>
              <a:t>Absolute and Comparative Advantage</a:t>
            </a: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228600" y="685800"/>
            <a:ext cx="89154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800" b="1"/>
              <a:t>Absolute Advantage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The producer that can produce the most output OR requires the least amount of inputs (resources)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Ex: Papa John has an </a:t>
            </a:r>
            <a:r>
              <a:rPr lang="en-US" sz="2800" b="1" u="sng">
                <a:solidFill>
                  <a:srgbClr val="990000"/>
                </a:solidFill>
              </a:rPr>
              <a:t>absolute advantage</a:t>
            </a:r>
            <a:r>
              <a:rPr lang="en-US" sz="2800" b="1">
                <a:solidFill>
                  <a:srgbClr val="990000"/>
                </a:solidFill>
              </a:rPr>
              <a:t> in pizzas because he can produce 100 and Ronald can only make 20.</a:t>
            </a:r>
            <a:endParaRPr lang="en-US" sz="2800" b="1">
              <a:solidFill>
                <a:srgbClr val="000099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2800" b="1"/>
              <a:t>Comparative Advantage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000099"/>
                </a:solidFill>
              </a:rPr>
              <a:t>The producer with the lowest opportunity cost.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Ex: Ronald has a </a:t>
            </a:r>
            <a:r>
              <a:rPr lang="en-US" sz="2800" b="1" u="sng">
                <a:solidFill>
                  <a:srgbClr val="990000"/>
                </a:solidFill>
              </a:rPr>
              <a:t>comparative advantage</a:t>
            </a:r>
            <a:r>
              <a:rPr lang="en-US" sz="2800" b="1">
                <a:solidFill>
                  <a:srgbClr val="990000"/>
                </a:solidFill>
              </a:rPr>
              <a:t> in burgers because he has a lowest PER UNIT opportunity cost.</a:t>
            </a:r>
            <a:r>
              <a:rPr lang="en-US" sz="2800"/>
              <a:t> </a:t>
            </a:r>
            <a:endParaRPr lang="en-US" sz="3200" b="1">
              <a:solidFill>
                <a:srgbClr val="990000"/>
              </a:solidFill>
            </a:endParaRPr>
          </a:p>
          <a:p>
            <a:pPr lvl="3">
              <a:lnSpc>
                <a:spcPct val="95000"/>
              </a:lnSpc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47109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A646A08-3EDE-4E34-97A3-51B445EF5E72}" type="slidenum">
              <a:rPr lang="en-US" sz="1400"/>
              <a:pPr algn="r" eaLnBrk="1" hangingPunct="1"/>
              <a:t>75</a:t>
            </a:fld>
            <a:endParaRPr lang="en-US" sz="140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04800" y="4813300"/>
            <a:ext cx="8610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u="sng"/>
              <a:t>Countries should trade if they have a relatively lower opportunity cost.</a:t>
            </a:r>
            <a:r>
              <a:rPr lang="en-US" sz="3600" b="1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2800" b="1"/>
              <a:t>They should specialize in the good that is “cheaper” for them to produce.</a:t>
            </a:r>
          </a:p>
        </p:txBody>
      </p:sp>
    </p:spTree>
    <p:extLst>
      <p:ext uri="{BB962C8B-B14F-4D97-AF65-F5344CB8AC3E}">
        <p14:creationId xmlns:p14="http://schemas.microsoft.com/office/powerpoint/2010/main" val="33598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4" grpId="0" build="p" bldLvl="4" autoUpdateAnimBg="0"/>
      <p:bldP spid="47110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914400" y="2667000"/>
            <a:ext cx="762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cs typeface="Times New Roman" panose="02020603050405020304" pitchFamily="18" charset="0"/>
              </a:rPr>
              <a:t>Benefits of Specialize and Trade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21F9C94-35DC-41FD-AA06-EBE3032CB936}" type="slidenum">
              <a:rPr lang="en-US" sz="1400"/>
              <a:pPr algn="r" eaLnBrk="1" hangingPunct="1"/>
              <a:t>76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33697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ChangeArrowheads="1"/>
          </p:cNvSpPr>
          <p:nvPr/>
        </p:nvSpPr>
        <p:spPr bwMode="auto">
          <a:xfrm>
            <a:off x="2247900" y="0"/>
            <a:ext cx="494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>
                <a:solidFill>
                  <a:srgbClr val="000099"/>
                </a:solidFill>
              </a:rPr>
              <a:t>International Trade</a:t>
            </a:r>
          </a:p>
        </p:txBody>
      </p:sp>
      <p:sp>
        <p:nvSpPr>
          <p:cNvPr id="105476" name="Line 1028"/>
          <p:cNvSpPr>
            <a:spLocks noChangeShapeType="1"/>
          </p:cNvSpPr>
          <p:nvPr/>
        </p:nvSpPr>
        <p:spPr bwMode="auto">
          <a:xfrm>
            <a:off x="5635625" y="4276725"/>
            <a:ext cx="868363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Line 1029"/>
          <p:cNvSpPr>
            <a:spLocks noChangeShapeType="1"/>
          </p:cNvSpPr>
          <p:nvPr/>
        </p:nvSpPr>
        <p:spPr bwMode="auto">
          <a:xfrm>
            <a:off x="2076450" y="3319463"/>
            <a:ext cx="2646363" cy="29067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1447800" y="1663700"/>
            <a:ext cx="6854825" cy="5194300"/>
            <a:chOff x="1147" y="898"/>
            <a:chExt cx="4318" cy="3272"/>
          </a:xfrm>
        </p:grpSpPr>
        <p:sp>
          <p:nvSpPr>
            <p:cNvPr id="18542" name="Rectangle 1031"/>
            <p:cNvSpPr>
              <a:spLocks noChangeArrowheads="1"/>
            </p:cNvSpPr>
            <p:nvPr/>
          </p:nvSpPr>
          <p:spPr bwMode="auto">
            <a:xfrm rot="-5400000">
              <a:off x="781" y="2334"/>
              <a:ext cx="9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Sugar (tons)</a:t>
              </a:r>
            </a:p>
          </p:txBody>
        </p:sp>
        <p:sp>
          <p:nvSpPr>
            <p:cNvPr id="18543" name="Rectangle 1032"/>
            <p:cNvSpPr>
              <a:spLocks noChangeArrowheads="1"/>
            </p:cNvSpPr>
            <p:nvPr/>
          </p:nvSpPr>
          <p:spPr bwMode="auto">
            <a:xfrm rot="-5400000">
              <a:off x="2959" y="2325"/>
              <a:ext cx="9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Sugar (tons)</a:t>
              </a:r>
            </a:p>
          </p:txBody>
        </p:sp>
        <p:sp>
          <p:nvSpPr>
            <p:cNvPr id="18544" name="Rectangle 1033"/>
            <p:cNvSpPr>
              <a:spLocks noChangeArrowheads="1"/>
            </p:cNvSpPr>
            <p:nvPr/>
          </p:nvSpPr>
          <p:spPr bwMode="auto">
            <a:xfrm>
              <a:off x="1321" y="898"/>
              <a:ext cx="230" cy="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 Narrow" panose="020B0606020202030204" pitchFamily="34" charset="0"/>
                </a:rPr>
                <a:t>45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40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35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30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15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10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  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  0</a:t>
              </a:r>
            </a:p>
          </p:txBody>
        </p:sp>
        <p:sp>
          <p:nvSpPr>
            <p:cNvPr id="18545" name="Rectangle 1034"/>
            <p:cNvSpPr>
              <a:spLocks noChangeArrowheads="1"/>
            </p:cNvSpPr>
            <p:nvPr/>
          </p:nvSpPr>
          <p:spPr bwMode="auto">
            <a:xfrm>
              <a:off x="3543" y="1824"/>
              <a:ext cx="230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 Narrow" panose="020B0606020202030204" pitchFamily="34" charset="0"/>
                </a:rPr>
                <a:t>30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15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  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10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   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  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  0</a:t>
              </a:r>
            </a:p>
          </p:txBody>
        </p:sp>
        <p:sp>
          <p:nvSpPr>
            <p:cNvPr id="18546" name="Rectangle 1035"/>
            <p:cNvSpPr>
              <a:spLocks noChangeArrowheads="1"/>
            </p:cNvSpPr>
            <p:nvPr/>
          </p:nvSpPr>
          <p:spPr bwMode="auto">
            <a:xfrm>
              <a:off x="1681" y="3789"/>
              <a:ext cx="165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" panose="020B0604020202020204" pitchFamily="34" charset="0"/>
                </a:rPr>
                <a:t>5     10    15    20    25    30</a:t>
              </a:r>
            </a:p>
          </p:txBody>
        </p:sp>
        <p:sp>
          <p:nvSpPr>
            <p:cNvPr id="18547" name="Rectangle 1036"/>
            <p:cNvSpPr>
              <a:spLocks noChangeArrowheads="1"/>
            </p:cNvSpPr>
            <p:nvPr/>
          </p:nvSpPr>
          <p:spPr bwMode="auto">
            <a:xfrm>
              <a:off x="3945" y="3797"/>
              <a:ext cx="107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" panose="020B0604020202020204" pitchFamily="34" charset="0"/>
                </a:rPr>
                <a:t>5     10    15    20</a:t>
              </a:r>
            </a:p>
          </p:txBody>
        </p:sp>
        <p:sp>
          <p:nvSpPr>
            <p:cNvPr id="18548" name="Rectangle 1037"/>
            <p:cNvSpPr>
              <a:spLocks noChangeArrowheads="1"/>
            </p:cNvSpPr>
            <p:nvPr/>
          </p:nvSpPr>
          <p:spPr bwMode="auto">
            <a:xfrm>
              <a:off x="1877" y="3941"/>
              <a:ext cx="9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Wheat (tons)</a:t>
              </a:r>
            </a:p>
          </p:txBody>
        </p:sp>
        <p:sp>
          <p:nvSpPr>
            <p:cNvPr id="18549" name="Rectangle 1038"/>
            <p:cNvSpPr>
              <a:spLocks noChangeArrowheads="1"/>
            </p:cNvSpPr>
            <p:nvPr/>
          </p:nvSpPr>
          <p:spPr bwMode="auto">
            <a:xfrm>
              <a:off x="4065" y="3941"/>
              <a:ext cx="9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Wheat (tons)</a:t>
              </a:r>
            </a:p>
          </p:txBody>
        </p:sp>
        <p:grpSp>
          <p:nvGrpSpPr>
            <p:cNvPr id="18550" name="Group 1039"/>
            <p:cNvGrpSpPr>
              <a:grpSpLocks/>
            </p:cNvGrpSpPr>
            <p:nvPr/>
          </p:nvGrpSpPr>
          <p:grpSpPr bwMode="auto">
            <a:xfrm>
              <a:off x="3756" y="951"/>
              <a:ext cx="1709" cy="2847"/>
              <a:chOff x="3756" y="1065"/>
              <a:chExt cx="1709" cy="2733"/>
            </a:xfrm>
          </p:grpSpPr>
          <p:sp>
            <p:nvSpPr>
              <p:cNvPr id="18554" name="Line 1040"/>
              <p:cNvSpPr>
                <a:spLocks noChangeShapeType="1"/>
              </p:cNvSpPr>
              <p:nvPr/>
            </p:nvSpPr>
            <p:spPr bwMode="auto">
              <a:xfrm>
                <a:off x="3781" y="1065"/>
                <a:ext cx="0" cy="273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1041"/>
              <p:cNvSpPr>
                <a:spLocks noChangeShapeType="1"/>
              </p:cNvSpPr>
              <p:nvPr/>
            </p:nvSpPr>
            <p:spPr bwMode="auto">
              <a:xfrm>
                <a:off x="3756" y="3790"/>
                <a:ext cx="170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51" name="Group 1042"/>
            <p:cNvGrpSpPr>
              <a:grpSpLocks/>
            </p:cNvGrpSpPr>
            <p:nvPr/>
          </p:nvGrpSpPr>
          <p:grpSpPr bwMode="auto">
            <a:xfrm>
              <a:off x="1524" y="939"/>
              <a:ext cx="1902" cy="2870"/>
              <a:chOff x="1444" y="1054"/>
              <a:chExt cx="1902" cy="2755"/>
            </a:xfrm>
          </p:grpSpPr>
          <p:sp>
            <p:nvSpPr>
              <p:cNvPr id="18552" name="Line 1043"/>
              <p:cNvSpPr>
                <a:spLocks noChangeShapeType="1"/>
              </p:cNvSpPr>
              <p:nvPr/>
            </p:nvSpPr>
            <p:spPr bwMode="auto">
              <a:xfrm>
                <a:off x="1461" y="1054"/>
                <a:ext cx="0" cy="275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Line 1044"/>
              <p:cNvSpPr>
                <a:spLocks noChangeShapeType="1"/>
              </p:cNvSpPr>
              <p:nvPr/>
            </p:nvSpPr>
            <p:spPr bwMode="auto">
              <a:xfrm>
                <a:off x="1444" y="3785"/>
                <a:ext cx="190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8561" name="Group 129"/>
          <p:cNvGraphicFramePr>
            <a:graphicFrameLocks noGrp="1"/>
          </p:cNvGraphicFramePr>
          <p:nvPr/>
        </p:nvGraphicFramePr>
        <p:xfrm>
          <a:off x="0" y="1381125"/>
          <a:ext cx="1371600" cy="5486400"/>
        </p:xfrm>
        <a:graphic>
          <a:graphicData uri="http://schemas.openxmlformats.org/drawingml/2006/table">
            <a:tbl>
              <a:tblPr/>
              <a:tblGrid>
                <a:gridCol w="731838"/>
                <a:gridCol w="639762"/>
              </a:tblGrid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63" name="Group 131"/>
          <p:cNvGraphicFramePr>
            <a:graphicFrameLocks noGrp="1"/>
          </p:cNvGraphicFramePr>
          <p:nvPr/>
        </p:nvGraphicFramePr>
        <p:xfrm>
          <a:off x="7772400" y="1381125"/>
          <a:ext cx="1371600" cy="475488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93" name="Rectangle 1145"/>
          <p:cNvSpPr>
            <a:spLocks noChangeArrowheads="1"/>
          </p:cNvSpPr>
          <p:nvPr/>
        </p:nvSpPr>
        <p:spPr bwMode="auto">
          <a:xfrm>
            <a:off x="1981200" y="2514600"/>
            <a:ext cx="351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3399"/>
                </a:solidFill>
              </a:rPr>
              <a:t>The US Specializes and makes ONLY Wheat</a:t>
            </a:r>
          </a:p>
        </p:txBody>
      </p:sp>
      <p:sp>
        <p:nvSpPr>
          <p:cNvPr id="105594" name="Rectangle 1146"/>
          <p:cNvSpPr>
            <a:spLocks noChangeArrowheads="1"/>
          </p:cNvSpPr>
          <p:nvPr/>
        </p:nvSpPr>
        <p:spPr bwMode="auto">
          <a:xfrm>
            <a:off x="5562600" y="2514600"/>
            <a:ext cx="2174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3399"/>
                </a:solidFill>
              </a:rPr>
              <a:t>Brazil Makes ONLY Sugar</a:t>
            </a:r>
          </a:p>
        </p:txBody>
      </p:sp>
      <p:sp>
        <p:nvSpPr>
          <p:cNvPr id="18537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D1CADF-AB6B-49D8-BC3A-05CF630A9B08}" type="slidenum">
              <a:rPr lang="en-US" sz="1400"/>
              <a:pPr eaLnBrk="1" hangingPunct="1"/>
              <a:t>77</a:t>
            </a:fld>
            <a:endParaRPr lang="en-US" sz="1400"/>
          </a:p>
        </p:txBody>
      </p:sp>
      <p:pic>
        <p:nvPicPr>
          <p:cNvPr id="18566" name="Picture 134" descr="KKIYGJJ4_usa_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9177" r="4559" b="14973"/>
          <a:stretch>
            <a:fillRect/>
          </a:stretch>
        </p:blipFill>
        <p:spPr bwMode="auto">
          <a:xfrm>
            <a:off x="152400" y="152400"/>
            <a:ext cx="1600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68" name="Picture 136" descr="map_of_brazil_with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049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45"/>
          <p:cNvSpPr>
            <a:spLocks noChangeArrowheads="1"/>
          </p:cNvSpPr>
          <p:nvPr/>
        </p:nvSpPr>
        <p:spPr bwMode="auto">
          <a:xfrm>
            <a:off x="2667000" y="152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/>
              <a:t>USA</a:t>
            </a:r>
          </a:p>
        </p:txBody>
      </p:sp>
      <p:sp>
        <p:nvSpPr>
          <p:cNvPr id="4" name="Rectangle 1145"/>
          <p:cNvSpPr>
            <a:spLocks noChangeArrowheads="1"/>
          </p:cNvSpPr>
          <p:nvPr/>
        </p:nvSpPr>
        <p:spPr bwMode="auto">
          <a:xfrm>
            <a:off x="5867400" y="152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/>
              <a:t>Brazil</a:t>
            </a:r>
          </a:p>
        </p:txBody>
      </p:sp>
      <p:sp>
        <p:nvSpPr>
          <p:cNvPr id="105475" name="Rectangle 1027"/>
          <p:cNvSpPr>
            <a:spLocks noChangeArrowheads="1"/>
          </p:cNvSpPr>
          <p:nvPr/>
        </p:nvSpPr>
        <p:spPr bwMode="auto">
          <a:xfrm>
            <a:off x="1574800" y="762000"/>
            <a:ext cx="594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990000"/>
                </a:solidFill>
              </a:rPr>
              <a:t>Trade: 1 Wheat for 1.5 Sugar</a:t>
            </a:r>
          </a:p>
        </p:txBody>
      </p:sp>
    </p:spTree>
    <p:extLst>
      <p:ext uri="{BB962C8B-B14F-4D97-AF65-F5344CB8AC3E}">
        <p14:creationId xmlns:p14="http://schemas.microsoft.com/office/powerpoint/2010/main" val="23124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593" grpId="0" build="p" autoUpdateAnimBg="0"/>
      <p:bldP spid="105594" grpId="0" build="p" autoUpdateAnimBg="0"/>
      <p:bldP spid="10547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666875" y="787400"/>
            <a:ext cx="575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/>
              <a:t>TRADE SHIFTS THE PPC!</a:t>
            </a:r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5588000" y="4276725"/>
            <a:ext cx="868363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2028825" y="3319463"/>
            <a:ext cx="2646363" cy="29067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 rot="-5400000">
            <a:off x="818356" y="3944144"/>
            <a:ext cx="1527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</a:rPr>
              <a:t>Sugar (tons)</a:t>
            </a: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 rot="-5400000">
            <a:off x="4275931" y="3929857"/>
            <a:ext cx="1527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</a:rPr>
              <a:t>Sugar (tons)</a:t>
            </a: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1676400" y="1663700"/>
            <a:ext cx="3651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 Narrow" panose="020B0606020202030204" pitchFamily="34" charset="0"/>
              </a:rPr>
              <a:t>45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40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35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30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25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20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15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10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  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  0</a:t>
            </a: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5203825" y="3133725"/>
            <a:ext cx="3651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 Narrow" panose="020B0606020202030204" pitchFamily="34" charset="0"/>
              </a:rPr>
              <a:t>30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25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20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15</a:t>
            </a:r>
          </a:p>
          <a:p>
            <a:r>
              <a:rPr lang="en-US" sz="1600" b="1">
                <a:latin typeface="Arial Narrow" panose="020B0606020202030204" pitchFamily="34" charset="0"/>
              </a:rPr>
              <a:t>  </a:t>
            </a:r>
          </a:p>
          <a:p>
            <a:r>
              <a:rPr lang="en-US" sz="1600" b="1">
                <a:latin typeface="Arial Narrow" panose="020B0606020202030204" pitchFamily="34" charset="0"/>
              </a:rPr>
              <a:t>10</a:t>
            </a:r>
          </a:p>
          <a:p>
            <a:r>
              <a:rPr lang="en-US" sz="1600" b="1">
                <a:latin typeface="Arial Narrow" panose="020B0606020202030204" pitchFamily="34" charset="0"/>
              </a:rPr>
              <a:t>   </a:t>
            </a:r>
          </a:p>
          <a:p>
            <a:r>
              <a:rPr lang="en-US" sz="1600" b="1">
                <a:latin typeface="Arial Narrow" panose="020B0606020202030204" pitchFamily="34" charset="0"/>
              </a:rPr>
              <a:t>  5</a:t>
            </a:r>
          </a:p>
          <a:p>
            <a:endParaRPr lang="en-US" sz="1600" b="1">
              <a:latin typeface="Arial Narrow" panose="020B0606020202030204" pitchFamily="34" charset="0"/>
            </a:endParaRPr>
          </a:p>
          <a:p>
            <a:r>
              <a:rPr lang="en-US" sz="1600" b="1">
                <a:latin typeface="Arial Narrow" panose="020B0606020202030204" pitchFamily="34" charset="0"/>
              </a:rPr>
              <a:t>  0</a:t>
            </a:r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2247900" y="6253163"/>
            <a:ext cx="2620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5     10    15    20    25    30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5842000" y="6265863"/>
            <a:ext cx="1712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5     10    15    20</a:t>
            </a:r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2857500" y="2606675"/>
            <a:ext cx="1978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>
                <a:latin typeface="Arial" panose="020B0604020202020204" pitchFamily="34" charset="0"/>
              </a:rPr>
              <a:t>AFTER TRADE</a:t>
            </a: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6284913" y="4098925"/>
            <a:ext cx="1978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>
                <a:latin typeface="Arial" panose="020B0604020202020204" pitchFamily="34" charset="0"/>
              </a:rPr>
              <a:t>AFTER TRADE</a:t>
            </a:r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 flipH="1">
            <a:off x="3333750" y="3300413"/>
            <a:ext cx="735013" cy="6080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H="1">
            <a:off x="6302375" y="4700588"/>
            <a:ext cx="644525" cy="5905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2559050" y="6494463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</a:rPr>
              <a:t>Wheat (tons)</a:t>
            </a:r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6032500" y="6494463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latin typeface="Arial" panose="020B0604020202020204" pitchFamily="34" charset="0"/>
              </a:rPr>
              <a:t>Wheat (tons)</a:t>
            </a:r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5581650" y="4265613"/>
            <a:ext cx="1198563" cy="1982787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6" name="Group 25"/>
          <p:cNvGrpSpPr>
            <a:grpSpLocks/>
          </p:cNvGrpSpPr>
          <p:nvPr/>
        </p:nvGrpSpPr>
        <p:grpSpPr bwMode="auto">
          <a:xfrm>
            <a:off x="5541963" y="1747838"/>
            <a:ext cx="2713037" cy="4519612"/>
            <a:chOff x="3756" y="1065"/>
            <a:chExt cx="1709" cy="2733"/>
          </a:xfrm>
        </p:grpSpPr>
        <p:sp>
          <p:nvSpPr>
            <p:cNvPr id="19483" name="Line 26"/>
            <p:cNvSpPr>
              <a:spLocks noChangeShapeType="1"/>
            </p:cNvSpPr>
            <p:nvPr/>
          </p:nvSpPr>
          <p:spPr bwMode="auto">
            <a:xfrm>
              <a:off x="3781" y="1065"/>
              <a:ext cx="0" cy="27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27"/>
            <p:cNvSpPr>
              <a:spLocks noChangeShapeType="1"/>
            </p:cNvSpPr>
            <p:nvPr/>
          </p:nvSpPr>
          <p:spPr bwMode="auto">
            <a:xfrm>
              <a:off x="3756" y="3790"/>
              <a:ext cx="17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7" name="Line 28"/>
          <p:cNvSpPr>
            <a:spLocks noChangeShapeType="1"/>
          </p:cNvSpPr>
          <p:nvPr/>
        </p:nvSpPr>
        <p:spPr bwMode="auto">
          <a:xfrm flipH="1" flipV="1">
            <a:off x="2020888" y="1865313"/>
            <a:ext cx="2673350" cy="439102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8" name="Group 29"/>
          <p:cNvGrpSpPr>
            <a:grpSpLocks/>
          </p:cNvGrpSpPr>
          <p:nvPr/>
        </p:nvGrpSpPr>
        <p:grpSpPr bwMode="auto">
          <a:xfrm>
            <a:off x="1998663" y="1728788"/>
            <a:ext cx="3019425" cy="4556125"/>
            <a:chOff x="1444" y="1054"/>
            <a:chExt cx="1902" cy="2755"/>
          </a:xfrm>
        </p:grpSpPr>
        <p:sp>
          <p:nvSpPr>
            <p:cNvPr id="19481" name="Line 30"/>
            <p:cNvSpPr>
              <a:spLocks noChangeShapeType="1"/>
            </p:cNvSpPr>
            <p:nvPr/>
          </p:nvSpPr>
          <p:spPr bwMode="auto">
            <a:xfrm>
              <a:off x="1461" y="1054"/>
              <a:ext cx="0" cy="27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31"/>
            <p:cNvSpPr>
              <a:spLocks noChangeShapeType="1"/>
            </p:cNvSpPr>
            <p:nvPr/>
          </p:nvSpPr>
          <p:spPr bwMode="auto">
            <a:xfrm>
              <a:off x="1444" y="3785"/>
              <a:ext cx="19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9" name="Rectangle 32"/>
          <p:cNvSpPr>
            <a:spLocks noChangeArrowheads="1"/>
          </p:cNvSpPr>
          <p:nvPr/>
        </p:nvSpPr>
        <p:spPr bwMode="auto">
          <a:xfrm>
            <a:off x="2247900" y="0"/>
            <a:ext cx="494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>
                <a:solidFill>
                  <a:srgbClr val="000099"/>
                </a:solidFill>
              </a:rPr>
              <a:t>International Trade</a:t>
            </a:r>
          </a:p>
        </p:txBody>
      </p:sp>
      <p:sp>
        <p:nvSpPr>
          <p:cNvPr id="19480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38D173-16B8-4F88-A778-0C5FE8415671}" type="slidenum">
              <a:rPr lang="en-US" sz="1400"/>
              <a:pPr eaLnBrk="1" hangingPunct="1"/>
              <a:t>78</a:t>
            </a:fld>
            <a:endParaRPr lang="en-US" sz="1400"/>
          </a:p>
        </p:txBody>
      </p:sp>
      <p:pic>
        <p:nvPicPr>
          <p:cNvPr id="19491" name="Picture 35" descr="KKIYGJJ4_usa_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9177" r="4559" b="14973"/>
          <a:stretch>
            <a:fillRect/>
          </a:stretch>
        </p:blipFill>
        <p:spPr bwMode="auto">
          <a:xfrm>
            <a:off x="152400" y="152400"/>
            <a:ext cx="1600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2" name="Picture 36" descr="map_of_brazil_with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049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93" name="Rectangle 1145"/>
          <p:cNvSpPr>
            <a:spLocks noChangeArrowheads="1"/>
          </p:cNvSpPr>
          <p:nvPr/>
        </p:nvSpPr>
        <p:spPr bwMode="auto">
          <a:xfrm>
            <a:off x="2667000" y="152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/>
              <a:t>USA</a:t>
            </a:r>
          </a:p>
        </p:txBody>
      </p:sp>
      <p:sp>
        <p:nvSpPr>
          <p:cNvPr id="2" name="Rectangle 1145"/>
          <p:cNvSpPr>
            <a:spLocks noChangeArrowheads="1"/>
          </p:cNvSpPr>
          <p:nvPr/>
        </p:nvSpPr>
        <p:spPr bwMode="auto">
          <a:xfrm>
            <a:off x="5867400" y="152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/>
              <a:t>Brazil</a:t>
            </a:r>
          </a:p>
        </p:txBody>
      </p:sp>
    </p:spTree>
    <p:extLst>
      <p:ext uri="{BB962C8B-B14F-4D97-AF65-F5344CB8AC3E}">
        <p14:creationId xmlns:p14="http://schemas.microsoft.com/office/powerpoint/2010/main" val="12753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5334000" y="4953000"/>
            <a:ext cx="8382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133600" y="4267200"/>
            <a:ext cx="2590800" cy="1981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1524000" y="2590800"/>
            <a:ext cx="6264275" cy="4187825"/>
            <a:chOff x="1147" y="898"/>
            <a:chExt cx="4318" cy="3332"/>
          </a:xfrm>
        </p:grpSpPr>
        <p:sp>
          <p:nvSpPr>
            <p:cNvPr id="22574" name="Rectangle 6"/>
            <p:cNvSpPr>
              <a:spLocks noChangeArrowheads="1"/>
            </p:cNvSpPr>
            <p:nvPr/>
          </p:nvSpPr>
          <p:spPr bwMode="auto">
            <a:xfrm rot="-5400000">
              <a:off x="665" y="2195"/>
              <a:ext cx="12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Sugar (tons)</a:t>
              </a:r>
            </a:p>
          </p:txBody>
        </p:sp>
        <p:sp>
          <p:nvSpPr>
            <p:cNvPr id="22575" name="Rectangle 7"/>
            <p:cNvSpPr>
              <a:spLocks noChangeArrowheads="1"/>
            </p:cNvSpPr>
            <p:nvPr/>
          </p:nvSpPr>
          <p:spPr bwMode="auto">
            <a:xfrm rot="-5400000">
              <a:off x="2842" y="2186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Sugar (tons)</a:t>
              </a:r>
            </a:p>
          </p:txBody>
        </p:sp>
        <p:sp>
          <p:nvSpPr>
            <p:cNvPr id="22576" name="Rectangle 8"/>
            <p:cNvSpPr>
              <a:spLocks noChangeArrowheads="1"/>
            </p:cNvSpPr>
            <p:nvPr/>
          </p:nvSpPr>
          <p:spPr bwMode="auto">
            <a:xfrm>
              <a:off x="1321" y="898"/>
              <a:ext cx="252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 Narrow" panose="020B0606020202030204" pitchFamily="34" charset="0"/>
                </a:rPr>
                <a:t>45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40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35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30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15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</p:txBody>
        </p:sp>
        <p:sp>
          <p:nvSpPr>
            <p:cNvPr id="22577" name="Rectangle 9"/>
            <p:cNvSpPr>
              <a:spLocks noChangeArrowheads="1"/>
            </p:cNvSpPr>
            <p:nvPr/>
          </p:nvSpPr>
          <p:spPr bwMode="auto">
            <a:xfrm>
              <a:off x="3543" y="1824"/>
              <a:ext cx="252" cy="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 Narrow" panose="020B0606020202030204" pitchFamily="34" charset="0"/>
                </a:rPr>
                <a:t>30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25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20</a:t>
              </a:r>
            </a:p>
            <a:p>
              <a:endParaRPr lang="en-US" sz="1600" b="1">
                <a:latin typeface="Arial Narrow" panose="020B0606020202030204" pitchFamily="34" charset="0"/>
              </a:endParaRPr>
            </a:p>
            <a:p>
              <a:r>
                <a:rPr lang="en-US" sz="1600" b="1">
                  <a:latin typeface="Arial Narrow" panose="020B0606020202030204" pitchFamily="34" charset="0"/>
                </a:rPr>
                <a:t>15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  </a:t>
              </a:r>
            </a:p>
            <a:p>
              <a:r>
                <a:rPr lang="en-US" sz="1600" b="1"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22578" name="Rectangle 10"/>
            <p:cNvSpPr>
              <a:spLocks noChangeArrowheads="1"/>
            </p:cNvSpPr>
            <p:nvPr/>
          </p:nvSpPr>
          <p:spPr bwMode="auto">
            <a:xfrm>
              <a:off x="1681" y="3790"/>
              <a:ext cx="180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" panose="020B0604020202020204" pitchFamily="34" charset="0"/>
                </a:rPr>
                <a:t>5     10    15    20    25    30</a:t>
              </a:r>
            </a:p>
          </p:txBody>
        </p:sp>
        <p:sp>
          <p:nvSpPr>
            <p:cNvPr id="22579" name="Rectangle 11"/>
            <p:cNvSpPr>
              <a:spLocks noChangeArrowheads="1"/>
            </p:cNvSpPr>
            <p:nvPr/>
          </p:nvSpPr>
          <p:spPr bwMode="auto">
            <a:xfrm>
              <a:off x="3945" y="3796"/>
              <a:ext cx="118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" panose="020B0604020202020204" pitchFamily="34" charset="0"/>
                </a:rPr>
                <a:t>5     10    15    20</a:t>
              </a:r>
            </a:p>
          </p:txBody>
        </p:sp>
        <p:sp>
          <p:nvSpPr>
            <p:cNvPr id="22580" name="Rectangle 12"/>
            <p:cNvSpPr>
              <a:spLocks noChangeArrowheads="1"/>
            </p:cNvSpPr>
            <p:nvPr/>
          </p:nvSpPr>
          <p:spPr bwMode="auto">
            <a:xfrm>
              <a:off x="1877" y="3940"/>
              <a:ext cx="10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Wheat (tons)</a:t>
              </a:r>
            </a:p>
          </p:txBody>
        </p:sp>
        <p:sp>
          <p:nvSpPr>
            <p:cNvPr id="22581" name="Rectangle 13"/>
            <p:cNvSpPr>
              <a:spLocks noChangeArrowheads="1"/>
            </p:cNvSpPr>
            <p:nvPr/>
          </p:nvSpPr>
          <p:spPr bwMode="auto">
            <a:xfrm>
              <a:off x="4065" y="3941"/>
              <a:ext cx="10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</a:rPr>
                <a:t>Wheat (tons)</a:t>
              </a:r>
            </a:p>
          </p:txBody>
        </p:sp>
        <p:grpSp>
          <p:nvGrpSpPr>
            <p:cNvPr id="22582" name="Group 14"/>
            <p:cNvGrpSpPr>
              <a:grpSpLocks/>
            </p:cNvGrpSpPr>
            <p:nvPr/>
          </p:nvGrpSpPr>
          <p:grpSpPr bwMode="auto">
            <a:xfrm>
              <a:off x="3756" y="951"/>
              <a:ext cx="1709" cy="2847"/>
              <a:chOff x="3756" y="1065"/>
              <a:chExt cx="1709" cy="2733"/>
            </a:xfrm>
          </p:grpSpPr>
          <p:sp>
            <p:nvSpPr>
              <p:cNvPr id="22586" name="Line 15"/>
              <p:cNvSpPr>
                <a:spLocks noChangeShapeType="1"/>
              </p:cNvSpPr>
              <p:nvPr/>
            </p:nvSpPr>
            <p:spPr bwMode="auto">
              <a:xfrm>
                <a:off x="3781" y="1065"/>
                <a:ext cx="0" cy="273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Line 16"/>
              <p:cNvSpPr>
                <a:spLocks noChangeShapeType="1"/>
              </p:cNvSpPr>
              <p:nvPr/>
            </p:nvSpPr>
            <p:spPr bwMode="auto">
              <a:xfrm>
                <a:off x="3756" y="3790"/>
                <a:ext cx="170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83" name="Group 17"/>
            <p:cNvGrpSpPr>
              <a:grpSpLocks/>
            </p:cNvGrpSpPr>
            <p:nvPr/>
          </p:nvGrpSpPr>
          <p:grpSpPr bwMode="auto">
            <a:xfrm>
              <a:off x="1524" y="939"/>
              <a:ext cx="1902" cy="2870"/>
              <a:chOff x="1444" y="1054"/>
              <a:chExt cx="1902" cy="2755"/>
            </a:xfrm>
          </p:grpSpPr>
          <p:sp>
            <p:nvSpPr>
              <p:cNvPr id="22584" name="Line 18"/>
              <p:cNvSpPr>
                <a:spLocks noChangeShapeType="1"/>
              </p:cNvSpPr>
              <p:nvPr/>
            </p:nvSpPr>
            <p:spPr bwMode="auto">
              <a:xfrm>
                <a:off x="1461" y="1054"/>
                <a:ext cx="0" cy="275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Line 19"/>
              <p:cNvSpPr>
                <a:spLocks noChangeShapeType="1"/>
              </p:cNvSpPr>
              <p:nvPr/>
            </p:nvSpPr>
            <p:spPr bwMode="auto">
              <a:xfrm>
                <a:off x="1444" y="3785"/>
                <a:ext cx="190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12698" name="Group 58"/>
          <p:cNvGraphicFramePr>
            <a:graphicFrameLocks noGrp="1"/>
          </p:cNvGraphicFramePr>
          <p:nvPr/>
        </p:nvGraphicFramePr>
        <p:xfrm>
          <a:off x="304800" y="152400"/>
          <a:ext cx="8305800" cy="1905001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2" name="Rectangle 52"/>
          <p:cNvSpPr>
            <a:spLocks noChangeArrowheads="1"/>
          </p:cNvSpPr>
          <p:nvPr/>
        </p:nvSpPr>
        <p:spPr bwMode="auto">
          <a:xfrm>
            <a:off x="1905000" y="914400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0000"/>
                </a:solidFill>
                <a:latin typeface="Arial" panose="020B0604020202020204" pitchFamily="34" charset="0"/>
              </a:rPr>
              <a:t>USA</a:t>
            </a:r>
          </a:p>
        </p:txBody>
      </p:sp>
      <p:sp>
        <p:nvSpPr>
          <p:cNvPr id="112693" name="Rectangle 53"/>
          <p:cNvSpPr>
            <a:spLocks noChangeArrowheads="1"/>
          </p:cNvSpPr>
          <p:nvPr/>
        </p:nvSpPr>
        <p:spPr bwMode="auto">
          <a:xfrm>
            <a:off x="1828800" y="152400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0000"/>
                </a:solidFill>
                <a:latin typeface="Arial" panose="020B0604020202020204" pitchFamily="34" charset="0"/>
              </a:rPr>
              <a:t>Brazil</a:t>
            </a:r>
          </a:p>
        </p:txBody>
      </p:sp>
      <p:sp>
        <p:nvSpPr>
          <p:cNvPr id="112694" name="Rectangle 54"/>
          <p:cNvSpPr>
            <a:spLocks noChangeArrowheads="1"/>
          </p:cNvSpPr>
          <p:nvPr/>
        </p:nvSpPr>
        <p:spPr bwMode="auto">
          <a:xfrm>
            <a:off x="3886200" y="228600"/>
            <a:ext cx="1252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Wheat</a:t>
            </a:r>
          </a:p>
        </p:txBody>
      </p:sp>
      <p:sp>
        <p:nvSpPr>
          <p:cNvPr id="112695" name="Rectangle 55"/>
          <p:cNvSpPr>
            <a:spLocks noChangeArrowheads="1"/>
          </p:cNvSpPr>
          <p:nvPr/>
        </p:nvSpPr>
        <p:spPr bwMode="auto">
          <a:xfrm>
            <a:off x="6705600" y="228600"/>
            <a:ext cx="119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Sugar</a:t>
            </a:r>
          </a:p>
        </p:txBody>
      </p:sp>
      <p:sp>
        <p:nvSpPr>
          <p:cNvPr id="112696" name="Rectangle 56"/>
          <p:cNvSpPr>
            <a:spLocks noChangeArrowheads="1"/>
          </p:cNvSpPr>
          <p:nvPr/>
        </p:nvSpPr>
        <p:spPr bwMode="auto">
          <a:xfrm>
            <a:off x="3048000" y="914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12697" name="Rectangle 57"/>
          <p:cNvSpPr>
            <a:spLocks noChangeArrowheads="1"/>
          </p:cNvSpPr>
          <p:nvPr/>
        </p:nvSpPr>
        <p:spPr bwMode="auto">
          <a:xfrm>
            <a:off x="5791200" y="914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12699" name="Rectangle 59"/>
          <p:cNvSpPr>
            <a:spLocks noChangeArrowheads="1"/>
          </p:cNvSpPr>
          <p:nvPr/>
        </p:nvSpPr>
        <p:spPr bwMode="auto">
          <a:xfrm>
            <a:off x="2971800" y="1524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2700" name="Rectangle 60"/>
          <p:cNvSpPr>
            <a:spLocks noChangeArrowheads="1"/>
          </p:cNvSpPr>
          <p:nvPr/>
        </p:nvSpPr>
        <p:spPr bwMode="auto">
          <a:xfrm>
            <a:off x="5791200" y="1524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12701" name="Rectangle 61"/>
          <p:cNvSpPr>
            <a:spLocks noChangeArrowheads="1"/>
          </p:cNvSpPr>
          <p:nvPr/>
        </p:nvSpPr>
        <p:spPr bwMode="auto">
          <a:xfrm>
            <a:off x="3581400" y="965200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Arial" panose="020B0604020202020204" pitchFamily="34" charset="0"/>
              </a:rPr>
              <a:t>(1W costs 1S)</a:t>
            </a:r>
          </a:p>
        </p:txBody>
      </p:sp>
      <p:sp>
        <p:nvSpPr>
          <p:cNvPr id="112702" name="Rectangle 62"/>
          <p:cNvSpPr>
            <a:spLocks noChangeArrowheads="1"/>
          </p:cNvSpPr>
          <p:nvPr/>
        </p:nvSpPr>
        <p:spPr bwMode="auto">
          <a:xfrm>
            <a:off x="6324600" y="965200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Arial" panose="020B0604020202020204" pitchFamily="34" charset="0"/>
              </a:rPr>
              <a:t>(1S costs 1W)</a:t>
            </a:r>
          </a:p>
        </p:txBody>
      </p:sp>
      <p:sp>
        <p:nvSpPr>
          <p:cNvPr id="112703" name="Rectangle 63"/>
          <p:cNvSpPr>
            <a:spLocks noChangeArrowheads="1"/>
          </p:cNvSpPr>
          <p:nvPr/>
        </p:nvSpPr>
        <p:spPr bwMode="auto">
          <a:xfrm>
            <a:off x="3429000" y="1524000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Arial" panose="020B0604020202020204" pitchFamily="34" charset="0"/>
              </a:rPr>
              <a:t>(1W costs 2S)</a:t>
            </a:r>
          </a:p>
        </p:txBody>
      </p:sp>
      <p:sp>
        <p:nvSpPr>
          <p:cNvPr id="112704" name="Rectangle 64"/>
          <p:cNvSpPr>
            <a:spLocks noChangeArrowheads="1"/>
          </p:cNvSpPr>
          <p:nvPr/>
        </p:nvSpPr>
        <p:spPr bwMode="auto">
          <a:xfrm>
            <a:off x="6248400" y="1524000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Arial" panose="020B0604020202020204" pitchFamily="34" charset="0"/>
              </a:rPr>
              <a:t>(1S costs 1/2W)</a:t>
            </a:r>
          </a:p>
        </p:txBody>
      </p:sp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381000" y="21336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990000"/>
                </a:solidFill>
              </a:rPr>
              <a:t>Which country has a comparative advantage in wheat?</a:t>
            </a:r>
          </a:p>
        </p:txBody>
      </p:sp>
      <p:sp>
        <p:nvSpPr>
          <p:cNvPr id="112707" name="Oval 67"/>
          <p:cNvSpPr>
            <a:spLocks noChangeArrowheads="1"/>
          </p:cNvSpPr>
          <p:nvPr/>
        </p:nvSpPr>
        <p:spPr bwMode="auto">
          <a:xfrm>
            <a:off x="2971800" y="685800"/>
            <a:ext cx="2895600" cy="914400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5791200" y="1371600"/>
            <a:ext cx="2895600" cy="914400"/>
          </a:xfrm>
          <a:prstGeom prst="ellips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9" name="Rectangle 69"/>
          <p:cNvSpPr>
            <a:spLocks noChangeArrowheads="1"/>
          </p:cNvSpPr>
          <p:nvPr/>
        </p:nvSpPr>
        <p:spPr bwMode="auto">
          <a:xfrm>
            <a:off x="914400" y="3200400"/>
            <a:ext cx="6994525" cy="1411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Which country should EXPORT Sugar?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Which country should EXPORT Wheat? 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Which country should IMPORT Wheat?</a:t>
            </a:r>
          </a:p>
        </p:txBody>
      </p:sp>
      <p:sp>
        <p:nvSpPr>
          <p:cNvPr id="22569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7B4405-D966-4CC7-ABCF-6B81671A5782}" type="slidenum">
              <a:rPr lang="en-US" sz="1400"/>
              <a:pPr eaLnBrk="1" hangingPunct="1"/>
              <a:t>79</a:t>
            </a:fld>
            <a:endParaRPr lang="en-US" sz="1400"/>
          </a:p>
        </p:txBody>
      </p:sp>
      <p:pic>
        <p:nvPicPr>
          <p:cNvPr id="22589" name="Picture 61" descr="KKIYGJJ4_usa_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9177" r="4559" b="14973"/>
          <a:stretch>
            <a:fillRect/>
          </a:stretch>
        </p:blipFill>
        <p:spPr bwMode="auto">
          <a:xfrm>
            <a:off x="152400" y="5334000"/>
            <a:ext cx="16002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map_of_brazil_with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2049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2" grpId="0" autoUpdateAnimBg="0"/>
      <p:bldP spid="112693" grpId="0" autoUpdateAnimBg="0"/>
      <p:bldP spid="112694" grpId="0" autoUpdateAnimBg="0"/>
      <p:bldP spid="112695" grpId="0" autoUpdateAnimBg="0"/>
      <p:bldP spid="112696" grpId="0" autoUpdateAnimBg="0"/>
      <p:bldP spid="112697" grpId="0" autoUpdateAnimBg="0"/>
      <p:bldP spid="112699" grpId="0" autoUpdateAnimBg="0"/>
      <p:bldP spid="112700" grpId="0" autoUpdateAnimBg="0"/>
      <p:bldP spid="112701" grpId="0" autoUpdateAnimBg="0"/>
      <p:bldP spid="112702" grpId="0" autoUpdateAnimBg="0"/>
      <p:bldP spid="112703" grpId="0" autoUpdateAnimBg="0"/>
      <p:bldP spid="112704" grpId="0" autoUpdateAnimBg="0"/>
      <p:bldP spid="112705" grpId="0" build="p" autoUpdateAnimBg="0"/>
      <p:bldP spid="112707" grpId="0" animBg="1"/>
      <p:bldP spid="112708" grpId="0" animBg="1"/>
      <p:bldP spid="11270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4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800" b="1"/>
              <a:t>Shifters of Aggregate Demand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685800"/>
            <a:ext cx="85947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000099"/>
                </a:solidFill>
              </a:rPr>
              <a:t>Change in Consumer Spending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Consumer Wealth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  <a:r>
              <a:rPr lang="en-US" altLang="en-US" b="1"/>
              <a:t>(Boom in the stock market…)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Consumer Expectations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  <a:r>
              <a:rPr lang="en-US" altLang="en-US" b="1"/>
              <a:t>(People fear a recession…)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Household Indebtedness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  <a:r>
              <a:rPr lang="en-US" altLang="en-US" b="1"/>
              <a:t>(More consumer debt…)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Taxes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  <a:r>
              <a:rPr lang="en-US" altLang="en-US" b="1"/>
              <a:t>(Decrease in income taxes…)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04800" y="30480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2. Change in Investment Spending</a:t>
            </a:r>
            <a:endParaRPr lang="en-US" altLang="en-US" sz="28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Real Interest Rates (Price of borrowing $)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	(If interest rates increase…)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		(If interest rates decrease…)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Future Business Expectations </a:t>
            </a:r>
            <a:r>
              <a:rPr lang="en-US" altLang="en-US" b="1"/>
              <a:t>(High expectations…)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Productivity and Technology </a:t>
            </a:r>
            <a:r>
              <a:rPr lang="en-US" altLang="en-US" b="1"/>
              <a:t>(New robots…)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Business Taxes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(Higher corporate taxes means…)</a:t>
            </a:r>
            <a:endParaRPr lang="en-US" altLang="en-US" sz="3600" b="1" u="sng">
              <a:solidFill>
                <a:srgbClr val="000099"/>
              </a:solidFill>
            </a:endParaRP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fld id="{5D69C1EE-7C15-4369-8116-C9E5D1F362F5}" type="slidenum">
              <a:rPr lang="en-US" altLang="en-US" sz="1400" smtClean="0"/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376413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60421" grpId="0" build="p" bldLvl="5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h.k12.oh.us/hsslonim/AP_Economics/MacVisual/6-2.ht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/>
          <a:stretch>
            <a:fillRect/>
          </a:stretch>
        </p:blipFill>
        <p:spPr bwMode="auto">
          <a:xfrm>
            <a:off x="0" y="304800"/>
            <a:ext cx="64436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786313" y="2590800"/>
            <a:ext cx="43576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Output Questions: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latin typeface="Arial" panose="020B0604020202020204" pitchFamily="34" charset="0"/>
              </a:rPr>
              <a:t>OOO=</a:t>
            </a:r>
          </a:p>
          <a:p>
            <a:pPr algn="ctr">
              <a:spcBef>
                <a:spcPct val="20000"/>
              </a:spcBef>
            </a:pPr>
            <a:r>
              <a:rPr lang="en-US" sz="2800" b="1" u="sng">
                <a:latin typeface="Arial" panose="020B0604020202020204" pitchFamily="34" charset="0"/>
              </a:rPr>
              <a:t>O</a:t>
            </a:r>
            <a:r>
              <a:rPr lang="en-US" sz="2800" b="1">
                <a:latin typeface="Arial" panose="020B0604020202020204" pitchFamily="34" charset="0"/>
              </a:rPr>
              <a:t>utput: </a:t>
            </a:r>
            <a:r>
              <a:rPr lang="en-US" sz="2800" b="1" u="sng">
                <a:latin typeface="Arial" panose="020B0604020202020204" pitchFamily="34" charset="0"/>
              </a:rPr>
              <a:t>O</a:t>
            </a:r>
            <a:r>
              <a:rPr lang="en-US" sz="2800" b="1">
                <a:latin typeface="Arial" panose="020B0604020202020204" pitchFamily="34" charset="0"/>
              </a:rPr>
              <a:t>ther goes </a:t>
            </a:r>
            <a:r>
              <a:rPr lang="en-US" sz="2800" b="1" u="sng">
                <a:latin typeface="Arial" panose="020B0604020202020204" pitchFamily="34" charset="0"/>
              </a:rPr>
              <a:t>O</a:t>
            </a:r>
            <a:r>
              <a:rPr lang="en-US" sz="2800" b="1">
                <a:latin typeface="Arial" panose="020B0604020202020204" pitchFamily="34" charset="0"/>
              </a:rPr>
              <a:t>ver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CACFD4-BFDE-4495-B722-0FC5C35E2702}" type="slidenum">
              <a:rPr lang="en-US" sz="1400"/>
              <a:pPr eaLnBrk="1" hangingPunct="1"/>
              <a:t>80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64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ih.k12.oh.us/hsslonim/AP_Economics/MacVisual/6-3.ht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b="10660"/>
          <a:stretch>
            <a:fillRect/>
          </a:stretch>
        </p:blipFill>
        <p:spPr bwMode="auto">
          <a:xfrm>
            <a:off x="0" y="381000"/>
            <a:ext cx="59134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686300" y="2414588"/>
            <a:ext cx="4376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Input Questions: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latin typeface="Arial" panose="020B0604020202020204" pitchFamily="34" charset="0"/>
              </a:rPr>
              <a:t>IOU=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latin typeface="Arial" panose="020B0604020202020204" pitchFamily="34" charset="0"/>
              </a:rPr>
              <a:t> </a:t>
            </a:r>
            <a:r>
              <a:rPr lang="en-US" sz="2800" b="1" u="sng">
                <a:latin typeface="Arial" panose="020B0604020202020204" pitchFamily="34" charset="0"/>
              </a:rPr>
              <a:t>I</a:t>
            </a:r>
            <a:r>
              <a:rPr lang="en-US" sz="2800" b="1">
                <a:latin typeface="Arial" panose="020B0604020202020204" pitchFamily="34" charset="0"/>
              </a:rPr>
              <a:t>nput: </a:t>
            </a:r>
            <a:r>
              <a:rPr lang="en-US" sz="2800" b="1" u="sng">
                <a:latin typeface="Arial" panose="020B0604020202020204" pitchFamily="34" charset="0"/>
              </a:rPr>
              <a:t>O</a:t>
            </a:r>
            <a:r>
              <a:rPr lang="en-US" sz="2800" b="1">
                <a:latin typeface="Arial" panose="020B0604020202020204" pitchFamily="34" charset="0"/>
              </a:rPr>
              <a:t>ther goes </a:t>
            </a:r>
            <a:r>
              <a:rPr lang="en-US" sz="2800" b="1" u="sng">
                <a:latin typeface="Arial" panose="020B0604020202020204" pitchFamily="34" charset="0"/>
              </a:rPr>
              <a:t>U</a:t>
            </a:r>
            <a:r>
              <a:rPr lang="en-US" sz="2800" b="1">
                <a:latin typeface="Arial" panose="020B0604020202020204" pitchFamily="34" charset="0"/>
              </a:rPr>
              <a:t>nder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827D35-CB7B-4EBD-95FA-291E57B8ADCC}" type="slidenum">
              <a:rPr lang="en-US" sz="1400"/>
              <a:pPr eaLnBrk="1" hangingPunct="1"/>
              <a:t>81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437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69F5C-903A-42D9-A327-7956C0472544}" type="slidenum">
              <a:rPr lang="en-US" sz="14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en-US" sz="1400">
              <a:cs typeface="Arial" panose="020B0604020202020204" pitchFamily="34" charset="0"/>
            </a:endParaRPr>
          </a:p>
        </p:txBody>
      </p:sp>
      <p:pic>
        <p:nvPicPr>
          <p:cNvPr id="5123" name="Picture 5" descr="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33950" cy="23145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http://static3.businessinsider.com/image/55b680a92acae700448b7d68-1200-900/state-imports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475038"/>
            <a:ext cx="4510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 noGrp="1"/>
          </p:cNvSpPr>
          <p:nvPr>
            <p:ph type="title" idx="4294967295"/>
          </p:nvPr>
        </p:nvSpPr>
        <p:spPr>
          <a:xfrm>
            <a:off x="12700" y="1547813"/>
            <a:ext cx="9131300" cy="2895600"/>
          </a:xfrm>
        </p:spPr>
        <p:txBody>
          <a:bodyPr/>
          <a:lstStyle/>
          <a:p>
            <a:r>
              <a:rPr lang="en-US" sz="5400" b="1" smtClean="0">
                <a:solidFill>
                  <a:schemeClr val="tx1"/>
                </a:solidFill>
              </a:rPr>
              <a:t>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29382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13AC1-4B73-48B5-B1B5-D7BD394369E6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sz="1400" smtClean="0"/>
          </a:p>
        </p:txBody>
      </p:sp>
      <p:pic>
        <p:nvPicPr>
          <p:cNvPr id="6147" name="Picture 2" descr="http://static3.businessinsider.com/image/55b680a92acae700448b7d68-1200-900/state-imports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610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chemeClr val="accent2"/>
                </a:solidFill>
                <a:cs typeface="Arial" panose="020B0604020202020204" pitchFamily="34" charset="0"/>
              </a:rPr>
              <a:t>Closed vs. Open Economies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A closed economy focuses only on the domestic price and the open economy trades for the lower world price.</a:t>
            </a:r>
          </a:p>
        </p:txBody>
      </p:sp>
      <p:sp>
        <p:nvSpPr>
          <p:cNvPr id="7171" name="Slide Number Placeholder 7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EEB05C-AFE3-4301-B034-0EAEC8B6E278}" type="slidenum">
              <a:rPr lang="en-US" sz="14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6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610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chemeClr val="accent2"/>
                </a:solidFill>
                <a:cs typeface="Arial" panose="020B0604020202020204" pitchFamily="34" charset="0"/>
              </a:rPr>
              <a:t>Closed vs. Open Economies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A closed economy focuses only on the domestic price and the open economy trades for the lower world price.</a:t>
            </a:r>
          </a:p>
        </p:txBody>
      </p:sp>
      <p:sp>
        <p:nvSpPr>
          <p:cNvPr id="14339" name="Slide Number Placeholder 7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5A8187-0C82-4187-A547-8BC37FC6F9F6}" type="slidenum">
              <a:rPr lang="en-US" sz="14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59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"/>
          </a:xfrm>
        </p:spPr>
        <p:txBody>
          <a:bodyPr>
            <a:normAutofit lnSpcReduction="10000"/>
          </a:bodyPr>
          <a:lstStyle/>
          <a:p>
            <a:pPr marL="609600" indent="-609600" algn="ctr" defTabSz="457200">
              <a:buFontTx/>
              <a:buNone/>
            </a:pPr>
            <a:r>
              <a:rPr lang="en-US" sz="4000" b="1" smtClean="0">
                <a:solidFill>
                  <a:schemeClr val="accent2"/>
                </a:solidFill>
              </a:rPr>
              <a:t>Balance of Trade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8600" y="609600"/>
            <a:ext cx="8686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sz="3600" b="1">
                <a:solidFill>
                  <a:srgbClr val="CC0000"/>
                </a:solidFill>
                <a:cs typeface="Arial" panose="020B0604020202020204" pitchFamily="34" charset="0"/>
              </a:rPr>
              <a:t>Net Exports (X</a:t>
            </a:r>
            <a:r>
              <a:rPr lang="en-US" sz="3600" b="1" baseline="-25000">
                <a:solidFill>
                  <a:srgbClr val="CC0000"/>
                </a:solidFill>
                <a:cs typeface="Arial" panose="020B0604020202020204" pitchFamily="34" charset="0"/>
              </a:rPr>
              <a:t>N</a:t>
            </a:r>
            <a:r>
              <a:rPr lang="en-US" sz="3600" b="1">
                <a:solidFill>
                  <a:srgbClr val="CC0000"/>
                </a:solidFill>
                <a:cs typeface="Arial" panose="020B0604020202020204" pitchFamily="34" charset="0"/>
              </a:rPr>
              <a:t>) = Exports – Imports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sz="3000" b="1">
                <a:cs typeface="Arial" panose="020B0604020202020204" pitchFamily="34" charset="0"/>
              </a:rPr>
              <a:t>Trade Surplus = Exporting more than is imported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sz="3000" b="1">
                <a:cs typeface="Arial" panose="020B0604020202020204" pitchFamily="34" charset="0"/>
              </a:rPr>
              <a:t>Trade Deficit (aka. trade gap) = Exporting less than is imported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sz="3000">
              <a:cs typeface="Arial" panose="020B0604020202020204" pitchFamily="34" charset="0"/>
            </a:endParaRPr>
          </a:p>
        </p:txBody>
      </p:sp>
      <p:pic>
        <p:nvPicPr>
          <p:cNvPr id="66564" name="Picture 4" descr="mcc19359_tb0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>
            <a:fillRect/>
          </a:stretch>
        </p:blipFill>
        <p:spPr bwMode="auto">
          <a:xfrm>
            <a:off x="1219200" y="2743200"/>
            <a:ext cx="6880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59080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Who wins and loses with trade?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CA1E8D-4110-443F-85E7-851F0492041E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8792591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21" name="Freeform 69"/>
          <p:cNvSpPr>
            <a:spLocks/>
          </p:cNvSpPr>
          <p:nvPr/>
        </p:nvSpPr>
        <p:spPr bwMode="auto">
          <a:xfrm>
            <a:off x="1447800" y="4038600"/>
            <a:ext cx="2743200" cy="1676400"/>
          </a:xfrm>
          <a:custGeom>
            <a:avLst/>
            <a:gdLst>
              <a:gd name="T0" fmla="*/ 0 w 1824"/>
              <a:gd name="T1" fmla="*/ 2147483646 h 1056"/>
              <a:gd name="T2" fmla="*/ 2147483646 w 1824"/>
              <a:gd name="T3" fmla="*/ 2147483646 h 1056"/>
              <a:gd name="T4" fmla="*/ 2147483646 w 1824"/>
              <a:gd name="T5" fmla="*/ 2147483646 h 1056"/>
              <a:gd name="T6" fmla="*/ 2147483646 w 1824"/>
              <a:gd name="T7" fmla="*/ 2147483646 h 1056"/>
              <a:gd name="T8" fmla="*/ 2147483646 w 1824"/>
              <a:gd name="T9" fmla="*/ 2147483646 h 1056"/>
              <a:gd name="T10" fmla="*/ 2147483646 w 1824"/>
              <a:gd name="T11" fmla="*/ 2147483646 h 1056"/>
              <a:gd name="T12" fmla="*/ 2147483646 w 1824"/>
              <a:gd name="T13" fmla="*/ 0 h 1056"/>
              <a:gd name="T14" fmla="*/ 0 w 1824"/>
              <a:gd name="T15" fmla="*/ 0 h 1056"/>
              <a:gd name="T16" fmla="*/ 0 w 1824"/>
              <a:gd name="T17" fmla="*/ 2147483646 h 10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4"/>
              <a:gd name="T28" fmla="*/ 0 h 1056"/>
              <a:gd name="T29" fmla="*/ 1824 w 1824"/>
              <a:gd name="T30" fmla="*/ 1056 h 10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4" h="1056">
                <a:moveTo>
                  <a:pt x="0" y="1056"/>
                </a:moveTo>
                <a:lnTo>
                  <a:pt x="576" y="912"/>
                </a:lnTo>
                <a:lnTo>
                  <a:pt x="864" y="768"/>
                </a:lnTo>
                <a:lnTo>
                  <a:pt x="1296" y="480"/>
                </a:lnTo>
                <a:lnTo>
                  <a:pt x="1632" y="192"/>
                </a:lnTo>
                <a:lnTo>
                  <a:pt x="1776" y="48"/>
                </a:lnTo>
                <a:lnTo>
                  <a:pt x="1824" y="0"/>
                </a:lnTo>
                <a:lnTo>
                  <a:pt x="0" y="0"/>
                </a:lnTo>
                <a:lnTo>
                  <a:pt x="0" y="1056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100000">
                <a:srgbClr val="00006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620" name="Freeform 68"/>
          <p:cNvSpPr>
            <a:spLocks/>
          </p:cNvSpPr>
          <p:nvPr/>
        </p:nvSpPr>
        <p:spPr bwMode="auto">
          <a:xfrm>
            <a:off x="1447800" y="2057400"/>
            <a:ext cx="2743200" cy="1981200"/>
          </a:xfrm>
          <a:custGeom>
            <a:avLst/>
            <a:gdLst>
              <a:gd name="T0" fmla="*/ 0 w 1832"/>
              <a:gd name="T1" fmla="*/ 2147483646 h 1352"/>
              <a:gd name="T2" fmla="*/ 2147483646 w 1832"/>
              <a:gd name="T3" fmla="*/ 2147483646 h 1352"/>
              <a:gd name="T4" fmla="*/ 2147483646 w 1832"/>
              <a:gd name="T5" fmla="*/ 0 h 1352"/>
              <a:gd name="T6" fmla="*/ 0 w 1832"/>
              <a:gd name="T7" fmla="*/ 2147483646 h 1352"/>
              <a:gd name="T8" fmla="*/ 0 60000 65536"/>
              <a:gd name="T9" fmla="*/ 0 60000 65536"/>
              <a:gd name="T10" fmla="*/ 0 60000 65536"/>
              <a:gd name="T11" fmla="*/ 0 60000 65536"/>
              <a:gd name="T12" fmla="*/ 0 w 1832"/>
              <a:gd name="T13" fmla="*/ 0 h 1352"/>
              <a:gd name="T14" fmla="*/ 1832 w 1832"/>
              <a:gd name="T15" fmla="*/ 1352 h 1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2" h="1352">
                <a:moveTo>
                  <a:pt x="0" y="1352"/>
                </a:moveTo>
                <a:lnTo>
                  <a:pt x="1832" y="1352"/>
                </a:lnTo>
                <a:lnTo>
                  <a:pt x="16" y="0"/>
                </a:lnTo>
                <a:lnTo>
                  <a:pt x="0" y="1352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6"/>
          <p:cNvSpPr>
            <a:spLocks noChangeShapeType="1"/>
          </p:cNvSpPr>
          <p:nvPr/>
        </p:nvSpPr>
        <p:spPr bwMode="auto">
          <a:xfrm>
            <a:off x="1447800" y="40386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/>
              <a:t>Supply and Demand Review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21510" name="Line 45"/>
          <p:cNvSpPr>
            <a:spLocks noChangeShapeType="1"/>
          </p:cNvSpPr>
          <p:nvPr/>
        </p:nvSpPr>
        <p:spPr bwMode="auto">
          <a:xfrm>
            <a:off x="4343400" y="4038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48"/>
          <p:cNvSpPr>
            <a:spLocks noChangeArrowheads="1"/>
          </p:cNvSpPr>
          <p:nvPr/>
        </p:nvSpPr>
        <p:spPr bwMode="auto">
          <a:xfrm>
            <a:off x="7129463" y="6543675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grpSp>
        <p:nvGrpSpPr>
          <p:cNvPr id="21512" name="Group 49"/>
          <p:cNvGrpSpPr>
            <a:grpSpLocks/>
          </p:cNvGrpSpPr>
          <p:nvPr/>
        </p:nvGrpSpPr>
        <p:grpSpPr bwMode="auto">
          <a:xfrm>
            <a:off x="1371600" y="1676400"/>
            <a:ext cx="5719763" cy="4664075"/>
            <a:chOff x="1595" y="769"/>
            <a:chExt cx="3603" cy="3096"/>
          </a:xfrm>
        </p:grpSpPr>
        <p:sp>
          <p:nvSpPr>
            <p:cNvPr id="21523" name="Line 50"/>
            <p:cNvSpPr>
              <a:spLocks noChangeShapeType="1"/>
            </p:cNvSpPr>
            <p:nvPr/>
          </p:nvSpPr>
          <p:spPr bwMode="auto">
            <a:xfrm>
              <a:off x="1617" y="769"/>
              <a:ext cx="0" cy="309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51"/>
            <p:cNvSpPr>
              <a:spLocks noChangeShapeType="1"/>
            </p:cNvSpPr>
            <p:nvPr/>
          </p:nvSpPr>
          <p:spPr bwMode="auto">
            <a:xfrm>
              <a:off x="1595" y="3841"/>
              <a:ext cx="360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3" name="Line 52"/>
          <p:cNvSpPr>
            <a:spLocks noChangeShapeType="1"/>
          </p:cNvSpPr>
          <p:nvPr/>
        </p:nvSpPr>
        <p:spPr bwMode="auto">
          <a:xfrm>
            <a:off x="1447800" y="1981200"/>
            <a:ext cx="5419725" cy="3951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53"/>
          <p:cNvSpPr>
            <a:spLocks noChangeArrowheads="1"/>
          </p:cNvSpPr>
          <p:nvPr/>
        </p:nvSpPr>
        <p:spPr bwMode="auto">
          <a:xfrm>
            <a:off x="914400" y="1600200"/>
            <a:ext cx="417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1515" name="Rectangle 54"/>
          <p:cNvSpPr>
            <a:spLocks noChangeArrowheads="1"/>
          </p:cNvSpPr>
          <p:nvPr/>
        </p:nvSpPr>
        <p:spPr bwMode="auto">
          <a:xfrm>
            <a:off x="6964363" y="5624513"/>
            <a:ext cx="438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1516" name="Rectangle 56"/>
          <p:cNvSpPr>
            <a:spLocks noChangeArrowheads="1"/>
          </p:cNvSpPr>
          <p:nvPr/>
        </p:nvSpPr>
        <p:spPr bwMode="auto">
          <a:xfrm>
            <a:off x="5562600" y="1981200"/>
            <a:ext cx="417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1517" name="Freeform 57"/>
          <p:cNvSpPr>
            <a:spLocks/>
          </p:cNvSpPr>
          <p:nvPr/>
        </p:nvSpPr>
        <p:spPr bwMode="auto">
          <a:xfrm>
            <a:off x="1447800" y="2362200"/>
            <a:ext cx="4038600" cy="3505200"/>
          </a:xfrm>
          <a:custGeom>
            <a:avLst/>
            <a:gdLst>
              <a:gd name="T0" fmla="*/ 0 w 2259"/>
              <a:gd name="T1" fmla="*/ 2147483646 h 2513"/>
              <a:gd name="T2" fmla="*/ 2147483646 w 2259"/>
              <a:gd name="T3" fmla="*/ 2147483646 h 2513"/>
              <a:gd name="T4" fmla="*/ 2147483646 w 2259"/>
              <a:gd name="T5" fmla="*/ 2147483646 h 2513"/>
              <a:gd name="T6" fmla="*/ 2147483646 w 2259"/>
              <a:gd name="T7" fmla="*/ 2147483646 h 2513"/>
              <a:gd name="T8" fmla="*/ 2147483646 w 2259"/>
              <a:gd name="T9" fmla="*/ 2147483646 h 2513"/>
              <a:gd name="T10" fmla="*/ 2147483646 w 2259"/>
              <a:gd name="T11" fmla="*/ 2147483646 h 2513"/>
              <a:gd name="T12" fmla="*/ 2147483646 w 2259"/>
              <a:gd name="T13" fmla="*/ 2147483646 h 2513"/>
              <a:gd name="T14" fmla="*/ 2147483646 w 2259"/>
              <a:gd name="T15" fmla="*/ 2147483646 h 2513"/>
              <a:gd name="T16" fmla="*/ 2147483646 w 2259"/>
              <a:gd name="T17" fmla="*/ 0 h 2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9"/>
              <a:gd name="T28" fmla="*/ 0 h 2513"/>
              <a:gd name="T29" fmla="*/ 2259 w 2259"/>
              <a:gd name="T30" fmla="*/ 2513 h 2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9" h="2513">
                <a:moveTo>
                  <a:pt x="0" y="2512"/>
                </a:moveTo>
                <a:lnTo>
                  <a:pt x="371" y="2285"/>
                </a:lnTo>
                <a:lnTo>
                  <a:pt x="721" y="2029"/>
                </a:lnTo>
                <a:lnTo>
                  <a:pt x="1047" y="1746"/>
                </a:lnTo>
                <a:lnTo>
                  <a:pt x="1347" y="1439"/>
                </a:lnTo>
                <a:lnTo>
                  <a:pt x="1618" y="1110"/>
                </a:lnTo>
                <a:lnTo>
                  <a:pt x="1862" y="759"/>
                </a:lnTo>
                <a:lnTo>
                  <a:pt x="2075" y="389"/>
                </a:lnTo>
                <a:lnTo>
                  <a:pt x="2258" y="0"/>
                </a:lnTo>
              </a:path>
            </a:pathLst>
          </a:custGeom>
          <a:noFill/>
          <a:ln w="762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Rectangle 58"/>
          <p:cNvSpPr>
            <a:spLocks noChangeArrowheads="1"/>
          </p:cNvSpPr>
          <p:nvPr/>
        </p:nvSpPr>
        <p:spPr bwMode="auto">
          <a:xfrm>
            <a:off x="655638" y="3833813"/>
            <a:ext cx="5524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P</a:t>
            </a:r>
            <a:r>
              <a:rPr lang="en-US" sz="2800" b="1" baseline="-250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519" name="Rectangle 60"/>
          <p:cNvSpPr>
            <a:spLocks noChangeArrowheads="1"/>
          </p:cNvSpPr>
          <p:nvPr/>
        </p:nvSpPr>
        <p:spPr bwMode="auto">
          <a:xfrm>
            <a:off x="4191000" y="6342063"/>
            <a:ext cx="5921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Q</a:t>
            </a:r>
            <a:r>
              <a:rPr lang="en-US" sz="2800" b="1" baseline="-250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51617" name="Rectangle 65"/>
          <p:cNvSpPr>
            <a:spLocks noChangeArrowheads="1"/>
          </p:cNvSpPr>
          <p:nvPr/>
        </p:nvSpPr>
        <p:spPr bwMode="auto">
          <a:xfrm>
            <a:off x="1676400" y="3048000"/>
            <a:ext cx="6746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CS</a:t>
            </a:r>
          </a:p>
        </p:txBody>
      </p:sp>
      <p:sp>
        <p:nvSpPr>
          <p:cNvPr id="151618" name="Rectangle 66"/>
          <p:cNvSpPr>
            <a:spLocks noChangeArrowheads="1"/>
          </p:cNvSpPr>
          <p:nvPr/>
        </p:nvSpPr>
        <p:spPr bwMode="auto">
          <a:xfrm>
            <a:off x="1625600" y="4159250"/>
            <a:ext cx="660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</a:rPr>
              <a:t>PS</a:t>
            </a:r>
          </a:p>
        </p:txBody>
      </p:sp>
      <p:sp>
        <p:nvSpPr>
          <p:cNvPr id="21522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264442-8C15-419F-92D3-8DFC6EEA454E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5478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1" grpId="0" animBg="1"/>
      <p:bldP spid="151620" grpId="0" animBg="1"/>
      <p:bldP spid="151554" grpId="0" build="p" autoUpdateAnimBg="0"/>
      <p:bldP spid="151617" grpId="0" autoUpdateAnimBg="0"/>
      <p:bldP spid="15161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46208" r="23125" b="17000"/>
          <a:stretch>
            <a:fillRect/>
          </a:stretch>
        </p:blipFill>
        <p:spPr bwMode="auto">
          <a:xfrm>
            <a:off x="0" y="228600"/>
            <a:ext cx="91440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47876" r="62640" b="7973"/>
          <a:stretch>
            <a:fillRect/>
          </a:stretch>
        </p:blipFill>
        <p:spPr bwMode="auto">
          <a:xfrm>
            <a:off x="0" y="31750"/>
            <a:ext cx="90979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8" t="14336" r="37494" b="56091"/>
          <a:stretch>
            <a:fillRect/>
          </a:stretch>
        </p:blipFill>
        <p:spPr bwMode="auto">
          <a:xfrm>
            <a:off x="4556125" y="3513138"/>
            <a:ext cx="4419600" cy="33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52400" y="4530725"/>
            <a:ext cx="3886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400" b="1">
                <a:solidFill>
                  <a:srgbClr val="000099"/>
                </a:solidFill>
              </a:rPr>
              <a:t>Who benefits from trade?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400" b="1">
                <a:solidFill>
                  <a:srgbClr val="000099"/>
                </a:solidFill>
              </a:rPr>
              <a:t>Who loses?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400" b="1">
                <a:solidFill>
                  <a:srgbClr val="000099"/>
                </a:solidFill>
              </a:rPr>
              <a:t>Is total benefit bigger or smaller with trade? </a:t>
            </a:r>
          </a:p>
        </p:txBody>
      </p:sp>
    </p:spTree>
    <p:extLst>
      <p:ext uri="{BB962C8B-B14F-4D97-AF65-F5344CB8AC3E}">
        <p14:creationId xmlns:p14="http://schemas.microsoft.com/office/powerpoint/2010/main" val="3111363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74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800" b="1"/>
              <a:t>Shifters of Aggregate Demand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685800"/>
            <a:ext cx="85947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3600" b="1">
                <a:solidFill>
                  <a:srgbClr val="000099"/>
                </a:solidFill>
              </a:rPr>
              <a:t>Change in Government Spending</a:t>
            </a:r>
            <a:r>
              <a:rPr lang="en-US" altLang="en-US" sz="3600" b="1" u="sng">
                <a:solidFill>
                  <a:srgbClr val="000099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(War…)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(Nationalized Health Care…)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(Decrease in defense spending…)</a:t>
            </a:r>
          </a:p>
        </p:txBody>
      </p:sp>
      <p:sp>
        <p:nvSpPr>
          <p:cNvPr id="28676" name="Slide Number Placeholder 6"/>
          <p:cNvSpPr txBox="1">
            <a:spLocks noGrp="1"/>
          </p:cNvSpPr>
          <p:nvPr/>
        </p:nvSpPr>
        <p:spPr bwMode="auto">
          <a:xfrm>
            <a:off x="73152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fld id="{8C3CB751-2103-4B08-9B5E-32864C31A229}" type="slidenum">
              <a:rPr lang="en-US" altLang="en-US" sz="1400"/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2514600"/>
            <a:ext cx="85947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 sz="3600" b="1">
                <a:solidFill>
                  <a:srgbClr val="000099"/>
                </a:solidFill>
              </a:rPr>
              <a:t>Change in Net Exports (X-M)</a:t>
            </a:r>
            <a:r>
              <a:rPr lang="en-US" altLang="en-US" sz="3600" b="1" u="sng">
                <a:solidFill>
                  <a:srgbClr val="000099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Exchange Rates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(If the US dollar depreciates relative to the euro…) </a:t>
            </a:r>
            <a:endParaRPr lang="en-US" altLang="en-US" b="1">
              <a:solidFill>
                <a:srgbClr val="99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National Income Compared to Abroad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(If a major importer has a recession…)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“When the US sneezes, the world catches cold”</a:t>
            </a:r>
            <a:r>
              <a:rPr lang="en-US" altLang="en-US" sz="24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28600" y="5715000"/>
            <a:ext cx="8763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99"/>
                </a:solidFill>
              </a:rPr>
              <a:t> AD = GDP = C + I + G + X</a:t>
            </a:r>
            <a:r>
              <a:rPr lang="en-US" altLang="en-US" sz="5400" b="1" baseline="-25000">
                <a:solidFill>
                  <a:srgbClr val="000099"/>
                </a:solidFill>
              </a:rPr>
              <a:t>n</a:t>
            </a:r>
            <a:endParaRPr lang="en-US" altLang="en-US" sz="5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39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2" grpId="0" build="p" bldLvl="2" autoUpdateAnimBg="0"/>
      <p:bldP spid="61448" grpId="0"/>
      <p:bldP spid="88069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009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smtClean="0"/>
              <a:t>Import Quotas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8839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en-US" b="1"/>
              <a:t>A quota is a limit on number of imports. </a:t>
            </a:r>
          </a:p>
          <a:p>
            <a:pPr algn="ctr" eaLnBrk="1" hangingPunct="1">
              <a:spcBef>
                <a:spcPct val="5000"/>
              </a:spcBef>
              <a:buFontTx/>
              <a:buNone/>
            </a:pPr>
            <a:r>
              <a:rPr lang="en-US" b="1"/>
              <a:t>The government sets the maximum amount that can come in the country.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371600" y="4876800"/>
            <a:ext cx="6477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Purpose: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>
                <a:solidFill>
                  <a:srgbClr val="000099"/>
                </a:solidFill>
              </a:rPr>
              <a:t>To protect domestic producers from a cheaper world price.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>
                <a:solidFill>
                  <a:srgbClr val="000099"/>
                </a:solidFill>
              </a:rPr>
              <a:t>To prevent domestic unemployment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9ACADA-8E04-4D9A-BA7C-B856A360E709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sz="1400" smtClean="0"/>
          </a:p>
        </p:txBody>
      </p:sp>
      <p:pic>
        <p:nvPicPr>
          <p:cNvPr id="24582" name="Picture 9" descr="world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2386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29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  <p:bldP spid="159747" grpId="0" build="p" autoUpdateAnimBg="0"/>
      <p:bldP spid="159748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9"/>
          <p:cNvSpPr>
            <a:spLocks noChangeArrowheads="1"/>
          </p:cNvSpPr>
          <p:nvPr/>
        </p:nvSpPr>
        <p:spPr bwMode="auto">
          <a:xfrm>
            <a:off x="0" y="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00099"/>
                </a:solidFill>
              </a:rPr>
              <a:t>International Trade and Quotas</a:t>
            </a:r>
          </a:p>
        </p:txBody>
      </p:sp>
      <p:pic>
        <p:nvPicPr>
          <p:cNvPr id="25603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t="21001" r="31458" b="34213"/>
          <a:stretch>
            <a:fillRect/>
          </a:stretch>
        </p:blipFill>
        <p:spPr bwMode="auto">
          <a:xfrm>
            <a:off x="0" y="628650"/>
            <a:ext cx="521652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5029200" y="392113"/>
            <a:ext cx="41148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Identify the following: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CS with no trade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PS with no trade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CS  if we trade at world price (P</a:t>
            </a:r>
            <a:r>
              <a:rPr lang="en-US" sz="2800" b="1" baseline="-25000">
                <a:solidFill>
                  <a:srgbClr val="000099"/>
                </a:solidFill>
              </a:rPr>
              <a:t>W</a:t>
            </a:r>
            <a:r>
              <a:rPr lang="en-US" sz="2800" b="1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PS if we trade at world price (P</a:t>
            </a:r>
            <a:r>
              <a:rPr lang="en-US" sz="2800" b="1" baseline="-25000">
                <a:solidFill>
                  <a:srgbClr val="000099"/>
                </a:solidFill>
              </a:rPr>
              <a:t>W</a:t>
            </a:r>
            <a:r>
              <a:rPr lang="en-US" sz="2800" b="1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Amount we import at world price (P</a:t>
            </a:r>
            <a:r>
              <a:rPr lang="en-US" sz="2800" b="1" baseline="-25000">
                <a:solidFill>
                  <a:srgbClr val="000099"/>
                </a:solidFill>
              </a:rPr>
              <a:t>W</a:t>
            </a:r>
            <a:r>
              <a:rPr lang="en-US" sz="2800" b="1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If the government sets a quota on imports of Q</a:t>
            </a:r>
            <a:r>
              <a:rPr lang="en-US" sz="2800" b="1" baseline="-25000">
                <a:solidFill>
                  <a:srgbClr val="000099"/>
                </a:solidFill>
              </a:rPr>
              <a:t>4 </a:t>
            </a:r>
            <a:r>
              <a:rPr lang="en-US" sz="2800" b="1">
                <a:solidFill>
                  <a:srgbClr val="000099"/>
                </a:solidFill>
              </a:rPr>
              <a:t>- Q</a:t>
            </a:r>
            <a:r>
              <a:rPr lang="en-US" sz="2800" b="1" baseline="-25000">
                <a:solidFill>
                  <a:srgbClr val="000099"/>
                </a:solidFill>
              </a:rPr>
              <a:t>2, </a:t>
            </a:r>
            <a:r>
              <a:rPr lang="en-US" sz="2800" b="1">
                <a:solidFill>
                  <a:srgbClr val="000099"/>
                </a:solidFill>
              </a:rPr>
              <a:t>what happens to CS and PS?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>
                <a:solidFill>
                  <a:srgbClr val="000099"/>
                </a:solidFill>
              </a:rPr>
              <a:t>What does this tell us about free trade?</a:t>
            </a:r>
          </a:p>
        </p:txBody>
      </p:sp>
      <p:sp>
        <p:nvSpPr>
          <p:cNvPr id="25605" name="Rectangle 60"/>
          <p:cNvSpPr>
            <a:spLocks noChangeArrowheads="1"/>
          </p:cNvSpPr>
          <p:nvPr/>
        </p:nvSpPr>
        <p:spPr bwMode="auto">
          <a:xfrm>
            <a:off x="152400" y="4953000"/>
            <a:ext cx="510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This graphs shows the domestic supply and demand for grain. The letters represent area.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213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4781</Words>
  <Application>Microsoft Office PowerPoint</Application>
  <PresentationFormat>On-screen Show (4:3)</PresentationFormat>
  <Paragraphs>1033</Paragraphs>
  <Slides>91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Arial Narrow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Aggregate Demand and Supply and Fiscal Policy</vt:lpstr>
      <vt:lpstr>PowerPoint Presentation</vt:lpstr>
      <vt:lpstr>PowerPoint Presentation</vt:lpstr>
      <vt:lpstr>Shifters of Aggregate Demand</vt:lpstr>
      <vt:lpstr>PowerPoint Presentation</vt:lpstr>
      <vt:lpstr>PowerPoint Presentation</vt:lpstr>
      <vt:lpstr>PowerPoint Presentation</vt:lpstr>
      <vt:lpstr>How does this cartoon relate to Aggregate Demand?</vt:lpstr>
      <vt:lpstr>PowerPoint Presentation</vt:lpstr>
      <vt:lpstr>PowerPoint Presentation</vt:lpstr>
      <vt:lpstr>PowerPoint Presentation</vt:lpstr>
      <vt:lpstr>PowerPoint Presentation</vt:lpstr>
      <vt:lpstr>Shifters Aggregate Supply</vt:lpstr>
      <vt:lpstr>PowerPoint Presentation</vt:lpstr>
      <vt:lpstr>PowerPoint Presentation</vt:lpstr>
      <vt:lpstr>PowerPoint Presentation</vt:lpstr>
      <vt:lpstr>Practice</vt:lpstr>
      <vt:lpstr>Putting AD and AS together to get Equilibrium Price Level and Output</vt:lpstr>
      <vt:lpstr>PowerPoint Presentation</vt:lpstr>
      <vt:lpstr>Inflationary and Recessionary Gaps</vt:lpstr>
      <vt:lpstr>PowerPoint Presentation</vt:lpstr>
      <vt:lpstr>PowerPoint Presentation</vt:lpstr>
      <vt:lpstr>PowerPoint Presentation</vt:lpstr>
      <vt:lpstr>PowerPoint Presentation</vt:lpstr>
      <vt:lpstr>AD and AS Practice Worksheet</vt:lpstr>
      <vt:lpstr>PowerPoint Presentation</vt:lpstr>
      <vt:lpstr>PowerPoint Presentation</vt:lpstr>
      <vt:lpstr>Short Run and  Long Run</vt:lpstr>
      <vt:lpstr>PowerPoint Presentation</vt:lpstr>
      <vt:lpstr>PowerPoint Presentation</vt:lpstr>
      <vt:lpstr>PowerPoint Presentation</vt:lpstr>
      <vt:lpstr>PowerPoint Presentation</vt:lpstr>
      <vt:lpstr>Aggregate Demand and Supply and Fiscal Policy</vt:lpstr>
      <vt:lpstr>The Car Analogy</vt:lpstr>
      <vt:lpstr>PowerPoint Presentation</vt:lpstr>
      <vt:lpstr>PowerPoint Presentation</vt:lpstr>
      <vt:lpstr>PowerPoint Presentation</vt:lpstr>
      <vt:lpstr>Discretionary Fiscal Policy</vt:lpstr>
      <vt:lpstr>PowerPoint Presentation</vt:lpstr>
      <vt:lpstr>Non-Discretionary Fiscal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 and  Monetary Policy</vt:lpstr>
      <vt:lpstr>The Money Market (Supply and Demand for Money)</vt:lpstr>
      <vt:lpstr>PowerPoint Presentation</vt:lpstr>
      <vt:lpstr>Monetary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Trade</vt:lpstr>
      <vt:lpstr>PowerPoint Presentation</vt:lpstr>
      <vt:lpstr>PowerPoint Presentation</vt:lpstr>
      <vt:lpstr>PowerPoint Presentation</vt:lpstr>
      <vt:lpstr>PowerPoint Presentation</vt:lpstr>
      <vt:lpstr>Who wins and loses with trade?</vt:lpstr>
      <vt:lpstr>PowerPoint Presentation</vt:lpstr>
      <vt:lpstr>PowerPoint Presentation</vt:lpstr>
      <vt:lpstr>Import Quotas</vt:lpstr>
      <vt:lpstr>PowerPoint Presentation</vt:lpstr>
    </vt:vector>
  </TitlesOfParts>
  <Company>Gilbert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Peter Kotrodimos</cp:lastModifiedBy>
  <cp:revision>8</cp:revision>
  <dcterms:created xsi:type="dcterms:W3CDTF">2014-01-06T21:18:36Z</dcterms:created>
  <dcterms:modified xsi:type="dcterms:W3CDTF">2017-11-30T20:15:22Z</dcterms:modified>
</cp:coreProperties>
</file>