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1" r:id="rId13"/>
    <p:sldId id="274" r:id="rId14"/>
    <p:sldId id="277" r:id="rId15"/>
    <p:sldId id="278" r:id="rId16"/>
    <p:sldId id="279" r:id="rId17"/>
    <p:sldId id="281" r:id="rId18"/>
    <p:sldId id="284" r:id="rId19"/>
    <p:sldId id="285" r:id="rId20"/>
    <p:sldId id="286" r:id="rId21"/>
    <p:sldId id="287" r:id="rId22"/>
    <p:sldId id="289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6" r:id="rId36"/>
    <p:sldId id="307" r:id="rId37"/>
    <p:sldId id="309" r:id="rId38"/>
    <p:sldId id="310" r:id="rId39"/>
    <p:sldId id="311" r:id="rId40"/>
    <p:sldId id="312" r:id="rId41"/>
    <p:sldId id="313" r:id="rId42"/>
    <p:sldId id="317" r:id="rId43"/>
    <p:sldId id="318" r:id="rId44"/>
    <p:sldId id="319" r:id="rId45"/>
    <p:sldId id="321" r:id="rId46"/>
    <p:sldId id="322" r:id="rId47"/>
    <p:sldId id="324" r:id="rId48"/>
    <p:sldId id="325" r:id="rId49"/>
    <p:sldId id="326" r:id="rId50"/>
    <p:sldId id="327" r:id="rId51"/>
    <p:sldId id="331" r:id="rId52"/>
    <p:sldId id="332" r:id="rId53"/>
    <p:sldId id="338" r:id="rId54"/>
    <p:sldId id="339" r:id="rId55"/>
    <p:sldId id="34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Kotrodimos Economics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A8221-6E6B-4CE5-94B6-67CE8F1E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17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Kotrodimos Economics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5BF2-E13E-4D88-84A8-5C519C896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9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Kotrodimos Economics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B5BF2-E13E-4D88-84A8-5C519C896E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25%</a:t>
            </a:r>
          </a:p>
          <a:p>
            <a:r>
              <a:rPr lang="en-US" smtClean="0"/>
              <a:t>5%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9CD7C-D52C-48AE-A615-9155EAA5C40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Kotrodimos Economics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AD8CF0-49FA-4288-B7F2-D5A96463194C}" type="slidenum">
              <a:rPr lang="en-US" sz="1200">
                <a:latin typeface="Arial" charset="0"/>
              </a:rPr>
              <a:pPr algn="r"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Unemployment benefits in the U.S. are often extended to 9 months or 1 year during periods of high unemployment.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Kotrodimos Economics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1749ED-0103-48B9-BAEC-9AD722D405F5}" type="slidenum">
              <a:rPr lang="en-US" sz="1200">
                <a:latin typeface="Arial" charset="0"/>
              </a:rPr>
              <a:pPr algn="r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Unemployment benefits in the U.S. are often extended to 9 months or 1 year during periods of high unemployment.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Kotrodimos Economics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0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D45A4-C6EA-404B-B1FE-66A66BA621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1923399048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file:///D:\AP%20Economics%20Workshop\AP%20Economics\Macroeconomics\Inflation-Why%20Play%20Leap%20Frog%20(1949)%209min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971800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/>
              <a:t>MACRO</a:t>
            </a:r>
            <a:br>
              <a:rPr lang="en-US" sz="8000" b="1"/>
            </a:br>
            <a:r>
              <a:rPr lang="en-US" sz="8000" b="1"/>
              <a:t>ECONOMICS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DB2D75-5EA6-4949-A9E6-638F0939631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90600" y="2819400"/>
            <a:ext cx="7089775" cy="187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6900" b="1"/>
              <a:t>Practice Calculating GDP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32BDD-7D29-4A4D-A4B7-71900CB7DC9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0"/>
            <a:ext cx="75930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/>
              <a:t>Included or not Included in GDP?</a:t>
            </a:r>
            <a:endParaRPr lang="en-US" sz="1600" b="1">
              <a:solidFill>
                <a:srgbClr val="000099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09600"/>
            <a:ext cx="899160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400" b="1">
                <a:solidFill>
                  <a:srgbClr val="000099"/>
                </a:solidFill>
              </a:rPr>
              <a:t>For each situation, identify if it is included in GDP the identify the category C, I, G, or X</a:t>
            </a:r>
            <a:r>
              <a:rPr lang="en-US" sz="3400" b="1" baseline="-2500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90600" y="1600200"/>
            <a:ext cx="7270750" cy="496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$10.00 for movie tickets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$5M Increase in defense expenditures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$45 for used economics textbook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Ford makes new $2M factory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$20K Toyota made in Mexico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$10K Profit from selling stocks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$15K car made in US, sold in Canada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$10K Tuition to attend college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$120 Social Security payment to Bob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990000"/>
                </a:solidFill>
              </a:rPr>
              <a:t>Farmer purchases new $100K tractor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A6F6E-1A1A-41C3-8C9E-52FC08A2FE9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21D4E8-A3A9-4427-BC57-80DE4916CA9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1) You mow your lawn.</a:t>
            </a:r>
          </a:p>
          <a:p>
            <a:r>
              <a:rPr lang="en-US" sz="3000" b="1">
                <a:solidFill>
                  <a:srgbClr val="FF0000"/>
                </a:solidFill>
              </a:rPr>
              <a:t>2) Your little brother mows the neighbor’s lawn for $10.</a:t>
            </a:r>
          </a:p>
          <a:p>
            <a:r>
              <a:rPr lang="en-US" sz="3000" b="1">
                <a:solidFill>
                  <a:srgbClr val="FF0000"/>
                </a:solidFill>
              </a:rPr>
              <a:t>3) Boeing (US company) buys steel from a Michigan steel company to make planes.</a:t>
            </a:r>
          </a:p>
          <a:p>
            <a:r>
              <a:rPr lang="en-US" sz="3000" b="1">
                <a:solidFill>
                  <a:srgbClr val="FF0000"/>
                </a:solidFill>
              </a:rPr>
              <a:t>4) Amanda buys fabric from Wal-Mart to make curtains.</a:t>
            </a:r>
          </a:p>
          <a:p>
            <a:r>
              <a:rPr lang="en-US" sz="3000" b="1">
                <a:solidFill>
                  <a:srgbClr val="FF0000"/>
                </a:solidFill>
              </a:rPr>
              <a:t>5) John buys a new house.</a:t>
            </a:r>
          </a:p>
          <a:p>
            <a:r>
              <a:rPr lang="en-US" sz="3000" b="1">
                <a:solidFill>
                  <a:srgbClr val="FF0000"/>
                </a:solidFill>
              </a:rPr>
              <a:t>6) Government buys 10,000 rifles from Colt (US company).</a:t>
            </a:r>
          </a:p>
          <a:p>
            <a:r>
              <a:rPr lang="en-US" sz="3000" b="1">
                <a:solidFill>
                  <a:srgbClr val="FF0000"/>
                </a:solidFill>
              </a:rPr>
              <a:t>7) You buy 500 shares of Microsoft.</a:t>
            </a:r>
          </a:p>
          <a:p>
            <a:r>
              <a:rPr lang="en-US" sz="3000" b="1">
                <a:solidFill>
                  <a:srgbClr val="FF0000"/>
                </a:solidFill>
              </a:rPr>
              <a:t>8) You hire a broker to buy 500 shares of Microsoft.</a:t>
            </a:r>
          </a:p>
          <a:p>
            <a:r>
              <a:rPr lang="en-US" sz="3000" b="1">
                <a:solidFill>
                  <a:srgbClr val="FF0000"/>
                </a:solidFill>
              </a:rPr>
              <a:t>9) Government gives grandma $250 social security check.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990600" y="1524000"/>
            <a:ext cx="7089775" cy="156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5700" b="1"/>
              <a:t>Nominal GDP vs. Real GDP</a:t>
            </a:r>
          </a:p>
        </p:txBody>
      </p:sp>
      <p:pic>
        <p:nvPicPr>
          <p:cNvPr id="30723" name="Picture 3" descr="balloon(inflation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21685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CE5B8B-7A28-4E95-9788-C84E059BA9F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219200" y="152400"/>
            <a:ext cx="7089775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300" b="1"/>
              <a:t>The Problem with GDP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838200"/>
            <a:ext cx="8686800" cy="222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buFont typeface="Arial" charset="0"/>
              <a:buNone/>
            </a:pPr>
            <a:r>
              <a:rPr lang="en-US" sz="2800" b="1">
                <a:solidFill>
                  <a:srgbClr val="000099"/>
                </a:solidFill>
              </a:rPr>
              <a:t>If a country’s GDP increased from </a:t>
            </a:r>
            <a:r>
              <a:rPr lang="en-US" sz="2800" b="1">
                <a:solidFill>
                  <a:srgbClr val="990000"/>
                </a:solidFill>
              </a:rPr>
              <a:t>$4 Billion</a:t>
            </a:r>
            <a:r>
              <a:rPr lang="en-US" sz="2800" b="1">
                <a:solidFill>
                  <a:srgbClr val="000099"/>
                </a:solidFill>
              </a:rPr>
              <a:t> to </a:t>
            </a:r>
            <a:r>
              <a:rPr lang="en-US" sz="2800" b="1">
                <a:solidFill>
                  <a:srgbClr val="990000"/>
                </a:solidFill>
              </a:rPr>
              <a:t>$5 Billion</a:t>
            </a:r>
            <a:r>
              <a:rPr lang="en-US" sz="2800" b="1">
                <a:solidFill>
                  <a:srgbClr val="000099"/>
                </a:solidFill>
              </a:rPr>
              <a:t> in one year, is the country experiencing economic growth?</a:t>
            </a:r>
          </a:p>
          <a:p>
            <a:pPr marL="228600" indent="-228600" eaLnBrk="0" hangingPunct="0"/>
            <a:r>
              <a:rPr lang="en-US" sz="2800" b="1">
                <a:solidFill>
                  <a:srgbClr val="000099"/>
                </a:solidFill>
              </a:rPr>
              <a:t>Did the country definitely produce 25% more products?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3048000"/>
            <a:ext cx="86106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 eaLnBrk="0" hangingPunct="0"/>
            <a:r>
              <a:rPr lang="en-US" sz="2800" b="1"/>
              <a:t>What is Inflation?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A rising general level of prices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76225" y="4114800"/>
            <a:ext cx="8867775" cy="2103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EX: If apples are the only thing being produced</a:t>
            </a:r>
          </a:p>
          <a:p>
            <a:pPr>
              <a:defRPr/>
            </a:pPr>
            <a:r>
              <a:rPr lang="en-US" sz="3200" b="1" dirty="0">
                <a:solidFill>
                  <a:srgbClr val="000099"/>
                </a:solidFill>
              </a:rPr>
              <a:t>	Year 1: 10 apples at $1 each; GDP =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$10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</a:p>
          <a:p>
            <a:pPr>
              <a:defRPr/>
            </a:pPr>
            <a:r>
              <a:rPr lang="en-US" sz="3200" b="1" dirty="0">
                <a:solidFill>
                  <a:srgbClr val="000099"/>
                </a:solidFill>
              </a:rPr>
              <a:t>	Year 2: 10 apples x $</a:t>
            </a:r>
            <a:r>
              <a:rPr lang="en-US" sz="3200" b="1" dirty="0">
                <a:solidFill>
                  <a:srgbClr val="990000"/>
                </a:solidFill>
              </a:rPr>
              <a:t>1.25</a:t>
            </a:r>
            <a:r>
              <a:rPr lang="en-US" sz="3200" b="1" dirty="0">
                <a:solidFill>
                  <a:srgbClr val="000099"/>
                </a:solidFill>
              </a:rPr>
              <a:t>; GDP =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$12.50</a:t>
            </a:r>
            <a:r>
              <a:rPr lang="en-US" sz="2800" b="1" dirty="0"/>
              <a:t> </a:t>
            </a:r>
          </a:p>
          <a:p>
            <a:pPr algn="ctr">
              <a:defRPr/>
            </a:pPr>
            <a:r>
              <a:rPr lang="en-US" sz="3600" b="1" dirty="0"/>
              <a:t>GDP is rising, but country is worse off!</a:t>
            </a:r>
          </a:p>
        </p:txBody>
      </p:sp>
      <p:sp>
        <p:nvSpPr>
          <p:cNvPr id="3379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D9201-7809-4C21-BEEA-3539D0829A5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  <p:bldP spid="34820" grpId="0" build="p" autoUpdateAnimBg="0"/>
      <p:bldP spid="34821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Real vs. Nominal GDP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1176338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Nominal GDP</a:t>
            </a:r>
            <a:r>
              <a:rPr lang="en-US" altLang="en-US" sz="3200" b="1" dirty="0" smtClean="0"/>
              <a:t> </a:t>
            </a:r>
            <a:r>
              <a:rPr lang="en-US" altLang="en-US" sz="3200" b="1" dirty="0" smtClean="0"/>
              <a:t>is </a:t>
            </a:r>
            <a:r>
              <a:rPr lang="en-US" sz="3200" b="1" dirty="0" smtClean="0"/>
              <a:t>evaluated </a:t>
            </a:r>
            <a:r>
              <a:rPr lang="en-US" sz="3200" b="1" dirty="0"/>
              <a:t>at </a:t>
            </a:r>
            <a:r>
              <a:rPr lang="en-US" sz="3200" b="1" dirty="0" smtClean="0"/>
              <a:t>current market prices.</a:t>
            </a:r>
            <a:endParaRPr lang="en-US" altLang="en-US" sz="2400" b="1" dirty="0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590800"/>
            <a:ext cx="9144000" cy="13716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Real GDP</a:t>
            </a:r>
            <a:r>
              <a:rPr lang="en-US" altLang="en-US" sz="3200" b="1" dirty="0" smtClean="0"/>
              <a:t> </a:t>
            </a:r>
            <a:r>
              <a:rPr lang="en-US" sz="3200" b="1" dirty="0" smtClean="0"/>
              <a:t>measures the </a:t>
            </a:r>
            <a:r>
              <a:rPr lang="en-US" sz="3200" b="1" dirty="0"/>
              <a:t>value of economic </a:t>
            </a:r>
            <a:r>
              <a:rPr lang="en-US" sz="3200" b="1" dirty="0" smtClean="0"/>
              <a:t>output (GDP) </a:t>
            </a:r>
            <a:r>
              <a:rPr lang="en-US" sz="3200" b="1" dirty="0"/>
              <a:t>adjusted for price changes (i.e., inflation or deflation</a:t>
            </a:r>
            <a:r>
              <a:rPr lang="en-US" sz="3200" b="1" dirty="0" smtClean="0"/>
              <a:t>).</a:t>
            </a:r>
            <a:r>
              <a:rPr lang="en-US" altLang="en-US" sz="3200" b="1" dirty="0" smtClean="0"/>
              <a:t>  </a:t>
            </a:r>
            <a:endParaRPr lang="en-US" altLang="en-US" sz="32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 smtClean="0">
                <a:solidFill>
                  <a:srgbClr val="000099"/>
                </a:solidFill>
              </a:rPr>
              <a:t>Real GDP adjusts for inflation.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 smtClean="0">
                <a:solidFill>
                  <a:srgbClr val="000099"/>
                </a:solidFill>
              </a:rPr>
              <a:t>REAL GDP IS THE </a:t>
            </a:r>
            <a:r>
              <a:rPr lang="en-US" altLang="en-US" sz="3200" b="1" u="sng" dirty="0" smtClean="0">
                <a:solidFill>
                  <a:srgbClr val="000099"/>
                </a:solidFill>
              </a:rPr>
              <a:t>BEST MEASURE</a:t>
            </a:r>
            <a:r>
              <a:rPr lang="en-US" altLang="en-US" sz="3200" b="1" dirty="0" smtClean="0">
                <a:solidFill>
                  <a:srgbClr val="000099"/>
                </a:solidFill>
              </a:rPr>
              <a:t> OF ECONOMIC GROWTH! </a:t>
            </a:r>
            <a:endParaRPr lang="en-US" alt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348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B043A3-B61E-4620-90D4-E83D3D06ED9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2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Real vs. Nominal GDP Example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914400"/>
            <a:ext cx="46482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b="1" u="sng"/>
              <a:t>2008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000" b="1"/>
              <a:t>10 cars at $15,000 each = $150,000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000" b="1"/>
              <a:t>10 trucks at $20,000 each = $200,000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b="1">
                <a:solidFill>
                  <a:srgbClr val="800000"/>
                </a:solidFill>
              </a:rPr>
              <a:t>Nominal GDP = $350,000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8600" y="2895600"/>
            <a:ext cx="46482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b="1" u="sng"/>
              <a:t>2009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000" b="1"/>
              <a:t>10 cars at $16,000 each = $160,000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000" b="1"/>
              <a:t>10 trucks at $21,000 each= $210,000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b="1">
                <a:solidFill>
                  <a:srgbClr val="800000"/>
                </a:solidFill>
              </a:rPr>
              <a:t>Nominal GDP = $370,000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648200" y="91440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The GDP in year 20048 shows the dollar value of all final goods produced. 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648200" y="2362200"/>
            <a:ext cx="4343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The nominal GDP in year 2009 is higher which suggests that the economy is improving.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But how much is the </a:t>
            </a:r>
            <a:r>
              <a:rPr lang="en-US" b="1">
                <a:solidFill>
                  <a:srgbClr val="990000"/>
                </a:solidFill>
              </a:rPr>
              <a:t>REAL GDP</a:t>
            </a:r>
            <a:r>
              <a:rPr lang="en-US" b="1">
                <a:solidFill>
                  <a:schemeClr val="accent2"/>
                </a:solidFill>
              </a:rPr>
              <a:t>? How do you get it?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648200" y="4724400"/>
            <a:ext cx="4343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u="sng">
                <a:solidFill>
                  <a:srgbClr val="800000"/>
                </a:solidFill>
              </a:rPr>
              <a:t>Use 2008 Prices.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The Real GDP for 2009 is the same as 2008 after we adjust for inflation.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228600" y="4800600"/>
            <a:ext cx="46482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b="1" u="sng"/>
              <a:t>2009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000" b="1"/>
              <a:t>10 cars at </a:t>
            </a:r>
            <a:r>
              <a:rPr lang="en-US" altLang="en-US" sz="2000" b="1">
                <a:solidFill>
                  <a:srgbClr val="000099"/>
                </a:solidFill>
              </a:rPr>
              <a:t>$15,000</a:t>
            </a:r>
            <a:r>
              <a:rPr lang="en-US" altLang="en-US" sz="2000" b="1"/>
              <a:t> each = $150,000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000" b="1"/>
              <a:t>10 trucks at </a:t>
            </a:r>
            <a:r>
              <a:rPr lang="en-US" altLang="en-US" sz="2000" b="1">
                <a:solidFill>
                  <a:srgbClr val="000099"/>
                </a:solidFill>
              </a:rPr>
              <a:t>$20,000</a:t>
            </a:r>
            <a:r>
              <a:rPr lang="en-US" altLang="en-US" sz="2000" b="1"/>
              <a:t> each= $200,000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b="1">
                <a:solidFill>
                  <a:srgbClr val="800000"/>
                </a:solidFill>
              </a:rPr>
              <a:t>REAL GDP = $350,000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3584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05E4A6-9778-4CA5-B01C-A91A59E62D2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  <p:bldP spid="59397" grpId="0" autoUpdateAnimBg="0"/>
      <p:bldP spid="59398" grpId="0" build="p" autoUpdateAnimBg="0"/>
      <p:bldP spid="59399" grpId="0" build="p" autoUpdateAnimBg="0"/>
      <p:bldP spid="594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Does GDP accurately measure standard of living?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3733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chemeClr val="accent2"/>
                </a:solidFill>
              </a:rPr>
              <a:t>Standard of living (or quality of life) can be measured, in part, by how well the economy is doing…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chemeClr val="accent2"/>
                </a:solidFill>
              </a:rPr>
              <a:t>But it needs to be adjusted to reflect the size of the nation’s population.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990000"/>
                </a:solidFill>
              </a:rPr>
              <a:t>Real GDP per capita (per person)</a:t>
            </a:r>
            <a:endParaRPr lang="en-US" altLang="en-US" sz="2800" b="1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100" b="1" smtClean="0">
                <a:solidFill>
                  <a:schemeClr val="tx2"/>
                </a:solidFill>
              </a:rPr>
              <a:t>Real GDP per capita is </a:t>
            </a:r>
            <a:r>
              <a:rPr lang="en-US" altLang="en-US" sz="3100" smtClean="0"/>
              <a:t>real GDP divided by the total population. It identifies on average how many products each person makes.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100" b="1" smtClean="0"/>
              <a:t>Real GDP per capita is the best measure of a nation’s standard of living.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BEA1E2-A3D0-49ED-B89E-D9CF7D904D3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04800"/>
            <a:ext cx="8686800" cy="1143000"/>
          </a:xfrm>
        </p:spPr>
        <p:txBody>
          <a:bodyPr/>
          <a:lstStyle/>
          <a:p>
            <a:r>
              <a:rPr lang="en-US" altLang="en-US" sz="2800" b="1" smtClean="0"/>
              <a:t>Why do some countries have higher GDPs than others?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533400"/>
            <a:ext cx="8763000" cy="6096000"/>
          </a:xfrm>
        </p:spPr>
        <p:txBody>
          <a:bodyPr>
            <a:noAutofit/>
          </a:bodyPr>
          <a:lstStyle/>
          <a:p>
            <a:pPr marL="914400" lvl="1" indent="-45720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990000"/>
                </a:solidFill>
              </a:rPr>
              <a:t>Productivity (TECHN)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0000"/>
                </a:solidFill>
              </a:rPr>
              <a:t>1. Technology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0000"/>
                </a:solidFill>
              </a:rPr>
              <a:t>2. Economic System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Example#1: Capitalist countries have historically had more economic growth.</a:t>
            </a:r>
            <a:endParaRPr lang="en-US" altLang="en-US" sz="2400" b="1" dirty="0" smtClean="0"/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 smtClean="0"/>
              <a:t>Capital (like robots) can produce more than people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 smtClean="0"/>
              <a:t>Countries with more capital, can produce more products than countries without a lot of capital. 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0000"/>
                </a:solidFill>
              </a:rPr>
              <a:t>3. Capital</a:t>
            </a:r>
            <a:endParaRPr lang="en-US" altLang="en-US" sz="2800" b="1" dirty="0" smtClean="0"/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Ex: Capital stock is machinery, tools, and man-made resources.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Example#1: India has over a billion people (human resources) but relatively few capital resources and therefore a lower GDP than the U.S. 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Example#2: Japan has few natural resources but a high GDP</a:t>
            </a:r>
            <a:endParaRPr lang="en-US" altLang="en-US" sz="2400" b="1" dirty="0" smtClean="0"/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0000"/>
                </a:solidFill>
              </a:rPr>
              <a:t>4. Human Capital (Knowledge)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0000"/>
                </a:solidFill>
              </a:rPr>
              <a:t>5. Natural Resources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Ex: Syria has a lower GDP because it is mostly desert.</a:t>
            </a:r>
            <a:r>
              <a:rPr lang="en-US" altLang="en-US" sz="2400" b="1" dirty="0" smtClean="0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0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roller coast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3749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62000" y="457200"/>
            <a:ext cx="7453313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7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BUSINESS CYCLE</a:t>
            </a:r>
          </a:p>
        </p:txBody>
      </p:sp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2208A-98FC-44DF-8275-931948CBF10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026"/>
          <p:cNvSpPr txBox="1">
            <a:spLocks noChangeArrowheads="1"/>
          </p:cNvSpPr>
          <p:nvPr/>
        </p:nvSpPr>
        <p:spPr bwMode="auto">
          <a:xfrm>
            <a:off x="0" y="609600"/>
            <a:ext cx="9144000" cy="1816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/>
            <a:r>
              <a:rPr lang="en-US" sz="2800" b="1"/>
              <a:t> </a:t>
            </a:r>
            <a:r>
              <a:rPr lang="en-US" sz="3200" b="1"/>
              <a:t>Macroeconomics is the </a:t>
            </a:r>
            <a:r>
              <a:rPr kumimoji="1" lang="en-US" altLang="en-US" sz="3200" b="1"/>
              <a:t>study of the large economy as a whole.  It is the study of the big picture.</a:t>
            </a:r>
          </a:p>
          <a:p>
            <a:pPr marL="914400" lvl="1" indent="-457200">
              <a:buFontTx/>
              <a:buChar char="•"/>
            </a:pPr>
            <a:r>
              <a:rPr lang="en-US" b="1">
                <a:solidFill>
                  <a:srgbClr val="990000"/>
                </a:solidFill>
              </a:rPr>
              <a:t>Instead of analyzing one consumer, we analyze everyone. </a:t>
            </a:r>
          </a:p>
          <a:p>
            <a:pPr marL="914400" lvl="1" indent="-457200">
              <a:buFontTx/>
              <a:buChar char="•"/>
            </a:pPr>
            <a:r>
              <a:rPr lang="en-US" b="1">
                <a:solidFill>
                  <a:srgbClr val="990000"/>
                </a:solidFill>
              </a:rPr>
              <a:t>Instead of one business we study all businesses.</a:t>
            </a:r>
            <a:endParaRPr lang="en-US" b="1"/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auto">
          <a:xfrm>
            <a:off x="381000" y="0"/>
            <a:ext cx="8435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</a:rPr>
              <a:t>What is Macroeconomics?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304800" y="2438400"/>
            <a:ext cx="8435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</a:rPr>
              <a:t>Why study the whole economy?</a:t>
            </a:r>
          </a:p>
        </p:txBody>
      </p:sp>
      <p:sp>
        <p:nvSpPr>
          <p:cNvPr id="52229" name="Rectangle 1029"/>
          <p:cNvSpPr>
            <a:spLocks noChangeArrowheads="1"/>
          </p:cNvSpPr>
          <p:nvPr/>
        </p:nvSpPr>
        <p:spPr bwMode="auto">
          <a:xfrm>
            <a:off x="0" y="2971800"/>
            <a:ext cx="8763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200" b="1"/>
              <a:t>The field of macroeconomics was born during the </a:t>
            </a:r>
            <a:r>
              <a:rPr lang="en-US" sz="3200" b="1" u="sng"/>
              <a:t>Great Depression</a:t>
            </a:r>
            <a:r>
              <a:rPr lang="en-US" sz="3200" b="1"/>
              <a:t>. </a:t>
            </a:r>
            <a:endParaRPr lang="en-US" sz="1400" b="1"/>
          </a:p>
          <a:p>
            <a:pPr marL="457200" indent="-457200" eaLnBrk="0" hangingPunct="0">
              <a:buFontTx/>
              <a:buChar char="•"/>
            </a:pPr>
            <a:r>
              <a:rPr lang="en-US" sz="3200" b="1"/>
              <a:t>Government didn’t understand how to fix a depressed economy with 25% unemployment.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200" b="1"/>
              <a:t>Macro was created to:</a:t>
            </a:r>
          </a:p>
          <a:p>
            <a:pPr marL="914400" lvl="1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800000"/>
                </a:solidFill>
              </a:rPr>
              <a:t>Measure the health of the whole economy.</a:t>
            </a:r>
          </a:p>
          <a:p>
            <a:pPr marL="914400" lvl="1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800000"/>
                </a:solidFill>
              </a:rPr>
              <a:t>Guide government policies to fix problems.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EABDB7-C2CB-4469-8831-4C4A7B7A4FD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bldLvl="2" autoUpdateAnimBg="0"/>
      <p:bldP spid="16388" grpId="0"/>
      <p:bldP spid="52229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152400"/>
            <a:ext cx="8915400" cy="6615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Define Macroeconomics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What are the 3 economic goals that all countries have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Identify the 3 key parts of the definition of GDP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How do we use GDP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Identify what is NOT included in GDP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List the 4 components of GDP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Define Inflation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Explain the difference between Nominal and Real GDP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Explain the usefulness of Real GDP per Capita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000099"/>
                </a:solidFill>
              </a:rPr>
              <a:t>Name </a:t>
            </a:r>
            <a:r>
              <a:rPr lang="en-US" sz="4400" b="1">
                <a:solidFill>
                  <a:srgbClr val="FF0000"/>
                </a:solidFill>
                <a:latin typeface="Chiller" pitchFamily="82" charset="0"/>
              </a:rPr>
              <a:t>10 horror </a:t>
            </a:r>
            <a:r>
              <a:rPr lang="en-US" sz="3200" b="1">
                <a:solidFill>
                  <a:srgbClr val="000099"/>
                </a:solidFill>
              </a:rPr>
              <a:t>films</a:t>
            </a:r>
            <a:endParaRPr lang="en-US" sz="3200" b="1">
              <a:solidFill>
                <a:srgbClr val="990000"/>
              </a:solidFill>
            </a:endParaRPr>
          </a:p>
        </p:txBody>
      </p:sp>
      <p:pic>
        <p:nvPicPr>
          <p:cNvPr id="4099" name="Picture 3" descr="C:\Users\pnkotrod\AppData\Local\Microsoft\Windows\Temporary Internet Files\Content.IE5\XN6DNGNM\MM90004112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962650"/>
            <a:ext cx="7143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00238" y="0"/>
            <a:ext cx="6300787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000099"/>
                </a:solidFill>
              </a:rPr>
              <a:t>THE BUSINESS CYCLE</a:t>
            </a:r>
          </a:p>
        </p:txBody>
      </p:sp>
      <p:pic>
        <p:nvPicPr>
          <p:cNvPr id="12292" name="Picture 4" descr="By Cy typ 5 yrs"/>
          <p:cNvPicPr>
            <a:picLocks noChangeAspect="1" noChangeArrowheads="1"/>
          </p:cNvPicPr>
          <p:nvPr/>
        </p:nvPicPr>
        <p:blipFill>
          <a:blip r:embed="rId2" cstate="print"/>
          <a:srcRect r="7240" b="-729"/>
          <a:stretch>
            <a:fillRect/>
          </a:stretch>
        </p:blipFill>
        <p:spPr bwMode="auto">
          <a:xfrm>
            <a:off x="0" y="1071563"/>
            <a:ext cx="9144000" cy="4733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904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 algn="ctr">
              <a:lnSpc>
                <a:spcPct val="95000"/>
              </a:lnSpc>
            </a:pPr>
            <a:r>
              <a:rPr lang="en-US" sz="2800" b="1"/>
              <a:t>The national economy fluctuates resulting in periods of boom and bust.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286000" y="2133600"/>
            <a:ext cx="725488" cy="1146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750" y="5756275"/>
            <a:ext cx="9348788" cy="904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>
              <a:lnSpc>
                <a:spcPct val="95000"/>
              </a:lnSpc>
            </a:pPr>
            <a:r>
              <a:rPr lang="en-US" sz="2800" b="1"/>
              <a:t>A Recession is 6 month period of decline in output, income, employment, and trade. </a:t>
            </a:r>
            <a:r>
              <a:rPr lang="en-US" sz="2800" b="1">
                <a:solidFill>
                  <a:srgbClr val="000099"/>
                </a:solidFill>
              </a:rPr>
              <a:t>(If </a:t>
            </a:r>
            <a:r>
              <a:rPr lang="en-US" sz="2800" b="1" u="sng">
                <a:solidFill>
                  <a:srgbClr val="000099"/>
                </a:solidFill>
              </a:rPr>
              <a:t>really bad</a:t>
            </a:r>
            <a:r>
              <a:rPr lang="en-US" sz="2800" b="1">
                <a:solidFill>
                  <a:srgbClr val="000099"/>
                </a:solidFill>
              </a:rPr>
              <a:t>…then depression)</a:t>
            </a:r>
            <a:r>
              <a:rPr lang="en-US" sz="2800" b="1"/>
              <a:t> 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71600" y="1676400"/>
            <a:ext cx="15287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Inflation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953000" y="1676400"/>
            <a:ext cx="22526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Unemployment</a:t>
            </a:r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>
            <a:off x="5487988" y="3090863"/>
            <a:ext cx="157162" cy="300037"/>
          </a:xfrm>
          <a:prstGeom prst="rightBrace">
            <a:avLst>
              <a:gd name="adj1" fmla="val 1590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5686425" y="2362200"/>
            <a:ext cx="409575" cy="817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>
            <a:off x="3027363" y="3121025"/>
            <a:ext cx="244475" cy="312738"/>
          </a:xfrm>
          <a:prstGeom prst="leftBrace">
            <a:avLst>
              <a:gd name="adj1" fmla="val 27278"/>
              <a:gd name="adj2" fmla="val 5173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079500" y="4133850"/>
            <a:ext cx="2252663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Full employment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2565400" y="3384550"/>
            <a:ext cx="1260475" cy="900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35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2C390-D7E5-455F-BFD4-22084D761D2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 autoUpdateAnimBg="0"/>
      <p:bldP spid="12294" grpId="0" animBg="1"/>
      <p:bldP spid="12295" grpId="0" autoUpdateAnimBg="0"/>
      <p:bldP spid="12296" grpId="0" autoUpdateAnimBg="0"/>
      <p:bldP spid="12297" grpId="0" autoUpdateAnimBg="0"/>
      <p:bldP spid="12298" grpId="0" animBg="1"/>
      <p:bldP spid="12299" grpId="0" animBg="1"/>
      <p:bldP spid="12300" grpId="0" animBg="1"/>
      <p:bldP spid="12301" grpId="0" autoUpdateAnimBg="0"/>
      <p:bldP spid="123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32100" y="0"/>
            <a:ext cx="3940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</a:rPr>
              <a:t>The Business Cycle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4313" y="542925"/>
            <a:ext cx="86788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Why does the economy fluctuate?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03225" y="1120775"/>
            <a:ext cx="8740775" cy="2062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1125" indent="-111125">
              <a:buFontTx/>
              <a:buChar char="•"/>
              <a:defRPr/>
            </a:pPr>
            <a:r>
              <a:rPr lang="en-US" sz="3200" b="1" dirty="0">
                <a:solidFill>
                  <a:srgbClr val="800000"/>
                </a:solidFill>
              </a:rPr>
              <a:t>Retailer and Producers send misleading information about consumer demand.</a:t>
            </a:r>
          </a:p>
          <a:p>
            <a:pPr>
              <a:buFontTx/>
              <a:buChar char="•"/>
              <a:defRPr/>
            </a:pPr>
            <a:r>
              <a:rPr lang="en-US" sz="3200" b="1" dirty="0">
                <a:solidFill>
                  <a:srgbClr val="800000"/>
                </a:solidFill>
              </a:rPr>
              <a:t>Advances in tech, productivity, or resources. </a:t>
            </a:r>
          </a:p>
          <a:p>
            <a:pPr>
              <a:buFontTx/>
              <a:buChar char="•"/>
              <a:defRPr/>
            </a:pPr>
            <a:r>
              <a:rPr lang="en-US" sz="3200" b="1" dirty="0">
                <a:solidFill>
                  <a:srgbClr val="800000"/>
                </a:solidFill>
              </a:rPr>
              <a:t>Outside influences </a:t>
            </a:r>
            <a:r>
              <a:rPr lang="en-US" sz="2800" b="1" dirty="0">
                <a:solidFill>
                  <a:srgbClr val="800000"/>
                </a:solidFill>
              </a:rPr>
              <a:t>(wars, supply shocks, panic).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3533775"/>
            <a:ext cx="8915400" cy="304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71450" indent="-171450">
              <a:buFontTx/>
              <a:buChar char="•"/>
              <a:defRPr/>
            </a:pPr>
            <a:r>
              <a:rPr lang="en-US" sz="3200" b="1" dirty="0">
                <a:solidFill>
                  <a:srgbClr val="000099"/>
                </a:solidFill>
              </a:rPr>
              <a:t>Macroeconomics measures these fluctuations and guides policies to keep the economy stable. </a:t>
            </a:r>
          </a:p>
          <a:p>
            <a:pPr>
              <a:buFontTx/>
              <a:buChar char="•"/>
              <a:defRPr/>
            </a:pPr>
            <a:r>
              <a:rPr lang="en-US" sz="3200" b="1" dirty="0">
                <a:solidFill>
                  <a:srgbClr val="000099"/>
                </a:solidFill>
              </a:rPr>
              <a:t>The government has the responsibility to:</a:t>
            </a:r>
          </a:p>
          <a:p>
            <a:pPr marL="685800" lvl="1" indent="-228600">
              <a:buFontTx/>
              <a:buChar char="•"/>
              <a:defRPr/>
            </a:pPr>
            <a:r>
              <a:rPr lang="en-US" sz="3200" b="1" dirty="0">
                <a:solidFill>
                  <a:srgbClr val="800000"/>
                </a:solidFill>
              </a:rPr>
              <a:t>Promote long-term growth.</a:t>
            </a:r>
          </a:p>
          <a:p>
            <a:pPr marL="685800" lvl="1" indent="-228600">
              <a:buFontTx/>
              <a:buChar char="•"/>
              <a:defRPr/>
            </a:pPr>
            <a:r>
              <a:rPr lang="en-US" sz="3200" b="1" dirty="0">
                <a:solidFill>
                  <a:srgbClr val="800000"/>
                </a:solidFill>
              </a:rPr>
              <a:t>Prevent unemployment </a:t>
            </a:r>
            <a:r>
              <a:rPr lang="en-US" sz="2800" b="1" dirty="0">
                <a:solidFill>
                  <a:srgbClr val="800000"/>
                </a:solidFill>
              </a:rPr>
              <a:t>(resulting from a </a:t>
            </a:r>
            <a:r>
              <a:rPr lang="en-US" sz="2800" b="1" u="sng" dirty="0">
                <a:solidFill>
                  <a:srgbClr val="800000"/>
                </a:solidFill>
              </a:rPr>
              <a:t>bust</a:t>
            </a:r>
            <a:r>
              <a:rPr lang="en-US" sz="2800" b="1" dirty="0">
                <a:solidFill>
                  <a:srgbClr val="800000"/>
                </a:solidFill>
              </a:rPr>
              <a:t>).</a:t>
            </a:r>
          </a:p>
          <a:p>
            <a:pPr marL="685800" lvl="1" indent="-228600">
              <a:buFontTx/>
              <a:buChar char="•"/>
              <a:defRPr/>
            </a:pPr>
            <a:r>
              <a:rPr lang="en-US" sz="3200" b="1" dirty="0">
                <a:solidFill>
                  <a:srgbClr val="800000"/>
                </a:solidFill>
              </a:rPr>
              <a:t>Prevent inflation </a:t>
            </a:r>
            <a:r>
              <a:rPr lang="en-US" sz="2800" b="1" dirty="0">
                <a:solidFill>
                  <a:srgbClr val="800000"/>
                </a:solidFill>
              </a:rPr>
              <a:t>(resulting form a </a:t>
            </a:r>
            <a:r>
              <a:rPr lang="en-US" sz="2800" b="1" u="sng" dirty="0">
                <a:solidFill>
                  <a:srgbClr val="800000"/>
                </a:solidFill>
              </a:rPr>
              <a:t>boom</a:t>
            </a:r>
            <a:r>
              <a:rPr lang="en-US" sz="2800" b="1" dirty="0">
                <a:solidFill>
                  <a:srgbClr val="800000"/>
                </a:solidFill>
              </a:rPr>
              <a:t>).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28600" y="3124200"/>
            <a:ext cx="867886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Who cares?</a:t>
            </a: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1F528-984C-4340-A6FF-12D27141AA9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build="p" bldLvl="2" autoUpdateAnimBg="0"/>
      <p:bldP spid="15365" grpId="0" build="p" bldLvl="2" autoUpdateAnimBg="0"/>
      <p:bldP spid="1536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19200" y="152400"/>
            <a:ext cx="6808788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000099"/>
                </a:solidFill>
              </a:rPr>
              <a:t>What is Economic Growth?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842963"/>
            <a:ext cx="8763000" cy="2060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sz="3400" b="1">
                <a:solidFill>
                  <a:srgbClr val="800000"/>
                </a:solidFill>
              </a:rPr>
              <a:t>An increase in </a:t>
            </a:r>
            <a:r>
              <a:rPr lang="en-US" sz="3400" b="1" u="sng">
                <a:solidFill>
                  <a:srgbClr val="800000"/>
                </a:solidFill>
              </a:rPr>
              <a:t>real GDP</a:t>
            </a:r>
            <a:r>
              <a:rPr lang="en-US" sz="3400" b="1">
                <a:solidFill>
                  <a:srgbClr val="800000"/>
                </a:solidFill>
              </a:rPr>
              <a:t> over time</a:t>
            </a:r>
          </a:p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sz="3400" b="1">
                <a:solidFill>
                  <a:srgbClr val="800000"/>
                </a:solidFill>
              </a:rPr>
              <a:t>An increase in real GDP per capita over time (usually used to determine standard of living)</a:t>
            </a:r>
            <a:endParaRPr lang="en-US" sz="3600" b="1">
              <a:solidFill>
                <a:srgbClr val="8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3001963"/>
            <a:ext cx="8686800" cy="2990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>
              <a:lnSpc>
                <a:spcPct val="95000"/>
              </a:lnSpc>
            </a:pPr>
            <a:r>
              <a:rPr lang="en-US" sz="3600" b="1">
                <a:solidFill>
                  <a:srgbClr val="000099"/>
                </a:solidFill>
              </a:rPr>
              <a:t>Why is economic growth the goal of every society?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sz="3200" b="1"/>
              <a:t>Provides better goods and services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sz="3200" b="1"/>
              <a:t>Increases wages and standard of living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sz="3200" b="1"/>
              <a:t>Allows more leisure time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sz="3200" b="1"/>
              <a:t>Economy can better meet wants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0D9059-5AF5-4D6F-B393-D35F805AB25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  <p:bldP spid="410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0" y="228600"/>
            <a:ext cx="474345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000099"/>
                </a:solidFill>
              </a:rPr>
              <a:t>Connection to PPC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842963"/>
            <a:ext cx="8839200" cy="614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>
              <a:lnSpc>
                <a:spcPct val="95000"/>
              </a:lnSpc>
              <a:buFontTx/>
              <a:buAutoNum type="arabicPeriod"/>
            </a:pPr>
            <a:endParaRPr lang="en-US" sz="3600" b="1">
              <a:solidFill>
                <a:srgbClr val="CC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86800" cy="55610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 algn="ctr">
              <a:lnSpc>
                <a:spcPct val="95000"/>
              </a:lnSpc>
            </a:pPr>
            <a:r>
              <a:rPr lang="en-US" sz="3200" b="1">
                <a:solidFill>
                  <a:srgbClr val="000099"/>
                </a:solidFill>
              </a:rPr>
              <a:t>The same information shown on the business cycle can be shown on a production possibilities curve.</a:t>
            </a:r>
          </a:p>
          <a:p>
            <a:pPr marL="457200" indent="-457200" algn="ctr">
              <a:lnSpc>
                <a:spcPct val="95000"/>
              </a:lnSpc>
            </a:pPr>
            <a:endParaRPr lang="en-US" sz="3200" b="1">
              <a:solidFill>
                <a:srgbClr val="000099"/>
              </a:solidFill>
            </a:endParaRPr>
          </a:p>
          <a:p>
            <a:pPr marL="2286000" lvl="4" indent="-457200">
              <a:lnSpc>
                <a:spcPct val="95000"/>
              </a:lnSpc>
              <a:buFontTx/>
              <a:buAutoNum type="arabicPeriod"/>
            </a:pPr>
            <a:r>
              <a:rPr lang="en-US" sz="3200" b="1">
                <a:solidFill>
                  <a:srgbClr val="800000"/>
                </a:solidFill>
              </a:rPr>
              <a:t>Full employment</a:t>
            </a:r>
          </a:p>
          <a:p>
            <a:pPr marL="2286000" lvl="4" indent="-457200">
              <a:lnSpc>
                <a:spcPct val="95000"/>
              </a:lnSpc>
              <a:buFontTx/>
              <a:buAutoNum type="arabicPeriod"/>
            </a:pPr>
            <a:r>
              <a:rPr lang="en-US" sz="3200" b="1">
                <a:solidFill>
                  <a:srgbClr val="800000"/>
                </a:solidFill>
              </a:rPr>
              <a:t>Unemployment</a:t>
            </a:r>
          </a:p>
          <a:p>
            <a:pPr marL="2286000" lvl="4" indent="-457200">
              <a:lnSpc>
                <a:spcPct val="95000"/>
              </a:lnSpc>
              <a:buFontTx/>
              <a:buAutoNum type="arabicPeriod"/>
            </a:pPr>
            <a:r>
              <a:rPr lang="en-US" sz="3200" b="1">
                <a:solidFill>
                  <a:srgbClr val="800000"/>
                </a:solidFill>
              </a:rPr>
              <a:t>Inflation</a:t>
            </a:r>
          </a:p>
          <a:p>
            <a:pPr marL="457200" indent="-457200" algn="ctr">
              <a:lnSpc>
                <a:spcPct val="95000"/>
              </a:lnSpc>
            </a:pPr>
            <a:endParaRPr lang="en-US" sz="1400" b="1">
              <a:solidFill>
                <a:srgbClr val="009900"/>
              </a:solidFill>
            </a:endParaRPr>
          </a:p>
          <a:p>
            <a:pPr marL="457200" indent="-457200">
              <a:lnSpc>
                <a:spcPct val="95000"/>
              </a:lnSpc>
            </a:pPr>
            <a:r>
              <a:rPr lang="en-US" sz="4000" b="1">
                <a:solidFill>
                  <a:srgbClr val="009900"/>
                </a:solidFill>
              </a:rPr>
              <a:t>The shifters of the PPC affect GDP</a:t>
            </a:r>
          </a:p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sz="3200" b="1">
                <a:solidFill>
                  <a:srgbClr val="009900"/>
                </a:solidFill>
              </a:rPr>
              <a:t>Change in quantity/quality of resources</a:t>
            </a:r>
          </a:p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sz="3200" b="1">
                <a:solidFill>
                  <a:srgbClr val="009900"/>
                </a:solidFill>
              </a:rPr>
              <a:t>Changes in technology</a:t>
            </a:r>
          </a:p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sz="3200" b="1">
                <a:solidFill>
                  <a:srgbClr val="009900"/>
                </a:solidFill>
              </a:rPr>
              <a:t>Changes in trade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A88154-8B57-46F3-AD6A-9B3A1B5120F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2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66750" y="685800"/>
            <a:ext cx="7889875" cy="200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/>
              <a:t>Goal #2</a:t>
            </a:r>
          </a:p>
          <a:p>
            <a:pPr algn="ctr" eaLnBrk="0" hangingPunct="0"/>
            <a:r>
              <a:rPr lang="en-US" sz="6600" b="1"/>
              <a:t>Limit Unemployment</a:t>
            </a:r>
          </a:p>
        </p:txBody>
      </p:sp>
      <p:pic>
        <p:nvPicPr>
          <p:cNvPr id="2051" name="Picture 3" descr="Unemp hob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971800"/>
            <a:ext cx="221932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8B3EC-EBAC-484F-BE25-22E33880E2D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685800"/>
            <a:ext cx="8650288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800000"/>
                </a:solidFill>
              </a:rPr>
              <a:t>The Unemployment rate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</a:p>
          <a:p>
            <a:pPr eaLnBrk="0" hangingPunct="0"/>
            <a:r>
              <a:rPr lang="en-US" sz="2800" b="1" dirty="0">
                <a:solidFill>
                  <a:srgbClr val="000099"/>
                </a:solidFill>
              </a:rPr>
              <a:t>The percent of people in the </a:t>
            </a:r>
            <a:r>
              <a:rPr lang="en-US" sz="2800" b="1" u="sng" dirty="0">
                <a:solidFill>
                  <a:srgbClr val="000099"/>
                </a:solidFill>
              </a:rPr>
              <a:t>labor force</a:t>
            </a:r>
            <a:r>
              <a:rPr lang="en-US" sz="2800" b="1" dirty="0">
                <a:solidFill>
                  <a:srgbClr val="000099"/>
                </a:solidFill>
              </a:rPr>
              <a:t> who want a job but are not working.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3352800"/>
            <a:ext cx="8991600" cy="3232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200" b="1" dirty="0"/>
              <a:t>Who is in the Labor Force?</a:t>
            </a:r>
          </a:p>
          <a:p>
            <a:pPr marL="685800" lvl="1" indent="-228600"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</a:rPr>
              <a:t>Above 16 years old</a:t>
            </a:r>
          </a:p>
          <a:p>
            <a:pPr marL="685800" lvl="1" indent="-228600">
              <a:buFontTx/>
              <a:buChar char="•"/>
            </a:pPr>
            <a:r>
              <a:rPr lang="en-US" sz="3200" b="1" u="sng" dirty="0">
                <a:solidFill>
                  <a:srgbClr val="000099"/>
                </a:solidFill>
              </a:rPr>
              <a:t>Able</a:t>
            </a:r>
            <a:r>
              <a:rPr lang="en-US" sz="3200" b="1" dirty="0">
                <a:solidFill>
                  <a:srgbClr val="000099"/>
                </a:solidFill>
              </a:rPr>
              <a:t> and </a:t>
            </a:r>
            <a:r>
              <a:rPr lang="en-US" sz="3200" b="1" u="sng" dirty="0">
                <a:solidFill>
                  <a:srgbClr val="000099"/>
                </a:solidFill>
              </a:rPr>
              <a:t>willing</a:t>
            </a:r>
            <a:r>
              <a:rPr lang="en-US" sz="3200" b="1" dirty="0">
                <a:solidFill>
                  <a:srgbClr val="000099"/>
                </a:solidFill>
              </a:rPr>
              <a:t> to work</a:t>
            </a:r>
          </a:p>
          <a:p>
            <a:pPr marL="685800" lvl="1" indent="-228600"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</a:rPr>
              <a:t>Not institutionalized (jails, hospitals)</a:t>
            </a:r>
          </a:p>
          <a:p>
            <a:pPr marL="685800" lvl="1" indent="-228600"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</a:rPr>
              <a:t>Not in military, in school full time, or retired</a:t>
            </a:r>
            <a:endParaRPr lang="en-US" sz="800" b="1" dirty="0">
              <a:solidFill>
                <a:srgbClr val="000099"/>
              </a:solidFill>
            </a:endParaRPr>
          </a:p>
          <a:p>
            <a:pPr marL="685800" lvl="1" indent="-228600" algn="ctr"/>
            <a:endParaRPr lang="en-US" sz="1200" b="1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>
                <a:solidFill>
                  <a:srgbClr val="990000"/>
                </a:solidFill>
              </a:rPr>
              <a:t>Why is a stay at home mom not unemployed?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0" y="0"/>
            <a:ext cx="8534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/>
              <a:t>What is Unemployment?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30400" y="2209799"/>
            <a:ext cx="5748905" cy="1178582"/>
            <a:chOff x="1300" y="977"/>
            <a:chExt cx="4315" cy="894"/>
          </a:xfrm>
        </p:grpSpPr>
        <p:sp>
          <p:nvSpPr>
            <p:cNvPr id="3079" name="Rectangle 6"/>
            <p:cNvSpPr>
              <a:spLocks noChangeArrowheads="1"/>
            </p:cNvSpPr>
            <p:nvPr/>
          </p:nvSpPr>
          <p:spPr bwMode="auto">
            <a:xfrm>
              <a:off x="1300" y="1048"/>
              <a:ext cx="1635" cy="6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Unemployment</a:t>
              </a:r>
            </a:p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rate</a:t>
              </a:r>
            </a:p>
          </p:txBody>
        </p:sp>
        <p:sp>
          <p:nvSpPr>
            <p:cNvPr id="3080" name="Rectangle 7"/>
            <p:cNvSpPr>
              <a:spLocks noChangeArrowheads="1"/>
            </p:cNvSpPr>
            <p:nvPr/>
          </p:nvSpPr>
          <p:spPr bwMode="auto">
            <a:xfrm>
              <a:off x="3270" y="977"/>
              <a:ext cx="1507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# unemployed</a:t>
              </a:r>
            </a:p>
          </p:txBody>
        </p:sp>
        <p:sp>
          <p:nvSpPr>
            <p:cNvPr id="3081" name="Rectangle 8"/>
            <p:cNvSpPr>
              <a:spLocks noChangeArrowheads="1"/>
            </p:cNvSpPr>
            <p:nvPr/>
          </p:nvSpPr>
          <p:spPr bwMode="auto">
            <a:xfrm>
              <a:off x="3270" y="1382"/>
              <a:ext cx="1574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# in labor force</a:t>
              </a:r>
            </a:p>
          </p:txBody>
        </p:sp>
        <p:sp>
          <p:nvSpPr>
            <p:cNvPr id="3082" name="Line 9"/>
            <p:cNvSpPr>
              <a:spLocks noChangeShapeType="1"/>
            </p:cNvSpPr>
            <p:nvPr/>
          </p:nvSpPr>
          <p:spPr bwMode="auto">
            <a:xfrm>
              <a:off x="3348" y="1389"/>
              <a:ext cx="138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4799" y="1054"/>
              <a:ext cx="296" cy="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3600" b="1" dirty="0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5128" y="1208"/>
              <a:ext cx="487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100</a:t>
              </a:r>
            </a:p>
          </p:txBody>
        </p:sp>
        <p:sp>
          <p:nvSpPr>
            <p:cNvPr id="3085" name="Rectangle 12"/>
            <p:cNvSpPr>
              <a:spLocks noChangeArrowheads="1"/>
            </p:cNvSpPr>
            <p:nvPr/>
          </p:nvSpPr>
          <p:spPr bwMode="auto">
            <a:xfrm>
              <a:off x="2934" y="1103"/>
              <a:ext cx="425" cy="7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6000" b="1">
                  <a:solidFill>
                    <a:schemeClr val="tx2"/>
                  </a:solidFill>
                </a:rPr>
                <a:t>=</a:t>
              </a:r>
            </a:p>
          </p:txBody>
        </p:sp>
      </p:grpSp>
      <p:sp>
        <p:nvSpPr>
          <p:cNvPr id="3078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B286D-006A-4587-AA6A-3EB056EC4B1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4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188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5900" b="1"/>
              <a:t>Three Types of Unemployment</a:t>
            </a:r>
          </a:p>
        </p:txBody>
      </p:sp>
      <p:pic>
        <p:nvPicPr>
          <p:cNvPr id="11267" name="Picture 3" descr="Unemp hob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124200"/>
            <a:ext cx="221932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09BD92-7130-4BD7-AA2A-062E5C61EB1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0"/>
            <a:ext cx="8382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/>
              <a:t>3 Types of Unemployment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533400"/>
            <a:ext cx="7680325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520700" indent="-520700" algn="ctr" eaLnBrk="0" hangingPunct="0"/>
            <a:r>
              <a:rPr lang="en-US" sz="4800" b="1">
                <a:solidFill>
                  <a:srgbClr val="CC0000"/>
                </a:solidFill>
              </a:rPr>
              <a:t>#1. </a:t>
            </a:r>
            <a:r>
              <a:rPr lang="en-US" sz="4400" b="1">
                <a:solidFill>
                  <a:srgbClr val="CC0000"/>
                </a:solidFill>
              </a:rPr>
              <a:t>Frictional Unemployment</a:t>
            </a:r>
            <a:endParaRPr lang="en-US" sz="4800" b="1">
              <a:solidFill>
                <a:srgbClr val="CC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74063" cy="5191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5000"/>
              </a:lnSpc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“Temporarily unemployed” or being between jobs.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Individuals are qualified workers with transferable skills but they aren’t working. </a:t>
            </a:r>
          </a:p>
          <a:p>
            <a:pPr>
              <a:lnSpc>
                <a:spcPct val="95000"/>
              </a:lnSpc>
            </a:pPr>
            <a:r>
              <a:rPr lang="en-US" sz="3200" b="1">
                <a:solidFill>
                  <a:srgbClr val="CC0000"/>
                </a:solidFill>
              </a:rPr>
              <a:t>Examples: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sz="3200" b="1"/>
              <a:t>High school or college graduates looking for jobs.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sz="3200" b="1"/>
              <a:t>Individuals that were fired and are looking for a better job.</a:t>
            </a:r>
          </a:p>
          <a:p>
            <a:pPr>
              <a:lnSpc>
                <a:spcPct val="95000"/>
              </a:lnSpc>
              <a:buFontTx/>
              <a:buChar char="•"/>
            </a:pPr>
            <a:endParaRPr lang="en-US" sz="3200" b="1">
              <a:solidFill>
                <a:srgbClr val="CC0000"/>
              </a:solidFill>
            </a:endParaRPr>
          </a:p>
          <a:p>
            <a:pPr>
              <a:lnSpc>
                <a:spcPct val="95000"/>
              </a:lnSpc>
            </a:pPr>
            <a:endParaRPr lang="en-US" sz="3200" b="1">
              <a:solidFill>
                <a:srgbClr val="000099"/>
              </a:solidFill>
            </a:endParaRPr>
          </a:p>
        </p:txBody>
      </p:sp>
      <p:pic>
        <p:nvPicPr>
          <p:cNvPr id="12293" name="Picture 5" descr="Donald Tru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838" y="5519738"/>
            <a:ext cx="1644650" cy="1100137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7056438" y="5111750"/>
            <a:ext cx="1030287" cy="911225"/>
          </a:xfrm>
          <a:prstGeom prst="wedgeRoundRectCallout">
            <a:avLst>
              <a:gd name="adj1" fmla="val -163866"/>
              <a:gd name="adj2" fmla="val 72125"/>
              <a:gd name="adj3" fmla="val 16667"/>
            </a:avLst>
          </a:prstGeom>
          <a:gradFill rotWithShape="1">
            <a:gsLst>
              <a:gs pos="0">
                <a:srgbClr val="6699FF">
                  <a:gamma/>
                  <a:shade val="46275"/>
                  <a:invGamma/>
                </a:srgbClr>
              </a:gs>
              <a:gs pos="100000">
                <a:srgbClr val="6699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You’re</a:t>
            </a:r>
          </a:p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Fired!</a:t>
            </a:r>
          </a:p>
        </p:txBody>
      </p:sp>
      <p:sp>
        <p:nvSpPr>
          <p:cNvPr id="512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7F7397-E132-4247-8FFF-315546DA9A7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2" grpId="0" build="p" bldLvl="2" autoUpdateAnimBg="0"/>
      <p:bldP spid="1229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7772400" cy="4044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</a:rPr>
              <a:t>Seasonal Unemployment</a:t>
            </a:r>
            <a:endParaRPr lang="en-US" b="1">
              <a:solidFill>
                <a:srgbClr val="000099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This is a specific type of frictional unemployment which is due to time of year and the nature of the job.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These jobs will come back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3200" b="1">
              <a:solidFill>
                <a:srgbClr val="CC0000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</a:rPr>
              <a:t>Examples: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/>
              <a:t>Professional Santa Clause Impersonators</a:t>
            </a:r>
          </a:p>
        </p:txBody>
      </p:sp>
      <p:pic>
        <p:nvPicPr>
          <p:cNvPr id="13318" name="Picture 6" descr="jack hammer gu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76800"/>
            <a:ext cx="16049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09600" y="5029200"/>
            <a:ext cx="63214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/>
              <a:t>Construction workers in Michigan</a:t>
            </a:r>
          </a:p>
        </p:txBody>
      </p:sp>
      <p:sp>
        <p:nvSpPr>
          <p:cNvPr id="614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00E610-734F-4630-B123-1ABD3AF8A837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21511" name="Picture 6" descr="http://karamaureen.com/wp-content/uploads/2007/12/santa-cla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540000" cy="1905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381000" y="0"/>
            <a:ext cx="8382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/>
              <a:t>3 Types of Unemployment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 bldLvl="2" autoUpdateAnimBg="0"/>
      <p:bldP spid="1331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2057400"/>
            <a:ext cx="8610600" cy="3508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914400" lvl="1" indent="-457200">
              <a:buFontTx/>
              <a:buAutoNum type="arabicPeriod"/>
            </a:pPr>
            <a:r>
              <a:rPr lang="en-US" sz="3600" b="1"/>
              <a:t>Promote Economic Growth</a:t>
            </a:r>
          </a:p>
          <a:p>
            <a:pPr marL="914400" lvl="1" indent="-457200">
              <a:buFontTx/>
              <a:buAutoNum type="arabicPeriod"/>
            </a:pPr>
            <a:r>
              <a:rPr lang="en-US" sz="3600" b="1"/>
              <a:t>Limit Unemployment</a:t>
            </a:r>
          </a:p>
          <a:p>
            <a:pPr marL="914400" lvl="1" indent="-457200">
              <a:buFontTx/>
              <a:buAutoNum type="arabicPeriod"/>
            </a:pPr>
            <a:r>
              <a:rPr lang="en-US" sz="3600" b="1"/>
              <a:t>Keep Prices Stable (Limit Inflation) </a:t>
            </a:r>
          </a:p>
          <a:p>
            <a:pPr marL="457200" indent="-457200">
              <a:buFontTx/>
              <a:buAutoNum type="arabicPeriod"/>
            </a:pPr>
            <a:endParaRPr lang="en-US" sz="3600" b="1"/>
          </a:p>
          <a:p>
            <a:pPr marL="457200" indent="-457200" algn="ctr"/>
            <a:r>
              <a:rPr lang="en-US" sz="4000" b="1">
                <a:solidFill>
                  <a:srgbClr val="000099"/>
                </a:solidFill>
              </a:rPr>
              <a:t>In this unit we will analyze how each of these are measured.</a:t>
            </a:r>
            <a:r>
              <a:rPr lang="en-US" sz="3600" b="1"/>
              <a:t>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" y="457200"/>
            <a:ext cx="89916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800000"/>
                </a:solidFill>
              </a:rPr>
              <a:t>For all countries there are three major economic goals:</a:t>
            </a:r>
            <a:r>
              <a:rPr lang="en-US" sz="2800" b="1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D68A88-DE80-4FB7-A60E-5DE51F96B74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bldLvl="2" autoUpdateAnimBg="0"/>
      <p:bldP spid="4915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520700"/>
            <a:ext cx="8399463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520700" indent="-520700" eaLnBrk="0" hangingPunct="0"/>
            <a:r>
              <a:rPr lang="en-US" sz="4400" b="1">
                <a:solidFill>
                  <a:srgbClr val="CC0000"/>
                </a:solidFill>
              </a:rPr>
              <a:t>#2. Structural Unemployment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1220788"/>
            <a:ext cx="8602663" cy="5018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68275" indent="-168275"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Changes in the structure of the labor force make some skills obsolete.</a:t>
            </a:r>
          </a:p>
          <a:p>
            <a:pPr marL="168275" indent="-168275"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Workers </a:t>
            </a:r>
            <a:r>
              <a:rPr lang="en-US" sz="3200" b="1" u="sng">
                <a:solidFill>
                  <a:srgbClr val="000099"/>
                </a:solidFill>
              </a:rPr>
              <a:t>DO NOT</a:t>
            </a:r>
            <a:r>
              <a:rPr lang="en-US" sz="3200" b="1">
                <a:solidFill>
                  <a:srgbClr val="000099"/>
                </a:solidFill>
              </a:rPr>
              <a:t> have transferable skills and these jobs will never come back.</a:t>
            </a:r>
          </a:p>
          <a:p>
            <a:pPr marL="168275" indent="-168275"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Workers must learn new skills to get a job.</a:t>
            </a:r>
            <a:endParaRPr lang="en-US" sz="3200" b="1">
              <a:solidFill>
                <a:srgbClr val="CC0000"/>
              </a:solidFill>
            </a:endParaRPr>
          </a:p>
          <a:p>
            <a:pPr marL="168275" indent="-168275"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The permanent loss of these jobs is called “creative destruction.” </a:t>
            </a:r>
            <a:r>
              <a:rPr lang="en-US" sz="3200" b="1">
                <a:solidFill>
                  <a:srgbClr val="990000"/>
                </a:solidFill>
              </a:rPr>
              <a:t>(Why?)</a:t>
            </a:r>
          </a:p>
          <a:p>
            <a:pPr marL="168275" indent="-168275"/>
            <a:r>
              <a:rPr lang="en-US" sz="3200" b="1">
                <a:solidFill>
                  <a:srgbClr val="CC0000"/>
                </a:solidFill>
              </a:rPr>
              <a:t>Examples: </a:t>
            </a:r>
          </a:p>
          <a:p>
            <a:pPr marL="168275" indent="-168275">
              <a:buFontTx/>
              <a:buChar char="•"/>
            </a:pPr>
            <a:r>
              <a:rPr lang="en-US" sz="3200" b="1"/>
              <a:t>VCR repairmen</a:t>
            </a:r>
          </a:p>
          <a:p>
            <a:pPr marL="168275" indent="-168275">
              <a:buFontTx/>
              <a:buChar char="•"/>
            </a:pPr>
            <a:r>
              <a:rPr lang="en-US" sz="3200" b="1"/>
              <a:t>Carriage makers</a:t>
            </a:r>
          </a:p>
        </p:txBody>
      </p:sp>
      <p:pic>
        <p:nvPicPr>
          <p:cNvPr id="14341" name="Picture 5" descr="covered_wagon_horses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75" y="4795838"/>
            <a:ext cx="3281363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B97A99-264C-4093-A9A6-6D372ACD7A4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381000" y="0"/>
            <a:ext cx="8382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/>
              <a:t>3 Types of Unemployment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40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7696200" cy="3503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</a:rPr>
              <a:t>Technological Unemployment</a:t>
            </a:r>
            <a:endParaRPr lang="en-US" sz="2800" b="1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Type of structural unemployment where automation and machinery replace workers causing unemployment</a:t>
            </a:r>
          </a:p>
          <a:p>
            <a:r>
              <a:rPr lang="en-US" sz="3200" b="1">
                <a:solidFill>
                  <a:srgbClr val="CC0000"/>
                </a:solidFill>
              </a:rPr>
              <a:t>Examples: </a:t>
            </a:r>
          </a:p>
          <a:p>
            <a:pPr>
              <a:buFontTx/>
              <a:buChar char="•"/>
            </a:pPr>
            <a:r>
              <a:rPr lang="en-US" sz="3200" b="1"/>
              <a:t>Auto assemblers fired as robots take over production</a:t>
            </a:r>
          </a:p>
        </p:txBody>
      </p:sp>
      <p:pic>
        <p:nvPicPr>
          <p:cNvPr id="15365" name="Picture 5" descr="farmer_repair_tractor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953000"/>
            <a:ext cx="170338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robot grea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981200"/>
            <a:ext cx="105251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90600" y="44196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buFontTx/>
              <a:buChar char="•"/>
            </a:pPr>
            <a:r>
              <a:rPr lang="en-US" sz="3200" b="1"/>
              <a:t>Producers of Capital Goods (tractors) fire assemblers </a:t>
            </a:r>
          </a:p>
        </p:txBody>
      </p:sp>
      <p:sp>
        <p:nvSpPr>
          <p:cNvPr id="81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F88CF0-D2F5-48FF-9F3D-7C83326C138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381000" y="0"/>
            <a:ext cx="8382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/>
              <a:t>3 Types of Unemployment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bldLvl="2" autoUpdateAnimBg="0"/>
      <p:bldP spid="153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536575"/>
            <a:ext cx="8170863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520700" indent="-520700" eaLnBrk="0" hangingPunct="0"/>
            <a:r>
              <a:rPr lang="en-US" sz="4400" b="1">
                <a:solidFill>
                  <a:srgbClr val="CC0000"/>
                </a:solidFill>
              </a:rPr>
              <a:t>#3 Cyclical Unemployment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8231188" cy="3800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68275" indent="-168275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0099"/>
                </a:solidFill>
              </a:rPr>
              <a:t>Unemployment that results from economic downturns (recessions).</a:t>
            </a:r>
          </a:p>
          <a:p>
            <a:pPr marL="168275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0099"/>
                </a:solidFill>
              </a:rPr>
              <a:t>As demand for goods and services falls, demand for labor falls and workers are fired.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00"/>
                </a:solidFill>
              </a:rPr>
              <a:t>Examples: </a:t>
            </a:r>
          </a:p>
          <a:p>
            <a:pPr marL="168275" indent="-168275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/>
              <a:t>Steel workers laid off during recessions.</a:t>
            </a:r>
          </a:p>
          <a:p>
            <a:pPr marL="168275" indent="-168275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/>
              <a:t>Restaurant owners fire waiters after months of poor sales due to recession.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16389" name="Picture 5" descr="roller coast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088" y="5354638"/>
            <a:ext cx="12684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416550" y="5472113"/>
            <a:ext cx="1030288" cy="911225"/>
          </a:xfrm>
          <a:prstGeom prst="wedgeRoundRectCallout">
            <a:avLst>
              <a:gd name="adj1" fmla="val -151542"/>
              <a:gd name="adj2" fmla="val 3134"/>
              <a:gd name="adj3" fmla="val 16667"/>
            </a:avLst>
          </a:prstGeom>
          <a:gradFill rotWithShape="1">
            <a:gsLst>
              <a:gs pos="0">
                <a:srgbClr val="6699FF">
                  <a:gamma/>
                  <a:shade val="46275"/>
                  <a:invGamma/>
                </a:srgbClr>
              </a:gs>
              <a:gs pos="100000">
                <a:srgbClr val="6699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This sucks!</a:t>
            </a:r>
          </a:p>
        </p:txBody>
      </p:sp>
      <p:sp>
        <p:nvSpPr>
          <p:cNvPr id="922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B94BF-6CEB-4C13-AAC5-86BFABA07FB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381000" y="0"/>
            <a:ext cx="8382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/>
              <a:t>3 Types of Unemployment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  <p:bldP spid="16388" grpId="0" build="p" bldLvl="2" autoUpdateAnimBg="0"/>
      <p:bldP spid="1639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685800"/>
            <a:ext cx="8763000" cy="545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3200" b="1"/>
              <a:t>Two of the of the three types of unemployment are unavoidable: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Frictional unemployment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Structural unemployment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sz="3200" b="1"/>
              <a:t>Together they make up the </a:t>
            </a:r>
            <a:r>
              <a:rPr lang="en-US" sz="3200" b="1">
                <a:solidFill>
                  <a:srgbClr val="990000"/>
                </a:solidFill>
              </a:rPr>
              <a:t>natural rate of unemployment (NRU).</a:t>
            </a:r>
            <a:endParaRPr lang="en-US" sz="2000" b="1">
              <a:solidFill>
                <a:srgbClr val="990000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600" b="1">
                <a:solidFill>
                  <a:srgbClr val="000099"/>
                </a:solidFill>
              </a:rPr>
              <a:t>We are at full employment if we have only the natural rate of unemployment.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endParaRPr lang="en-US" sz="2000" b="1">
              <a:solidFill>
                <a:srgbClr val="000099"/>
              </a:solidFill>
            </a:endParaRP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sz="3200" b="1"/>
              <a:t>This is the normal amount of unemployment that we SHOULD have. 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</a:pPr>
            <a:r>
              <a:rPr lang="en-US" sz="3200" b="1">
                <a:solidFill>
                  <a:srgbClr val="990000"/>
                </a:solidFill>
              </a:rPr>
              <a:t>The number of jobs seekers equals the number of jobs vacancies.</a:t>
            </a:r>
            <a:r>
              <a:rPr lang="en-US" sz="3200" b="1"/>
              <a:t>  </a:t>
            </a:r>
            <a:endParaRPr lang="en-US" sz="1800" b="1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99"/>
                </a:solidFill>
              </a:rPr>
              <a:t>The Natural Rate of Unemployment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438367-15E1-4EF8-9D4A-7B21FB8D8F2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" y="790575"/>
            <a:ext cx="8686800" cy="5815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200" b="1">
                <a:solidFill>
                  <a:srgbClr val="990000"/>
                </a:solidFill>
              </a:rPr>
              <a:t>Full employment means </a:t>
            </a:r>
            <a:r>
              <a:rPr lang="en-US" sz="4200" b="1" u="sng">
                <a:solidFill>
                  <a:srgbClr val="990000"/>
                </a:solidFill>
              </a:rPr>
              <a:t>NO</a:t>
            </a:r>
            <a:r>
              <a:rPr lang="en-US" sz="4200" b="1">
                <a:solidFill>
                  <a:srgbClr val="990000"/>
                </a:solidFill>
              </a:rPr>
              <a:t> Cyclical unemployment!</a:t>
            </a:r>
            <a:endParaRPr lang="en-US" altLang="en-US" sz="3200" b="1">
              <a:solidFill>
                <a:srgbClr val="990000"/>
              </a:solidFill>
            </a:endParaRPr>
          </a:p>
          <a:p>
            <a:pPr algn="ctr"/>
            <a:r>
              <a:rPr lang="en-US" altLang="en-US" sz="3600" b="1"/>
              <a:t>Economists generally agree that an unemployment rate of around 4 to 6 % is full employment. </a:t>
            </a:r>
          </a:p>
          <a:p>
            <a:pPr algn="ctr"/>
            <a:r>
              <a:rPr lang="en-US" altLang="en-US" sz="3600" b="1">
                <a:solidFill>
                  <a:srgbClr val="990000"/>
                </a:solidFill>
              </a:rPr>
              <a:t>4-6% Unemployment = NRU</a:t>
            </a:r>
          </a:p>
          <a:p>
            <a:pPr algn="ctr"/>
            <a:endParaRPr lang="en-US" altLang="en-US" sz="3600" b="1"/>
          </a:p>
          <a:p>
            <a:pPr algn="ctr"/>
            <a:r>
              <a:rPr lang="en-US" sz="3600" b="1">
                <a:solidFill>
                  <a:srgbClr val="000099"/>
                </a:solidFill>
              </a:rPr>
              <a:t>Okun’s Law: When unemployment rises 1 percent above the natural rate, GDP falls by about 2 percent</a:t>
            </a:r>
            <a:endParaRPr lang="en-US" altLang="en-US" sz="3600" b="1">
              <a:solidFill>
                <a:srgbClr val="990000"/>
              </a:solidFill>
            </a:endParaRP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B3B7CD-B85C-4366-9C3C-56AF157524A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99"/>
                </a:solidFill>
              </a:rPr>
              <a:t>The Natural Rate of Unemployment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848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554ED2-93E6-407C-A2BE-DB920DD23A37}" type="slidenum">
              <a:rPr lang="en-US" smtClean="0"/>
              <a:pPr/>
              <a:t>36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7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455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Government Unemployment Report Number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Who’s Counted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Percent/Rate</a:t>
                      </a:r>
                      <a:r>
                        <a:rPr lang="en-US" baseline="0" dirty="0" smtClean="0"/>
                        <a:t> Reported for June 2009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Anything Else Interesting?</a:t>
                      </a:r>
                      <a:endParaRPr lang="en-US" dirty="0"/>
                    </a:p>
                  </a:txBody>
                  <a:tcPr anchor="ctr"/>
                </a:tc>
              </a:tr>
              <a:tr h="13506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13506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13506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13506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U3: Official Unemployment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228600" y="762000"/>
            <a:ext cx="86868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5000"/>
              </a:lnSpc>
            </a:pPr>
            <a:r>
              <a:rPr lang="en-US" sz="3600" b="1">
                <a:solidFill>
                  <a:srgbClr val="990000"/>
                </a:solidFill>
              </a:rPr>
              <a:t>The natural rate in France and Germany is around 8–10%. Why?</a:t>
            </a:r>
          </a:p>
          <a:p>
            <a:pPr marL="342900" indent="-342900" eaLnBrk="0" hangingPunct="0">
              <a:lnSpc>
                <a:spcPct val="95000"/>
              </a:lnSpc>
              <a:buFontTx/>
              <a:buChar char="•"/>
            </a:pPr>
            <a:r>
              <a:rPr lang="en-US" sz="3600" b="1"/>
              <a:t>Some economists attribute the difference to more generous unemployment benefits in European countries</a:t>
            </a:r>
          </a:p>
          <a:p>
            <a:pPr marL="742950" lvl="1" indent="-285750" eaLnBrk="0" hangingPunct="0">
              <a:lnSpc>
                <a:spcPct val="95000"/>
              </a:lnSpc>
              <a:buFontTx/>
              <a:buChar char="–"/>
            </a:pPr>
            <a:r>
              <a:rPr lang="en-US" sz="3200" b="1">
                <a:solidFill>
                  <a:srgbClr val="000099"/>
                </a:solidFill>
              </a:rPr>
              <a:t>In the U.S. unemployment benefits last for 6 months</a:t>
            </a:r>
          </a:p>
          <a:p>
            <a:pPr marL="742950" lvl="1" indent="-285750" eaLnBrk="0" hangingPunct="0">
              <a:lnSpc>
                <a:spcPct val="95000"/>
              </a:lnSpc>
              <a:buFontTx/>
              <a:buChar char="–"/>
            </a:pPr>
            <a:r>
              <a:rPr lang="en-US" sz="3200" b="1">
                <a:solidFill>
                  <a:srgbClr val="000099"/>
                </a:solidFill>
              </a:rPr>
              <a:t>Unemployment benefits in some  European countries are indefinite</a:t>
            </a:r>
          </a:p>
          <a:p>
            <a:pPr marL="742950" lvl="1" indent="-285750" eaLnBrk="0" hangingPunct="0">
              <a:lnSpc>
                <a:spcPct val="95000"/>
              </a:lnSpc>
              <a:buFontTx/>
              <a:buChar char="–"/>
            </a:pPr>
            <a:r>
              <a:rPr lang="en-US" sz="3200" b="1">
                <a:solidFill>
                  <a:srgbClr val="000099"/>
                </a:solidFill>
              </a:rPr>
              <a:t>The generous benefits reduce incentives to search for a job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99"/>
                </a:solidFill>
              </a:rPr>
              <a:t>The Natural Rate of Unemployment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546100"/>
            <a:ext cx="8763000" cy="631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990000"/>
                </a:solidFill>
              </a:rPr>
              <a:t>What is wrong with the unemployment rate?</a:t>
            </a:r>
            <a:r>
              <a:rPr lang="en-US" sz="3200" b="1">
                <a:solidFill>
                  <a:srgbClr val="CC0000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 </a:t>
            </a:r>
          </a:p>
          <a:p>
            <a:pPr eaLnBrk="0" hangingPunct="0">
              <a:lnSpc>
                <a:spcPct val="90000"/>
              </a:lnSpc>
            </a:pPr>
            <a:endParaRPr lang="en-US" sz="600" b="1">
              <a:solidFill>
                <a:srgbClr val="0000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3200" b="1"/>
              <a:t>It can misdiagnose the actual unemployment rate because of the following: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3200" b="1">
                <a:solidFill>
                  <a:srgbClr val="000099"/>
                </a:solidFill>
              </a:rPr>
              <a:t>Disgruntled job seekers-</a:t>
            </a:r>
          </a:p>
          <a:p>
            <a:pPr marL="1143000" lvl="2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Some people are no longer looking for a job because they have given up.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3200" b="1">
                <a:solidFill>
                  <a:srgbClr val="000099"/>
                </a:solidFill>
              </a:rPr>
              <a:t>Part-Time Workers- </a:t>
            </a:r>
          </a:p>
          <a:p>
            <a:pPr marL="1143000" lvl="2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Someone who wants more shifts but can’t get them is still considered employed.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3200" b="1">
                <a:solidFill>
                  <a:srgbClr val="000099"/>
                </a:solidFill>
              </a:rPr>
              <a:t>Race/Age Inequalities-</a:t>
            </a:r>
          </a:p>
          <a:p>
            <a:pPr marL="1143000" lvl="2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Hispanics – 5.8% for January</a:t>
            </a:r>
          </a:p>
          <a:p>
            <a:pPr marL="1143000" lvl="2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African American- 8.9% for January</a:t>
            </a:r>
          </a:p>
          <a:p>
            <a:pPr marL="1143000" lvl="2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Teenagers- 15.3% for January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3200" b="1">
                <a:solidFill>
                  <a:srgbClr val="000099"/>
                </a:solidFill>
              </a:rPr>
              <a:t>Illegal Labor-</a:t>
            </a:r>
          </a:p>
          <a:p>
            <a:pPr marL="1143000" lvl="2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Many people work under the table.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</a:rPr>
              <a:t>Criticisms of the Unemployment Rate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F98FAD-C524-4675-A1D9-8B4591475F30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6000" b="1"/>
              <a:t>Goal #3</a:t>
            </a:r>
          </a:p>
          <a:p>
            <a:pPr algn="ctr" eaLnBrk="0" hangingPunct="0"/>
            <a:r>
              <a:rPr lang="en-US" sz="6000" b="1"/>
              <a:t>LIMIT INFLATION</a:t>
            </a:r>
          </a:p>
        </p:txBody>
      </p:sp>
      <p:pic>
        <p:nvPicPr>
          <p:cNvPr id="9219" name="Picture 5" descr="hyperinflation-zimbabw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3457575" cy="3810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4495800" y="3200400"/>
            <a:ext cx="4343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Country and Time- </a:t>
            </a:r>
          </a:p>
          <a:p>
            <a:pPr algn="ctr"/>
            <a:r>
              <a:rPr lang="en-US" sz="2800" b="1">
                <a:solidFill>
                  <a:srgbClr val="990000"/>
                </a:solidFill>
              </a:rPr>
              <a:t>Zimbabwe, 2008</a:t>
            </a:r>
          </a:p>
          <a:p>
            <a:pPr algn="ctr"/>
            <a:r>
              <a:rPr lang="en-US" sz="2800" b="1"/>
              <a:t>Annual Inflation Rate-</a:t>
            </a:r>
          </a:p>
          <a:p>
            <a:pPr algn="ctr"/>
            <a:r>
              <a:rPr lang="en-US" sz="2800" b="1">
                <a:solidFill>
                  <a:srgbClr val="990000"/>
                </a:solidFill>
              </a:rPr>
              <a:t>79,600,000,000%</a:t>
            </a:r>
          </a:p>
          <a:p>
            <a:pPr algn="ctr"/>
            <a:r>
              <a:rPr lang="en-US" sz="2800" b="1"/>
              <a:t>Time for Prices to Double-</a:t>
            </a:r>
          </a:p>
          <a:p>
            <a:pPr algn="ctr"/>
            <a:r>
              <a:rPr lang="en-US" sz="2800" b="1">
                <a:solidFill>
                  <a:srgbClr val="990000"/>
                </a:solidFill>
              </a:rPr>
              <a:t>24.7 hours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67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5500" b="1"/>
              <a:t>Goal #1</a:t>
            </a:r>
          </a:p>
          <a:p>
            <a:pPr algn="ctr" eaLnBrk="0" hangingPunct="0"/>
            <a:r>
              <a:rPr lang="en-US" sz="4900" b="1"/>
              <a:t>Promote Economic Growth</a:t>
            </a:r>
          </a:p>
        </p:txBody>
      </p:sp>
      <p:pic>
        <p:nvPicPr>
          <p:cNvPr id="16387" name="Picture 8" descr="man skin to mu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62200"/>
            <a:ext cx="2819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" y="52578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200" b="1">
                <a:solidFill>
                  <a:schemeClr val="tx2"/>
                </a:solidFill>
              </a:rPr>
              <a:t/>
            </a:r>
            <a:br>
              <a:rPr lang="en-US" altLang="en-US" sz="3200" b="1">
                <a:solidFill>
                  <a:schemeClr val="tx2"/>
                </a:solidFill>
              </a:rPr>
            </a:br>
            <a:r>
              <a:rPr lang="en-US" altLang="en-US" sz="3600" b="1">
                <a:solidFill>
                  <a:srgbClr val="000099"/>
                </a:solidFill>
              </a:rPr>
              <a:t>How does a country measure</a:t>
            </a:r>
          </a:p>
          <a:p>
            <a:pPr algn="ctr"/>
            <a:r>
              <a:rPr lang="en-US" altLang="en-US" sz="3600" b="1">
                <a:solidFill>
                  <a:srgbClr val="000099"/>
                </a:solidFill>
              </a:rPr>
              <a:t>economic growth?</a:t>
            </a:r>
          </a:p>
          <a:p>
            <a:pPr algn="ctr"/>
            <a:endParaRPr lang="en-US" altLang="en-US" sz="3600" b="1">
              <a:solidFill>
                <a:srgbClr val="000099"/>
              </a:solidFill>
            </a:endParaRPr>
          </a:p>
        </p:txBody>
      </p:sp>
      <p:sp>
        <p:nvSpPr>
          <p:cNvPr id="163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1F949-39BD-4B10-AE9B-B3DDF5FE57B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0"/>
            <a:ext cx="8418513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400" b="1"/>
              <a:t>What is Inflation?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52400" y="838200"/>
            <a:ext cx="5562600" cy="443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lnSpc>
                <a:spcPct val="95000"/>
              </a:lnSpc>
            </a:pPr>
            <a:r>
              <a:rPr lang="en-US" sz="3200" b="1">
                <a:solidFill>
                  <a:srgbClr val="000099"/>
                </a:solidFill>
              </a:rPr>
              <a:t>Inflation is rising general level of prices</a:t>
            </a:r>
          </a:p>
          <a:p>
            <a:pPr marL="342900" indent="-342900" eaLnBrk="0" hangingPunct="0">
              <a:lnSpc>
                <a:spcPct val="95000"/>
              </a:lnSpc>
            </a:pPr>
            <a:r>
              <a:rPr lang="en-US" sz="3200" b="1">
                <a:solidFill>
                  <a:srgbClr val="000099"/>
                </a:solidFill>
              </a:rPr>
              <a:t>Inflation reduces the “purchasing power” of money</a:t>
            </a:r>
          </a:p>
          <a:p>
            <a:pPr marL="342900" indent="-342900" eaLnBrk="0" hangingPunct="0">
              <a:lnSpc>
                <a:spcPct val="95000"/>
              </a:lnSpc>
            </a:pPr>
            <a:r>
              <a:rPr lang="en-US" sz="2800" b="1">
                <a:solidFill>
                  <a:srgbClr val="990000"/>
                </a:solidFill>
              </a:rPr>
              <a:t>Examples: </a:t>
            </a:r>
          </a:p>
          <a:p>
            <a:pPr marL="852488" lvl="1" indent="-166688">
              <a:lnSpc>
                <a:spcPct val="95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It takes $2 to buy what $1 bought in 1982</a:t>
            </a:r>
          </a:p>
          <a:p>
            <a:pPr marL="852488" lvl="1" indent="-166688">
              <a:lnSpc>
                <a:spcPct val="95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It takes $6 to buy what $1 bought in 1961</a:t>
            </a:r>
            <a:endParaRPr lang="en-US" sz="3200" b="1">
              <a:solidFill>
                <a:srgbClr val="990000"/>
              </a:solidFill>
            </a:endParaRPr>
          </a:p>
        </p:txBody>
      </p:sp>
      <p:pic>
        <p:nvPicPr>
          <p:cNvPr id="10244" name="Picture 4" descr="prices flaming hig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Inflation Cartoons"/>
          <p:cNvPicPr>
            <a:picLocks noChangeAspect="1" noChangeArrowheads="1"/>
          </p:cNvPicPr>
          <p:nvPr/>
        </p:nvPicPr>
        <p:blipFill>
          <a:blip r:embed="rId3" cstate="print"/>
          <a:srcRect l="20589" t="27795" r="47058" b="39421"/>
          <a:stretch>
            <a:fillRect/>
          </a:stretch>
        </p:blipFill>
        <p:spPr bwMode="auto">
          <a:xfrm>
            <a:off x="5645150" y="1143000"/>
            <a:ext cx="34988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52400" y="5257800"/>
            <a:ext cx="5562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When inflation occurs, each dollar of income will buy fewer goods than before.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utoUpdateAnimBg="0"/>
      <p:bldP spid="5325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2088" y="0"/>
            <a:ext cx="8951912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000099"/>
                </a:solidFill>
              </a:rPr>
              <a:t>How is Inflation measured?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61837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 eaLnBrk="0" hangingPunct="0"/>
            <a:r>
              <a:rPr lang="en-US" sz="2800" b="1" dirty="0"/>
              <a:t>The government tracks the prices of the same goods and services each year. 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2800" b="1" dirty="0"/>
              <a:t>This </a:t>
            </a:r>
            <a:r>
              <a:rPr lang="en-US" sz="2800" b="1" dirty="0">
                <a:solidFill>
                  <a:srgbClr val="990000"/>
                </a:solidFill>
              </a:rPr>
              <a:t>“market basket”</a:t>
            </a:r>
            <a:r>
              <a:rPr lang="en-US" sz="2800" b="1" dirty="0"/>
              <a:t> is made up of about 300 (</a:t>
            </a:r>
            <a:r>
              <a:rPr lang="en-US" sz="2800" b="1" dirty="0">
                <a:hlinkClick r:id="rId2"/>
              </a:rPr>
              <a:t>video</a:t>
            </a:r>
            <a:r>
              <a:rPr lang="en-US" sz="2800" b="1" dirty="0"/>
              <a:t>) commonly purchased goods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2800" b="1" dirty="0">
                <a:solidFill>
                  <a:srgbClr val="990000"/>
                </a:solidFill>
              </a:rPr>
              <a:t>The Inflation Rate-</a:t>
            </a:r>
            <a:r>
              <a:rPr lang="en-US" sz="2800" b="1" dirty="0"/>
              <a:t>% change in prices in 1 year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2800" b="1" dirty="0"/>
              <a:t>They also compare changes in prices to a given base year (usually 1982)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2800" b="1" dirty="0"/>
              <a:t>Prices of subsequent years are then expressed as a percentage of the base year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2400" b="1" dirty="0">
                <a:solidFill>
                  <a:srgbClr val="990000"/>
                </a:solidFill>
              </a:rPr>
              <a:t>Examples:</a:t>
            </a:r>
          </a:p>
          <a:p>
            <a:pPr marL="852488" lvl="1" indent="-166688" eaLnBrk="0" hangingPunct="0">
              <a:buFontTx/>
              <a:buChar char="•"/>
            </a:pPr>
            <a:r>
              <a:rPr lang="en-US" sz="2400" b="1" dirty="0">
                <a:solidFill>
                  <a:srgbClr val="000099"/>
                </a:solidFill>
              </a:rPr>
              <a:t>2005 inflation rate was 3.4%</a:t>
            </a:r>
          </a:p>
          <a:p>
            <a:pPr marL="852488" lvl="1" indent="-166688" eaLnBrk="0" hangingPunct="0">
              <a:buFontTx/>
              <a:buChar char="•"/>
            </a:pPr>
            <a:r>
              <a:rPr lang="en-US" sz="2400" b="1" dirty="0">
                <a:solidFill>
                  <a:srgbClr val="000099"/>
                </a:solidFill>
              </a:rPr>
              <a:t>U.S. prices have increase 98.3% since 1982 (base year).</a:t>
            </a:r>
          </a:p>
          <a:p>
            <a:pPr marL="852488" lvl="1" indent="-166688" eaLnBrk="0" hangingPunct="0">
              <a:buFontTx/>
              <a:buChar char="•"/>
            </a:pPr>
            <a:r>
              <a:rPr lang="en-US" sz="2400" b="1" dirty="0">
                <a:solidFill>
                  <a:srgbClr val="000099"/>
                </a:solidFill>
              </a:rPr>
              <a:t>The inflation rate in Bolivia in 1985 was 50,000%</a:t>
            </a:r>
          </a:p>
          <a:p>
            <a:pPr marL="1028700" lvl="2" eaLnBrk="0" hangingPunct="0">
              <a:buFontTx/>
              <a:buChar char="•"/>
            </a:pPr>
            <a:r>
              <a:rPr lang="en-US" sz="2400" b="1" dirty="0">
                <a:solidFill>
                  <a:srgbClr val="990000"/>
                </a:solidFill>
              </a:rPr>
              <a:t>This is called Hyperinflation</a:t>
            </a:r>
          </a:p>
          <a:p>
            <a:pPr marL="1028700" lvl="2" eaLnBrk="0" hangingPunct="0">
              <a:buFontTx/>
              <a:buChar char="•"/>
            </a:pPr>
            <a:r>
              <a:rPr lang="en-US" sz="2400" b="1" dirty="0">
                <a:solidFill>
                  <a:srgbClr val="990000"/>
                </a:solidFill>
              </a:rPr>
              <a:t>A $25 meal today would cost $12,525 a year later</a:t>
            </a:r>
            <a:endParaRPr lang="en-US" sz="11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3124200"/>
            <a:ext cx="86106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5400" b="1"/>
              <a:t>Is Inflation Good or Bad?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8392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3800" b="1">
                <a:solidFill>
                  <a:srgbClr val="000099"/>
                </a:solidFill>
              </a:rPr>
              <a:t>Identify which people are helped and which are hurt by unanticipated inflation? </a:t>
            </a:r>
          </a:p>
          <a:p>
            <a:pPr marL="457200" indent="-457200" algn="ctr"/>
            <a:endParaRPr lang="en-US" sz="1800" b="1">
              <a:solidFill>
                <a:srgbClr val="000099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3000" b="1"/>
              <a:t>A man who lent out $500 to his friend in 1960 and is still waiting to be paid back. </a:t>
            </a:r>
          </a:p>
          <a:p>
            <a:pPr marL="457200" indent="-457200">
              <a:buFontTx/>
              <a:buAutoNum type="arabicPeriod"/>
            </a:pPr>
            <a:r>
              <a:rPr lang="en-US" sz="3000" b="1"/>
              <a:t>A tenant who is charged $850 rent each year. </a:t>
            </a:r>
          </a:p>
          <a:p>
            <a:pPr marL="457200" indent="-457200">
              <a:buFontTx/>
              <a:buAutoNum type="arabicPeriod"/>
            </a:pPr>
            <a:r>
              <a:rPr lang="en-US" sz="3000" b="1"/>
              <a:t>An elderly couple living off fixed retirement payments of $2000 a month</a:t>
            </a:r>
          </a:p>
          <a:p>
            <a:pPr marL="457200" indent="-457200">
              <a:buFontTx/>
              <a:buAutoNum type="arabicPeriod"/>
            </a:pPr>
            <a:r>
              <a:rPr lang="en-US" sz="3000" b="1"/>
              <a:t>A man that borrowed $1,000 in 1995 and paid it back in 2006</a:t>
            </a:r>
          </a:p>
          <a:p>
            <a:pPr marL="457200" indent="-457200">
              <a:buFontTx/>
              <a:buAutoNum type="arabicPeriod"/>
            </a:pPr>
            <a:r>
              <a:rPr lang="en-US" sz="3000" b="1"/>
              <a:t>A women who saved a paycheck from 1950 by putting it under her mattress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95000"/>
              </a:lnSpc>
            </a:pPr>
            <a:r>
              <a:rPr lang="en-US" sz="4200" b="1"/>
              <a:t>Make a T-Chart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709613" y="736600"/>
            <a:ext cx="8275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400" b="1">
                <a:solidFill>
                  <a:srgbClr val="000099"/>
                </a:solidFill>
              </a:rPr>
              <a:t>Hurt by Inflation            Helped by Inflation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419600" y="990600"/>
            <a:ext cx="0" cy="3200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57200" y="13716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4724400"/>
            <a:ext cx="9144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95000"/>
              </a:lnSpc>
            </a:pPr>
            <a:r>
              <a:rPr lang="en-US" sz="3400" b="1">
                <a:solidFill>
                  <a:srgbClr val="990000"/>
                </a:solidFill>
              </a:rPr>
              <a:t>Cost-of-Living-Adjustment (COLA)</a:t>
            </a:r>
          </a:p>
          <a:p>
            <a:pPr marL="457200" indent="-457200" algn="ctr">
              <a:lnSpc>
                <a:spcPct val="95000"/>
              </a:lnSpc>
            </a:pPr>
            <a:r>
              <a:rPr lang="en-US" sz="3000" b="1"/>
              <a:t>Some works have salaries that mirror inflation.  </a:t>
            </a:r>
          </a:p>
          <a:p>
            <a:pPr marL="457200" indent="-457200" algn="ctr">
              <a:lnSpc>
                <a:spcPct val="95000"/>
              </a:lnSpc>
            </a:pPr>
            <a:r>
              <a:rPr lang="en-US" sz="3000" b="1"/>
              <a:t>They negotiated wages that rise with inflation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autoUpdateAnimBg="0"/>
      <p:bldP spid="5940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34290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99"/>
                </a:solidFill>
              </a:rPr>
              <a:t>Consumer Price Index (CPI)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2514600"/>
            <a:ext cx="86106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5400" b="1"/>
              <a:t>Measuring Inflation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2590800"/>
            <a:ext cx="6494463" cy="1484313"/>
            <a:chOff x="1157" y="2236"/>
            <a:chExt cx="4091" cy="935"/>
          </a:xfrm>
        </p:grpSpPr>
        <p:sp>
          <p:nvSpPr>
            <p:cNvPr id="20488" name="Rectangle 3"/>
            <p:cNvSpPr>
              <a:spLocks noChangeArrowheads="1"/>
            </p:cNvSpPr>
            <p:nvPr/>
          </p:nvSpPr>
          <p:spPr bwMode="auto">
            <a:xfrm>
              <a:off x="1913" y="2342"/>
              <a:ext cx="360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5400" b="1"/>
                <a:t>=</a:t>
              </a:r>
            </a:p>
          </p:txBody>
        </p:sp>
        <p:sp>
          <p:nvSpPr>
            <p:cNvPr id="20489" name="Line 4"/>
            <p:cNvSpPr>
              <a:spLocks noChangeShapeType="1"/>
            </p:cNvSpPr>
            <p:nvPr/>
          </p:nvSpPr>
          <p:spPr bwMode="auto">
            <a:xfrm>
              <a:off x="2384" y="2666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Rectangle 5"/>
            <p:cNvSpPr>
              <a:spLocks noChangeArrowheads="1"/>
            </p:cNvSpPr>
            <p:nvPr/>
          </p:nvSpPr>
          <p:spPr bwMode="auto">
            <a:xfrm>
              <a:off x="2539" y="2701"/>
              <a:ext cx="1837" cy="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1"/>
                <a:t>Price of market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b="1"/>
                <a:t>basket in base year</a:t>
              </a:r>
              <a:r>
                <a:rPr lang="en-US" sz="1600" b="1"/>
                <a:t>     </a:t>
              </a: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4566" y="2365"/>
              <a:ext cx="682" cy="4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 b="1"/>
                <a:t>x</a:t>
              </a:r>
              <a:r>
                <a:rPr lang="en-US" sz="2800" b="1"/>
                <a:t> 100</a:t>
              </a:r>
            </a:p>
          </p:txBody>
        </p:sp>
        <p:sp>
          <p:nvSpPr>
            <p:cNvPr id="20492" name="Rectangle 7"/>
            <p:cNvSpPr>
              <a:spLocks noChangeArrowheads="1"/>
            </p:cNvSpPr>
            <p:nvPr/>
          </p:nvSpPr>
          <p:spPr bwMode="auto">
            <a:xfrm>
              <a:off x="1157" y="2375"/>
              <a:ext cx="775" cy="4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800" b="1"/>
                <a:t>CPI</a:t>
              </a:r>
            </a:p>
          </p:txBody>
        </p:sp>
        <p:sp>
          <p:nvSpPr>
            <p:cNvPr id="20493" name="Rectangle 8"/>
            <p:cNvSpPr>
              <a:spLocks noChangeArrowheads="1"/>
            </p:cNvSpPr>
            <p:nvPr/>
          </p:nvSpPr>
          <p:spPr bwMode="auto">
            <a:xfrm>
              <a:off x="2290" y="2236"/>
              <a:ext cx="2333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1400" b="1"/>
            </a:p>
            <a:p>
              <a:pPr algn="ctr" eaLnBrk="0" hangingPunct="0">
                <a:lnSpc>
                  <a:spcPct val="90000"/>
                </a:lnSpc>
              </a:pPr>
              <a:r>
                <a:rPr lang="en-US" b="1"/>
                <a:t>Price of market basket</a:t>
              </a:r>
              <a:endParaRPr lang="en-US" sz="2000" b="1"/>
            </a:p>
          </p:txBody>
        </p:sp>
      </p:grp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192088" y="0"/>
            <a:ext cx="8951912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400" b="1">
                <a:solidFill>
                  <a:srgbClr val="000099"/>
                </a:solidFill>
              </a:rPr>
              <a:t>Consumer Price Index (CPI)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228600" y="609600"/>
            <a:ext cx="8915400" cy="200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</a:pPr>
            <a:r>
              <a:rPr lang="en-US" sz="2800" b="1">
                <a:solidFill>
                  <a:srgbClr val="990000"/>
                </a:solidFill>
              </a:rPr>
              <a:t>The most commonly used measurement inflation for consumers is the Consumer Price Index</a:t>
            </a:r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2800" b="1"/>
              <a:t>Here is how it works:</a:t>
            </a:r>
          </a:p>
          <a:p>
            <a:pPr marL="342900" indent="-342900" eaLnBrk="0" hangingPunct="0">
              <a:lnSpc>
                <a:spcPct val="90000"/>
              </a:lnSpc>
              <a:buFontTx/>
              <a:buChar char="•"/>
            </a:pPr>
            <a:r>
              <a:rPr lang="en-US" sz="2800" b="1"/>
              <a:t>The base year is given an index of 100</a:t>
            </a:r>
          </a:p>
          <a:p>
            <a:pPr marL="342900" indent="-342900" eaLnBrk="0" hangingPunct="0">
              <a:lnSpc>
                <a:spcPct val="90000"/>
              </a:lnSpc>
              <a:buFontTx/>
              <a:buChar char="•"/>
            </a:pPr>
            <a:r>
              <a:rPr lang="en-US" sz="2800" b="1"/>
              <a:t>To compare, each year is given an index # as well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04800" y="4191000"/>
            <a:ext cx="8534400" cy="169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lnSpc>
                <a:spcPct val="90000"/>
              </a:lnSpc>
            </a:pPr>
            <a:r>
              <a:rPr lang="en-US" sz="2800" b="1">
                <a:solidFill>
                  <a:srgbClr val="990000"/>
                </a:solidFill>
              </a:rPr>
              <a:t>1997</a:t>
            </a:r>
            <a:r>
              <a:rPr lang="en-US" sz="2800" b="1"/>
              <a:t>   Market Basket: Movie is $6 &amp; Pizza is $14	  </a:t>
            </a:r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2800" b="1"/>
              <a:t>			Total = $20 </a:t>
            </a:r>
            <a:r>
              <a:rPr lang="en-US" sz="2800" b="1">
                <a:solidFill>
                  <a:srgbClr val="000099"/>
                </a:solidFill>
              </a:rPr>
              <a:t>(Index of Base Year = 100)</a:t>
            </a:r>
          </a:p>
          <a:p>
            <a:pPr marL="852488" lvl="1" indent="-166688" eaLnBrk="0" hangingPunct="0">
              <a:lnSpc>
                <a:spcPct val="90000"/>
              </a:lnSpc>
            </a:pPr>
            <a:endParaRPr lang="en-US" sz="500" b="1"/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2800" b="1">
                <a:solidFill>
                  <a:srgbClr val="990000"/>
                </a:solidFill>
              </a:rPr>
              <a:t>2009</a:t>
            </a:r>
            <a:r>
              <a:rPr lang="en-US" sz="2800" b="1"/>
              <a:t>   Market Basket: Movie is $8 &amp; Pizza is $17</a:t>
            </a:r>
          </a:p>
          <a:p>
            <a:pPr marL="852488" lvl="1" indent="-166688" eaLnBrk="0" hangingPunct="0">
              <a:lnSpc>
                <a:spcPct val="90000"/>
              </a:lnSpc>
            </a:pPr>
            <a:r>
              <a:rPr lang="en-US" sz="2800" b="1"/>
              <a:t>			Total = $25 </a:t>
            </a:r>
            <a:r>
              <a:rPr lang="en-US" sz="2800" b="1">
                <a:solidFill>
                  <a:srgbClr val="000099"/>
                </a:solidFill>
              </a:rPr>
              <a:t>(Index of         )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5562600" y="5410200"/>
            <a:ext cx="7175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000099"/>
                </a:solidFill>
              </a:rPr>
              <a:t>125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381000" y="5867400"/>
            <a:ext cx="87630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sz="2600" b="1">
                <a:solidFill>
                  <a:srgbClr val="990000"/>
                </a:solidFill>
              </a:rPr>
              <a:t>This means inflation increased 25% b/w ’97 &amp; ‘09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sz="2600" b="1">
                <a:solidFill>
                  <a:srgbClr val="990000"/>
                </a:solidFill>
              </a:rPr>
              <a:t>Items that cost $100 in ’97 cost $125 in ‘09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4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build="p" bldLvl="2" autoUpdateAnimBg="0"/>
      <p:bldP spid="64523" grpId="0" build="p" bldLvl="2" autoUpdateAnimBg="0"/>
      <p:bldP spid="64524" grpId="0" build="p" autoUpdateAnimBg="0"/>
      <p:bldP spid="6452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2088" y="0"/>
            <a:ext cx="8951912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000099"/>
                </a:solidFill>
              </a:rPr>
              <a:t>Problems with the CPI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28600" y="609600"/>
            <a:ext cx="8686800" cy="591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Substitution Bias-</a:t>
            </a:r>
            <a:r>
              <a:rPr lang="en-US" sz="2800" b="1"/>
              <a:t> As prices increase for the fixed market basket, consumers buy less of these products and more substitutes that may not be part of the market basket. </a:t>
            </a:r>
            <a:r>
              <a:rPr lang="en-US" sz="2800" b="1">
                <a:solidFill>
                  <a:srgbClr val="990000"/>
                </a:solidFill>
              </a:rPr>
              <a:t>(Result: CPI may be higher than what consumers are really paying)</a:t>
            </a:r>
          </a:p>
          <a:p>
            <a:pPr marL="457200" indent="-457200">
              <a:buFontTx/>
              <a:buAutoNum type="arabicPeriod"/>
            </a:pPr>
            <a:endParaRPr lang="en-US" sz="900" b="1">
              <a:solidFill>
                <a:srgbClr val="990000"/>
              </a:solidFill>
            </a:endParaRPr>
          </a:p>
          <a:p>
            <a:pPr marL="457200" indent="-457200">
              <a:buFontTx/>
              <a:buAutoNum type="arabicPeriod" startAt="2"/>
            </a:pPr>
            <a:r>
              <a:rPr lang="en-US" sz="2800" b="1">
                <a:solidFill>
                  <a:srgbClr val="000099"/>
                </a:solidFill>
              </a:rPr>
              <a:t>New Products-</a:t>
            </a:r>
            <a:r>
              <a:rPr lang="en-US" sz="2800" b="1"/>
              <a:t> The CPI market basket may not include the newest consumer products. </a:t>
            </a:r>
            <a:r>
              <a:rPr lang="en-US" sz="2800" b="1">
                <a:solidFill>
                  <a:srgbClr val="990000"/>
                </a:solidFill>
              </a:rPr>
              <a:t>(Result: CPI measures prices but not the increase in choices)</a:t>
            </a:r>
          </a:p>
          <a:p>
            <a:pPr marL="457200" indent="-457200">
              <a:buFontTx/>
              <a:buAutoNum type="arabicPeriod" startAt="2"/>
            </a:pPr>
            <a:endParaRPr lang="en-US" sz="900" b="1"/>
          </a:p>
          <a:p>
            <a:pPr marL="457200" indent="-457200">
              <a:buFontTx/>
              <a:buAutoNum type="arabicPeriod" startAt="3"/>
            </a:pPr>
            <a:r>
              <a:rPr lang="en-US" sz="2800" b="1">
                <a:solidFill>
                  <a:srgbClr val="000099"/>
                </a:solidFill>
              </a:rPr>
              <a:t>Product Quality-</a:t>
            </a:r>
            <a:r>
              <a:rPr lang="en-US" sz="2800" b="1"/>
              <a:t> The CPI ignores both improvements and decline in product quality. </a:t>
            </a:r>
            <a:r>
              <a:rPr lang="en-US" sz="2800" b="1">
                <a:solidFill>
                  <a:srgbClr val="990000"/>
                </a:solidFill>
              </a:rPr>
              <a:t>(Result: CPI may suggest that prices stay the same though the economic well being has improved significantly)</a:t>
            </a:r>
            <a:endParaRPr lang="en-US" sz="28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2000" y="2209800"/>
            <a:ext cx="769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Calculating Nominal GDP, Real GDP, and Inflation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14400" y="152400"/>
            <a:ext cx="7394575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700" b="1"/>
              <a:t>Calculating CPI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1300" y="887413"/>
            <a:ext cx="4240213" cy="3057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76238" y="2100263"/>
            <a:ext cx="361950" cy="1798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/>
              <a:t>1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2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3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4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5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0450" y="2100263"/>
            <a:ext cx="669925" cy="1798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/>
              <a:t>10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10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15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20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25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81225" y="2100263"/>
            <a:ext cx="628650" cy="1798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/>
              <a:t>$ 4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5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6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8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4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76313" y="1355725"/>
            <a:ext cx="10366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Units of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Output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44475" y="1781175"/>
            <a:ext cx="7207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Year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124200" y="1066800"/>
            <a:ext cx="1177925" cy="942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endParaRPr lang="en-US" sz="2000" b="1">
              <a:solidFill>
                <a:srgbClr val="CC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Nominal,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GDP</a:t>
            </a:r>
          </a:p>
          <a:p>
            <a:pPr algn="ctr">
              <a:lnSpc>
                <a:spcPct val="70000"/>
              </a:lnSpc>
            </a:pP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800600" y="1219200"/>
            <a:ext cx="74136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Real,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GDP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8125" y="881063"/>
            <a:ext cx="6924675" cy="3068637"/>
            <a:chOff x="1161" y="2215"/>
            <a:chExt cx="4382" cy="1933"/>
          </a:xfrm>
        </p:grpSpPr>
        <p:sp>
          <p:nvSpPr>
            <p:cNvPr id="24601" name="Line 12"/>
            <p:cNvSpPr>
              <a:spLocks noChangeShapeType="1"/>
            </p:cNvSpPr>
            <p:nvPr/>
          </p:nvSpPr>
          <p:spPr bwMode="auto">
            <a:xfrm>
              <a:off x="1161" y="2974"/>
              <a:ext cx="43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13"/>
            <p:cNvSpPr>
              <a:spLocks noChangeShapeType="1"/>
            </p:cNvSpPr>
            <p:nvPr/>
          </p:nvSpPr>
          <p:spPr bwMode="auto">
            <a:xfrm>
              <a:off x="1624" y="2974"/>
              <a:ext cx="0" cy="1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14"/>
            <p:cNvSpPr>
              <a:spLocks noChangeShapeType="1"/>
            </p:cNvSpPr>
            <p:nvPr/>
          </p:nvSpPr>
          <p:spPr bwMode="auto">
            <a:xfrm>
              <a:off x="2260" y="2215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15"/>
            <p:cNvSpPr>
              <a:spLocks noChangeShapeType="1"/>
            </p:cNvSpPr>
            <p:nvPr/>
          </p:nvSpPr>
          <p:spPr bwMode="auto">
            <a:xfrm>
              <a:off x="2932" y="2221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16"/>
            <p:cNvSpPr>
              <a:spLocks noChangeShapeType="1"/>
            </p:cNvSpPr>
            <p:nvPr/>
          </p:nvSpPr>
          <p:spPr bwMode="auto">
            <a:xfrm>
              <a:off x="3829" y="2218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17"/>
            <p:cNvSpPr>
              <a:spLocks noChangeShapeType="1"/>
            </p:cNvSpPr>
            <p:nvPr/>
          </p:nvSpPr>
          <p:spPr bwMode="auto">
            <a:xfrm>
              <a:off x="4771" y="2215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152400" y="4038600"/>
            <a:ext cx="89916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000" b="1">
                <a:solidFill>
                  <a:srgbClr val="990000"/>
                </a:solidFill>
              </a:rPr>
              <a:t>Make year one the base year</a:t>
            </a:r>
          </a:p>
          <a:p>
            <a:pPr eaLnBrk="0" hangingPunct="0">
              <a:buFontTx/>
              <a:buChar char="•"/>
            </a:pPr>
            <a:endParaRPr lang="en-US" sz="3000" b="1">
              <a:solidFill>
                <a:srgbClr val="990000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814513" y="4495800"/>
            <a:ext cx="5545137" cy="1422400"/>
            <a:chOff x="1111" y="2236"/>
            <a:chExt cx="4206" cy="914"/>
          </a:xfrm>
        </p:grpSpPr>
        <p:sp>
          <p:nvSpPr>
            <p:cNvPr id="24595" name="Rectangle 20"/>
            <p:cNvSpPr>
              <a:spLocks noChangeArrowheads="1"/>
            </p:cNvSpPr>
            <p:nvPr/>
          </p:nvSpPr>
          <p:spPr bwMode="auto">
            <a:xfrm>
              <a:off x="1844" y="2342"/>
              <a:ext cx="500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6600" b="1"/>
                <a:t>=</a:t>
              </a:r>
            </a:p>
          </p:txBody>
        </p:sp>
        <p:sp>
          <p:nvSpPr>
            <p:cNvPr id="24596" name="Line 21"/>
            <p:cNvSpPr>
              <a:spLocks noChangeShapeType="1"/>
            </p:cNvSpPr>
            <p:nvPr/>
          </p:nvSpPr>
          <p:spPr bwMode="auto">
            <a:xfrm>
              <a:off x="2384" y="2666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22"/>
            <p:cNvSpPr>
              <a:spLocks noChangeArrowheads="1"/>
            </p:cNvSpPr>
            <p:nvPr/>
          </p:nvSpPr>
          <p:spPr bwMode="auto">
            <a:xfrm>
              <a:off x="2363" y="2701"/>
              <a:ext cx="2190" cy="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b="1"/>
                <a:t>Price of the same market</a:t>
              </a:r>
            </a:p>
            <a:p>
              <a:pPr algn="ctr" eaLnBrk="0" hangingPunct="0"/>
              <a:r>
                <a:rPr lang="en-US" sz="2000" b="1"/>
                <a:t>basket in base year     </a:t>
              </a:r>
            </a:p>
          </p:txBody>
        </p:sp>
        <p:sp>
          <p:nvSpPr>
            <p:cNvPr id="24598" name="Rectangle 23"/>
            <p:cNvSpPr>
              <a:spLocks noChangeArrowheads="1"/>
            </p:cNvSpPr>
            <p:nvPr/>
          </p:nvSpPr>
          <p:spPr bwMode="auto">
            <a:xfrm>
              <a:off x="4496" y="2365"/>
              <a:ext cx="821" cy="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4400" b="1"/>
                <a:t>x</a:t>
              </a:r>
              <a:r>
                <a:rPr lang="en-US" sz="2800" b="1"/>
                <a:t> 100</a:t>
              </a:r>
            </a:p>
          </p:txBody>
        </p:sp>
        <p:sp>
          <p:nvSpPr>
            <p:cNvPr id="24599" name="Rectangle 24"/>
            <p:cNvSpPr>
              <a:spLocks noChangeArrowheads="1"/>
            </p:cNvSpPr>
            <p:nvPr/>
          </p:nvSpPr>
          <p:spPr bwMode="auto">
            <a:xfrm>
              <a:off x="1111" y="2375"/>
              <a:ext cx="867" cy="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4400" b="1"/>
                <a:t>CPI</a:t>
              </a:r>
            </a:p>
          </p:txBody>
        </p:sp>
        <p:sp>
          <p:nvSpPr>
            <p:cNvPr id="24600" name="Rectangle 25"/>
            <p:cNvSpPr>
              <a:spLocks noChangeArrowheads="1"/>
            </p:cNvSpPr>
            <p:nvPr/>
          </p:nvSpPr>
          <p:spPr bwMode="auto">
            <a:xfrm>
              <a:off x="2289" y="2236"/>
              <a:ext cx="2333" cy="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b="1"/>
                <a:t>Price of market basket in the particular year      </a:t>
              </a:r>
            </a:p>
          </p:txBody>
        </p:sp>
      </p:grpSp>
      <p:sp>
        <p:nvSpPr>
          <p:cNvPr id="24590" name="Text Box 26"/>
          <p:cNvSpPr txBox="1">
            <a:spLocks noChangeArrowheads="1"/>
          </p:cNvSpPr>
          <p:nvPr/>
        </p:nvSpPr>
        <p:spPr bwMode="auto">
          <a:xfrm>
            <a:off x="1981200" y="1295400"/>
            <a:ext cx="11080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Price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Per Unit</a:t>
            </a:r>
          </a:p>
        </p:txBody>
      </p:sp>
      <p:sp>
        <p:nvSpPr>
          <p:cNvPr id="24591" name="Text Box 27"/>
          <p:cNvSpPr txBox="1">
            <a:spLocks noChangeArrowheads="1"/>
          </p:cNvSpPr>
          <p:nvPr/>
        </p:nvSpPr>
        <p:spPr bwMode="auto">
          <a:xfrm>
            <a:off x="5943600" y="990600"/>
            <a:ext cx="1439863" cy="1127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rgbClr val="000099"/>
                </a:solidFill>
              </a:rPr>
              <a:t>CPI/ GDP Deflator (Year 1 as Base Year)</a:t>
            </a:r>
          </a:p>
        </p:txBody>
      </p:sp>
      <p:sp>
        <p:nvSpPr>
          <p:cNvPr id="24592" name="Rectangle 28"/>
          <p:cNvSpPr>
            <a:spLocks noChangeArrowheads="1"/>
          </p:cNvSpPr>
          <p:nvPr/>
        </p:nvSpPr>
        <p:spPr bwMode="auto">
          <a:xfrm>
            <a:off x="4495800" y="2133600"/>
            <a:ext cx="31242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29"/>
          <p:cNvSpPr txBox="1">
            <a:spLocks noChangeArrowheads="1"/>
          </p:cNvSpPr>
          <p:nvPr/>
        </p:nvSpPr>
        <p:spPr bwMode="auto">
          <a:xfrm>
            <a:off x="7467600" y="1143000"/>
            <a:ext cx="1439863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rgbClr val="000099"/>
                </a:solidFill>
              </a:rPr>
              <a:t>Inflation Rate</a:t>
            </a:r>
          </a:p>
        </p:txBody>
      </p:sp>
      <p:sp>
        <p:nvSpPr>
          <p:cNvPr id="24594" name="Line 30"/>
          <p:cNvSpPr>
            <a:spLocks noChangeShapeType="1"/>
          </p:cNvSpPr>
          <p:nvPr/>
        </p:nvSpPr>
        <p:spPr bwMode="auto">
          <a:xfrm>
            <a:off x="7315200" y="8382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accent2"/>
                </a:solidFill>
              </a:rPr>
              <a:t>How do we know how well the economy is doing?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16764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Economists collect statistics on production, income, investment, and savings. </a:t>
            </a:r>
          </a:p>
          <a:p>
            <a:pPr eaLnBrk="1" hangingPunct="1"/>
            <a:r>
              <a:rPr lang="en-US" altLang="en-US" sz="2800" b="1" smtClean="0"/>
              <a:t>This is called </a:t>
            </a:r>
            <a:r>
              <a:rPr lang="en-US" altLang="en-US" sz="2800" b="1" smtClean="0">
                <a:solidFill>
                  <a:schemeClr val="tx2"/>
                </a:solidFill>
              </a:rPr>
              <a:t>national income accounting.</a:t>
            </a:r>
            <a:endParaRPr lang="en-US" altLang="en-US" sz="2800" b="1" smtClean="0"/>
          </a:p>
          <a:p>
            <a:pPr eaLnBrk="1" hangingPunct="1"/>
            <a:endParaRPr lang="en-US" altLang="en-US" sz="1000" b="1" smtClean="0">
              <a:solidFill>
                <a:schemeClr val="tx2"/>
              </a:solidFill>
            </a:endParaRPr>
          </a:p>
        </p:txBody>
      </p:sp>
      <p:sp>
        <p:nvSpPr>
          <p:cNvPr id="54276" name="Rectangle 1028"/>
          <p:cNvSpPr>
            <a:spLocks noChangeArrowheads="1"/>
          </p:cNvSpPr>
          <p:nvPr/>
        </p:nvSpPr>
        <p:spPr bwMode="auto">
          <a:xfrm>
            <a:off x="0" y="2133600"/>
            <a:ext cx="8991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altLang="en-US" sz="1000" b="1">
              <a:solidFill>
                <a:schemeClr val="tx2"/>
              </a:solidFill>
            </a:endParaRPr>
          </a:p>
          <a:p>
            <a:pPr marL="342900" indent="-342900" algn="ctr">
              <a:lnSpc>
                <a:spcPct val="90000"/>
              </a:lnSpc>
            </a:pPr>
            <a:r>
              <a:rPr lang="en-US" altLang="en-US" sz="3200" b="1">
                <a:solidFill>
                  <a:schemeClr val="accent2"/>
                </a:solidFill>
              </a:rPr>
              <a:t>The most important measure of growth is </a:t>
            </a:r>
            <a:r>
              <a:rPr lang="en-US" altLang="en-US" sz="3200" b="1" u="sng">
                <a:solidFill>
                  <a:schemeClr val="accent2"/>
                </a:solidFill>
              </a:rPr>
              <a:t>GDP</a:t>
            </a:r>
            <a:r>
              <a:rPr lang="en-US" altLang="en-US" sz="3200" b="1">
                <a:solidFill>
                  <a:schemeClr val="accent2"/>
                </a:solidFill>
              </a:rPr>
              <a:t>.</a:t>
            </a:r>
            <a:endParaRPr lang="en-US" altLang="en-US" sz="1200" b="1">
              <a:solidFill>
                <a:schemeClr val="accent2"/>
              </a:solidFill>
            </a:endParaRPr>
          </a:p>
          <a:p>
            <a:pPr marL="342900" indent="-342900" algn="ctr">
              <a:lnSpc>
                <a:spcPct val="90000"/>
              </a:lnSpc>
            </a:pPr>
            <a:endParaRPr lang="en-US" altLang="en-US" sz="1400" b="1">
              <a:solidFill>
                <a:schemeClr val="tx2"/>
              </a:solidFill>
            </a:endParaRPr>
          </a:p>
          <a:p>
            <a:pPr marL="342900" indent="-342900"/>
            <a:r>
              <a:rPr lang="en-US" altLang="en-US" sz="2800" b="1">
                <a:solidFill>
                  <a:schemeClr val="tx2"/>
                </a:solidFill>
              </a:rPr>
              <a:t>Gross Domestic Product (GDP)</a:t>
            </a:r>
            <a:r>
              <a:rPr lang="en-US" altLang="en-US" sz="2800" b="1"/>
              <a:t> is the </a:t>
            </a:r>
            <a:r>
              <a:rPr lang="en-US" altLang="en-US" sz="2800" b="1">
                <a:solidFill>
                  <a:srgbClr val="990000"/>
                </a:solidFill>
              </a:rPr>
              <a:t>dollar value</a:t>
            </a:r>
            <a:r>
              <a:rPr lang="en-US" altLang="en-US" sz="2800" b="1"/>
              <a:t> of all </a:t>
            </a:r>
            <a:r>
              <a:rPr lang="en-US" altLang="en-US" sz="2800" b="1">
                <a:solidFill>
                  <a:srgbClr val="990000"/>
                </a:solidFill>
              </a:rPr>
              <a:t>final goods and services</a:t>
            </a:r>
            <a:r>
              <a:rPr lang="en-US" altLang="en-US" sz="2800" b="1"/>
              <a:t> produced within a country’s borders in </a:t>
            </a:r>
            <a:r>
              <a:rPr lang="en-US" altLang="en-US" sz="2800" b="1">
                <a:solidFill>
                  <a:srgbClr val="990000"/>
                </a:solidFill>
              </a:rPr>
              <a:t>one year</a:t>
            </a:r>
            <a:r>
              <a:rPr lang="en-US" altLang="en-US" sz="2800" b="1"/>
              <a:t>.</a:t>
            </a:r>
          </a:p>
          <a:p>
            <a:pPr marL="1143000" lvl="2" indent="-228600">
              <a:lnSpc>
                <a:spcPct val="90000"/>
              </a:lnSpc>
              <a:buFontTx/>
              <a:buChar char="•"/>
            </a:pPr>
            <a:r>
              <a:rPr lang="en-US" altLang="en-US" sz="2800" b="1">
                <a:solidFill>
                  <a:srgbClr val="990000"/>
                </a:solidFill>
              </a:rPr>
              <a:t>Dollar value</a:t>
            </a:r>
            <a:r>
              <a:rPr lang="en-US" altLang="en-US" sz="2800" b="1"/>
              <a:t>- GDP is measured in dollars.</a:t>
            </a:r>
          </a:p>
          <a:p>
            <a:pPr marL="1143000" lvl="2" indent="-228600">
              <a:lnSpc>
                <a:spcPct val="90000"/>
              </a:lnSpc>
              <a:buFontTx/>
              <a:buChar char="•"/>
            </a:pPr>
            <a:r>
              <a:rPr lang="en-US" altLang="en-US" sz="2800" b="1">
                <a:solidFill>
                  <a:srgbClr val="990000"/>
                </a:solidFill>
              </a:rPr>
              <a:t>Final Goods</a:t>
            </a:r>
            <a:r>
              <a:rPr lang="en-US" altLang="en-US" sz="2800" b="1"/>
              <a:t>-GDP does not include the value of </a:t>
            </a:r>
            <a:r>
              <a:rPr lang="en-US" altLang="en-US" sz="2800" b="1">
                <a:solidFill>
                  <a:schemeClr val="tx2"/>
                </a:solidFill>
              </a:rPr>
              <a:t>intermediate goods.</a:t>
            </a:r>
            <a:r>
              <a:rPr lang="en-US" altLang="en-US" sz="2800" b="1"/>
              <a:t>  Intermediate goods are goods used in the production of final goods and services.</a:t>
            </a:r>
          </a:p>
          <a:p>
            <a:pPr marL="1143000" lvl="2" indent="-228600">
              <a:lnSpc>
                <a:spcPct val="90000"/>
              </a:lnSpc>
              <a:buFontTx/>
              <a:buChar char="•"/>
            </a:pPr>
            <a:r>
              <a:rPr lang="en-US" altLang="en-US" sz="2800" b="1">
                <a:solidFill>
                  <a:srgbClr val="990000"/>
                </a:solidFill>
              </a:rPr>
              <a:t>One Year</a:t>
            </a:r>
            <a:r>
              <a:rPr lang="en-US" altLang="en-US" sz="2800" b="1"/>
              <a:t>-GDP measures annual economic performance</a:t>
            </a:r>
            <a:r>
              <a:rPr lang="en-US" altLang="en-US" b="1"/>
              <a:t>.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33CCD1-C294-44D6-8F1C-1DB97FBA4C5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 autoUpdateAnimBg="0"/>
      <p:bldP spid="54276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41300" y="887413"/>
            <a:ext cx="4240213" cy="3057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6238" y="2100263"/>
            <a:ext cx="361950" cy="1798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/>
              <a:t>1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2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3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4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5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60450" y="2100263"/>
            <a:ext cx="669925" cy="1798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/>
              <a:t>10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10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15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20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25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81225" y="2100263"/>
            <a:ext cx="628650" cy="1798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/>
              <a:t>$ </a:t>
            </a:r>
            <a:r>
              <a:rPr lang="en-US" sz="2800" b="1">
                <a:solidFill>
                  <a:srgbClr val="990000"/>
                </a:solidFill>
              </a:rPr>
              <a:t>4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5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6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8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4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81200" y="1295400"/>
            <a:ext cx="11080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Price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Per Unit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76313" y="1355725"/>
            <a:ext cx="10366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Units of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Output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44475" y="1781175"/>
            <a:ext cx="7207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Year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8125" y="881063"/>
            <a:ext cx="6956425" cy="3068637"/>
            <a:chOff x="1161" y="2215"/>
            <a:chExt cx="4382" cy="1933"/>
          </a:xfrm>
        </p:grpSpPr>
        <p:sp>
          <p:nvSpPr>
            <p:cNvPr id="25628" name="Line 11"/>
            <p:cNvSpPr>
              <a:spLocks noChangeShapeType="1"/>
            </p:cNvSpPr>
            <p:nvPr/>
          </p:nvSpPr>
          <p:spPr bwMode="auto">
            <a:xfrm>
              <a:off x="1161" y="2974"/>
              <a:ext cx="43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12"/>
            <p:cNvSpPr>
              <a:spLocks noChangeShapeType="1"/>
            </p:cNvSpPr>
            <p:nvPr/>
          </p:nvSpPr>
          <p:spPr bwMode="auto">
            <a:xfrm>
              <a:off x="1624" y="2974"/>
              <a:ext cx="0" cy="1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13"/>
            <p:cNvSpPr>
              <a:spLocks noChangeShapeType="1"/>
            </p:cNvSpPr>
            <p:nvPr/>
          </p:nvSpPr>
          <p:spPr bwMode="auto">
            <a:xfrm>
              <a:off x="2260" y="2215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14"/>
            <p:cNvSpPr>
              <a:spLocks noChangeShapeType="1"/>
            </p:cNvSpPr>
            <p:nvPr/>
          </p:nvSpPr>
          <p:spPr bwMode="auto">
            <a:xfrm>
              <a:off x="2932" y="2221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15"/>
            <p:cNvSpPr>
              <a:spLocks noChangeShapeType="1"/>
            </p:cNvSpPr>
            <p:nvPr/>
          </p:nvSpPr>
          <p:spPr bwMode="auto">
            <a:xfrm>
              <a:off x="3829" y="2218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16"/>
            <p:cNvSpPr>
              <a:spLocks noChangeShapeType="1"/>
            </p:cNvSpPr>
            <p:nvPr/>
          </p:nvSpPr>
          <p:spPr bwMode="auto">
            <a:xfrm>
              <a:off x="4771" y="2215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3124200" y="1066800"/>
            <a:ext cx="1177925" cy="942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endParaRPr lang="en-US" sz="2000" b="1">
              <a:solidFill>
                <a:srgbClr val="CC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Nominal,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GDP</a:t>
            </a:r>
          </a:p>
          <a:p>
            <a:pPr algn="ctr">
              <a:lnSpc>
                <a:spcPct val="70000"/>
              </a:lnSpc>
            </a:pP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4800600" y="1219200"/>
            <a:ext cx="74136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Real,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GDP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73125" y="4648200"/>
            <a:ext cx="5800725" cy="1147763"/>
            <a:chOff x="1256" y="3224"/>
            <a:chExt cx="3654" cy="723"/>
          </a:xfrm>
        </p:grpSpPr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1256" y="3353"/>
              <a:ext cx="1185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800" b="1"/>
                <a:t>% Change </a:t>
              </a:r>
            </a:p>
            <a:p>
              <a:pPr algn="ctr" eaLnBrk="0" hangingPunct="0"/>
              <a:r>
                <a:rPr lang="en-US" sz="2800" b="1"/>
                <a:t>in Prices </a:t>
              </a:r>
              <a:endParaRPr lang="en-US" sz="2800" b="1" baseline="-25000"/>
            </a:p>
          </p:txBody>
        </p:sp>
        <p:sp>
          <p:nvSpPr>
            <p:cNvPr id="25624" name="Rectangle 24"/>
            <p:cNvSpPr>
              <a:spLocks noChangeArrowheads="1"/>
            </p:cNvSpPr>
            <p:nvPr/>
          </p:nvSpPr>
          <p:spPr bwMode="auto">
            <a:xfrm>
              <a:off x="2377" y="3224"/>
              <a:ext cx="415" cy="6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6600" b="1"/>
                <a:t>=</a:t>
              </a:r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2765" y="3572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2876" y="3309"/>
              <a:ext cx="189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b="1"/>
                <a:t>Year 2 - Year 1</a:t>
              </a:r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3474" y="3591"/>
              <a:ext cx="66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b="1"/>
                <a:t>Year 1</a:t>
              </a:r>
            </a:p>
          </p:txBody>
        </p:sp>
      </p:grp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6705600" y="4953000"/>
            <a:ext cx="13716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X 100</a:t>
            </a:r>
          </a:p>
        </p:txBody>
      </p:sp>
      <p:sp>
        <p:nvSpPr>
          <p:cNvPr id="25617" name="Rectangle 29"/>
          <p:cNvSpPr>
            <a:spLocks noChangeArrowheads="1"/>
          </p:cNvSpPr>
          <p:nvPr/>
        </p:nvSpPr>
        <p:spPr bwMode="auto">
          <a:xfrm>
            <a:off x="655638" y="4191000"/>
            <a:ext cx="7696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000" b="1">
                <a:solidFill>
                  <a:srgbClr val="990000"/>
                </a:solidFill>
              </a:rPr>
              <a:t>Inflation Rate</a:t>
            </a:r>
          </a:p>
          <a:p>
            <a:pPr eaLnBrk="0" hangingPunct="0">
              <a:buFontTx/>
              <a:buChar char="•"/>
            </a:pPr>
            <a:endParaRPr lang="en-US" sz="3000" b="1">
              <a:solidFill>
                <a:srgbClr val="990000"/>
              </a:solidFill>
            </a:endParaRPr>
          </a:p>
        </p:txBody>
      </p:sp>
      <p:sp>
        <p:nvSpPr>
          <p:cNvPr id="25618" name="Text Box 30"/>
          <p:cNvSpPr txBox="1">
            <a:spLocks noChangeArrowheads="1"/>
          </p:cNvSpPr>
          <p:nvPr/>
        </p:nvSpPr>
        <p:spPr bwMode="auto">
          <a:xfrm>
            <a:off x="7467600" y="1143000"/>
            <a:ext cx="1439863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rgbClr val="000099"/>
                </a:solidFill>
              </a:rPr>
              <a:t>Inflation Rate</a:t>
            </a:r>
          </a:p>
        </p:txBody>
      </p:sp>
      <p:sp>
        <p:nvSpPr>
          <p:cNvPr id="25619" name="Line 31"/>
          <p:cNvSpPr>
            <a:spLocks noChangeShapeType="1"/>
          </p:cNvSpPr>
          <p:nvPr/>
        </p:nvSpPr>
        <p:spPr bwMode="auto">
          <a:xfrm>
            <a:off x="7315200" y="838200"/>
            <a:ext cx="0" cy="320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Text Box 33"/>
          <p:cNvSpPr txBox="1">
            <a:spLocks noChangeArrowheads="1"/>
          </p:cNvSpPr>
          <p:nvPr/>
        </p:nvSpPr>
        <p:spPr bwMode="auto">
          <a:xfrm>
            <a:off x="5943600" y="990600"/>
            <a:ext cx="1439863" cy="1127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rgbClr val="000099"/>
                </a:solidFill>
              </a:rPr>
              <a:t>CPI/ GDP Deflator (Year 1 as Base Year)</a:t>
            </a:r>
          </a:p>
        </p:txBody>
      </p:sp>
      <p:sp>
        <p:nvSpPr>
          <p:cNvPr id="25622" name="Rectangle 34"/>
          <p:cNvSpPr>
            <a:spLocks noChangeArrowheads="1"/>
          </p:cNvSpPr>
          <p:nvPr/>
        </p:nvSpPr>
        <p:spPr bwMode="auto">
          <a:xfrm>
            <a:off x="914400" y="152400"/>
            <a:ext cx="7394575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700" b="1"/>
              <a:t>Calculating CPI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19200" y="457200"/>
            <a:ext cx="7089775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700" b="1"/>
              <a:t>Practice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4175" y="1301750"/>
            <a:ext cx="4240213" cy="3057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9113" y="2514600"/>
            <a:ext cx="361950" cy="1798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/>
              <a:t>1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2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3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4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5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03325" y="2514600"/>
            <a:ext cx="669925" cy="1798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/>
              <a:t>5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10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20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40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50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324100" y="2514600"/>
            <a:ext cx="628650" cy="1798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/>
              <a:t>$ 6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8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10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12</a:t>
            </a:r>
          </a:p>
          <a:p>
            <a:pPr algn="r">
              <a:lnSpc>
                <a:spcPct val="80000"/>
              </a:lnSpc>
            </a:pPr>
            <a:r>
              <a:rPr lang="en-US" sz="2800" b="1"/>
              <a:t>14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19188" y="1770063"/>
            <a:ext cx="10366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Units of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Output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7350" y="2195513"/>
            <a:ext cx="7207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Year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67075" y="1481138"/>
            <a:ext cx="1177925" cy="942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endParaRPr lang="en-US" sz="2000" b="1">
              <a:solidFill>
                <a:srgbClr val="CC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Nominal,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GDP</a:t>
            </a:r>
          </a:p>
          <a:p>
            <a:pPr algn="ctr">
              <a:lnSpc>
                <a:spcPct val="70000"/>
              </a:lnSpc>
            </a:pP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943475" y="1633538"/>
            <a:ext cx="74136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Real,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GDP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1295400"/>
            <a:ext cx="6956425" cy="3068638"/>
            <a:chOff x="1161" y="2215"/>
            <a:chExt cx="4382" cy="1933"/>
          </a:xfrm>
        </p:grpSpPr>
        <p:sp>
          <p:nvSpPr>
            <p:cNvPr id="29722" name="Line 12"/>
            <p:cNvSpPr>
              <a:spLocks noChangeShapeType="1"/>
            </p:cNvSpPr>
            <p:nvPr/>
          </p:nvSpPr>
          <p:spPr bwMode="auto">
            <a:xfrm>
              <a:off x="1161" y="2974"/>
              <a:ext cx="43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13"/>
            <p:cNvSpPr>
              <a:spLocks noChangeShapeType="1"/>
            </p:cNvSpPr>
            <p:nvPr/>
          </p:nvSpPr>
          <p:spPr bwMode="auto">
            <a:xfrm>
              <a:off x="1624" y="2974"/>
              <a:ext cx="0" cy="1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4"/>
            <p:cNvSpPr>
              <a:spLocks noChangeShapeType="1"/>
            </p:cNvSpPr>
            <p:nvPr/>
          </p:nvSpPr>
          <p:spPr bwMode="auto">
            <a:xfrm>
              <a:off x="2260" y="2215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15"/>
            <p:cNvSpPr>
              <a:spLocks noChangeShapeType="1"/>
            </p:cNvSpPr>
            <p:nvPr/>
          </p:nvSpPr>
          <p:spPr bwMode="auto">
            <a:xfrm>
              <a:off x="2932" y="2221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16"/>
            <p:cNvSpPr>
              <a:spLocks noChangeShapeType="1"/>
            </p:cNvSpPr>
            <p:nvPr/>
          </p:nvSpPr>
          <p:spPr bwMode="auto">
            <a:xfrm>
              <a:off x="3829" y="2218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17"/>
            <p:cNvSpPr>
              <a:spLocks noChangeShapeType="1"/>
            </p:cNvSpPr>
            <p:nvPr/>
          </p:nvSpPr>
          <p:spPr bwMode="auto">
            <a:xfrm>
              <a:off x="4771" y="2215"/>
              <a:ext cx="0" cy="19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685800" y="4495800"/>
            <a:ext cx="7696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000" b="1" dirty="0">
                <a:solidFill>
                  <a:srgbClr val="990000"/>
                </a:solidFill>
              </a:rPr>
              <a:t>Make year three the base year</a:t>
            </a:r>
          </a:p>
          <a:p>
            <a:pPr eaLnBrk="0" hangingPunct="0">
              <a:buFontTx/>
              <a:buChar char="•"/>
            </a:pPr>
            <a:endParaRPr lang="en-US" sz="3000" b="1" dirty="0">
              <a:solidFill>
                <a:srgbClr val="990000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38288" y="5029200"/>
            <a:ext cx="5487987" cy="1422400"/>
            <a:chOff x="1111" y="2236"/>
            <a:chExt cx="4163" cy="914"/>
          </a:xfrm>
        </p:grpSpPr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1860" y="2342"/>
              <a:ext cx="467" cy="6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6000" b="1"/>
                <a:t>=</a:t>
              </a: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2384" y="2666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2362" y="2701"/>
              <a:ext cx="2189" cy="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b="1"/>
                <a:t>Price of the same market</a:t>
              </a:r>
            </a:p>
            <a:p>
              <a:pPr algn="ctr" eaLnBrk="0" hangingPunct="0"/>
              <a:r>
                <a:rPr lang="en-US" sz="2000" b="1"/>
                <a:t>basket in base year</a:t>
              </a:r>
              <a:r>
                <a:rPr lang="en-US" sz="1800" b="1"/>
                <a:t>     </a:t>
              </a: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4540" y="2364"/>
              <a:ext cx="734" cy="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4000" b="1"/>
                <a:t>x</a:t>
              </a:r>
              <a:r>
                <a:rPr lang="en-US" b="1"/>
                <a:t> 100</a:t>
              </a: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1111" y="2375"/>
              <a:ext cx="867" cy="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4400" b="1"/>
                <a:t>CPI</a:t>
              </a: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2290" y="2236"/>
              <a:ext cx="2333" cy="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b="1"/>
                <a:t>Price of market basket in the particular year</a:t>
              </a:r>
              <a:r>
                <a:rPr lang="en-US" sz="1800" b="1"/>
                <a:t>      </a:t>
              </a:r>
            </a:p>
          </p:txBody>
        </p:sp>
      </p:grpSp>
      <p:sp>
        <p:nvSpPr>
          <p:cNvPr id="29710" name="Text Box 26"/>
          <p:cNvSpPr txBox="1">
            <a:spLocks noChangeArrowheads="1"/>
          </p:cNvSpPr>
          <p:nvPr/>
        </p:nvSpPr>
        <p:spPr bwMode="auto">
          <a:xfrm>
            <a:off x="2124075" y="1709738"/>
            <a:ext cx="11080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Price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Per Unit</a:t>
            </a:r>
          </a:p>
        </p:txBody>
      </p:sp>
      <p:sp>
        <p:nvSpPr>
          <p:cNvPr id="29711" name="Text Box 27"/>
          <p:cNvSpPr txBox="1">
            <a:spLocks noChangeArrowheads="1"/>
          </p:cNvSpPr>
          <p:nvPr/>
        </p:nvSpPr>
        <p:spPr bwMode="auto">
          <a:xfrm>
            <a:off x="6129338" y="1633538"/>
            <a:ext cx="26241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Consumer Price Index</a:t>
            </a:r>
          </a:p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000099"/>
                </a:solidFill>
              </a:rPr>
              <a:t>(Year 3 as Base Year)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2438400"/>
            <a:ext cx="82296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6000" b="1">
                <a:solidFill>
                  <a:srgbClr val="000099"/>
                </a:solidFill>
              </a:rPr>
              <a:t>Three Causes of Inflation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09600" y="4343400"/>
            <a:ext cx="815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en-US" sz="2800" b="1"/>
              <a:t>If everyone suddenly had a million dollars, what would happen?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What two things cause prices to increase? Use Supply and Demand</a:t>
            </a:r>
          </a:p>
        </p:txBody>
      </p:sp>
      <p:pic>
        <p:nvPicPr>
          <p:cNvPr id="30724" name="Picture 4" descr="money_down_the_toilet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533400" y="914400"/>
            <a:ext cx="81867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3800" b="1">
                <a:solidFill>
                  <a:srgbClr val="990000"/>
                </a:solidFill>
              </a:rPr>
              <a:t>2. DEMAND-PULL INFLATION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33400" y="1462088"/>
            <a:ext cx="7904163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>
                <a:solidFill>
                  <a:srgbClr val="006600"/>
                </a:solidFill>
              </a:rPr>
              <a:t>“Too many dollars chasing too few goods”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81000" y="2062163"/>
            <a:ext cx="8382000" cy="3744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 algn="ctr" eaLnBrk="0" hangingPunct="0">
              <a:lnSpc>
                <a:spcPct val="95000"/>
              </a:lnSpc>
            </a:pPr>
            <a:r>
              <a:rPr lang="en-US" sz="3600" b="1">
                <a:solidFill>
                  <a:srgbClr val="CC0000"/>
                </a:solidFill>
              </a:rPr>
              <a:t>DEMAND PULLS UP PRICES!!!</a:t>
            </a:r>
          </a:p>
          <a:p>
            <a:pPr marL="342900" indent="-342900" eaLnBrk="0" hangingPunct="0">
              <a:lnSpc>
                <a:spcPct val="95000"/>
              </a:lnSpc>
              <a:buFontTx/>
              <a:buChar char="•"/>
            </a:pPr>
            <a:r>
              <a:rPr lang="en-US" sz="3600" b="1">
                <a:solidFill>
                  <a:srgbClr val="000099"/>
                </a:solidFill>
              </a:rPr>
              <a:t>Demand increases but supply stays the same. What is the result?</a:t>
            </a:r>
          </a:p>
          <a:p>
            <a:pPr marL="342900" indent="-342900" eaLnBrk="0" hangingPunct="0">
              <a:lnSpc>
                <a:spcPct val="95000"/>
              </a:lnSpc>
              <a:buFontTx/>
              <a:buChar char="•"/>
            </a:pPr>
            <a:r>
              <a:rPr lang="en-US" sz="3600" b="1">
                <a:solidFill>
                  <a:srgbClr val="000099"/>
                </a:solidFill>
              </a:rPr>
              <a:t>A Shortage driving prices up</a:t>
            </a:r>
          </a:p>
          <a:p>
            <a:pPr marL="342900" indent="-342900" eaLnBrk="0" hangingPunct="0">
              <a:lnSpc>
                <a:spcPct val="95000"/>
              </a:lnSpc>
              <a:buFontTx/>
              <a:buChar char="•"/>
            </a:pPr>
            <a:r>
              <a:rPr lang="en-US" sz="3600" b="1">
                <a:solidFill>
                  <a:srgbClr val="000099"/>
                </a:solidFill>
              </a:rPr>
              <a:t>An overheated economy with excessive spending but same amount of goods.</a:t>
            </a:r>
          </a:p>
          <a:p>
            <a:pPr marL="342900" indent="-342900" algn="ctr" eaLnBrk="0" hangingPunct="0">
              <a:lnSpc>
                <a:spcPct val="95000"/>
              </a:lnSpc>
            </a:pPr>
            <a:endParaRPr lang="en-US" sz="3600" b="1">
              <a:solidFill>
                <a:srgbClr val="CC0000"/>
              </a:solidFill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468438" y="0"/>
            <a:ext cx="6391275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5400" b="1"/>
              <a:t> 3 Causes of Inflation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914400" y="860425"/>
            <a:ext cx="6286500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5000"/>
              </a:lnSpc>
            </a:pPr>
            <a:r>
              <a:rPr lang="en-US" sz="3800" b="1">
                <a:solidFill>
                  <a:srgbClr val="990000"/>
                </a:solidFill>
              </a:rPr>
              <a:t>3. COST-PUSH INFLATION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1000" y="1600200"/>
            <a:ext cx="8610600" cy="3627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 algn="ctr" eaLnBrk="0" hangingPunct="0">
              <a:lnSpc>
                <a:spcPct val="95000"/>
              </a:lnSpc>
            </a:pPr>
            <a:r>
              <a:rPr lang="en-US" sz="3600" b="1">
                <a:solidFill>
                  <a:srgbClr val="CC0000"/>
                </a:solidFill>
              </a:rPr>
              <a:t>Higher production costs increase prices</a:t>
            </a:r>
            <a:endParaRPr lang="en-US" sz="1800" b="1">
              <a:solidFill>
                <a:srgbClr val="000099"/>
              </a:solidFill>
            </a:endParaRPr>
          </a:p>
          <a:p>
            <a:pPr marL="342900" indent="-342900" eaLnBrk="0" hangingPunct="0">
              <a:lnSpc>
                <a:spcPct val="95000"/>
              </a:lnSpc>
            </a:pPr>
            <a:r>
              <a:rPr lang="en-US" sz="3200" b="1">
                <a:solidFill>
                  <a:srgbClr val="000099"/>
                </a:solidFill>
              </a:rPr>
              <a:t>A negative supply shock increases the costs of production and forces producers to increase prices. </a:t>
            </a:r>
          </a:p>
          <a:p>
            <a:pPr marL="342900" indent="-342900" eaLnBrk="0" hangingPunct="0">
              <a:lnSpc>
                <a:spcPct val="95000"/>
              </a:lnSpc>
            </a:pPr>
            <a:r>
              <a:rPr lang="en-US" sz="2800" b="1"/>
              <a:t>Examples: </a:t>
            </a:r>
          </a:p>
          <a:p>
            <a:pPr marL="852488" lvl="1" indent="-166688" eaLnBrk="0" hangingPunct="0">
              <a:lnSpc>
                <a:spcPct val="95000"/>
              </a:lnSpc>
              <a:buFontTx/>
              <a:buChar char="•"/>
            </a:pPr>
            <a:r>
              <a:rPr lang="en-US" sz="2800" b="1"/>
              <a:t>Hurricane Katrina destroyed oil refineries and causes gas prices to go up. Companies that use gas increase their prices.</a:t>
            </a:r>
            <a:r>
              <a:rPr lang="en-US" sz="2800" b="1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37892" name="Picture 5" descr="gas prices going u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975" y="5181600"/>
            <a:ext cx="14589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468438" y="0"/>
            <a:ext cx="6391275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5400" b="1"/>
              <a:t> 3 Causes of Inflation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28600" y="914400"/>
            <a:ext cx="55626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990000"/>
                </a:solidFill>
              </a:rPr>
              <a:t>A Perpetual Process:</a:t>
            </a:r>
          </a:p>
          <a:p>
            <a:pPr eaLnBrk="0" hangingPunct="0"/>
            <a:r>
              <a:rPr lang="en-US" sz="3200" b="1">
                <a:solidFill>
                  <a:srgbClr val="000099"/>
                </a:solidFill>
              </a:rPr>
              <a:t>1.Workers demand raises</a:t>
            </a:r>
          </a:p>
          <a:p>
            <a:pPr eaLnBrk="0" hangingPunct="0"/>
            <a:r>
              <a:rPr lang="en-US" sz="3200" b="1">
                <a:solidFill>
                  <a:srgbClr val="000099"/>
                </a:solidFill>
              </a:rPr>
              <a:t>2.Owners increase prices to pay for raises</a:t>
            </a:r>
          </a:p>
          <a:p>
            <a:pPr eaLnBrk="0" hangingPunct="0"/>
            <a:r>
              <a:rPr lang="en-US" sz="3200" b="1">
                <a:solidFill>
                  <a:srgbClr val="000099"/>
                </a:solidFill>
              </a:rPr>
              <a:t>3. High prices cause workers to demand higher raises </a:t>
            </a:r>
          </a:p>
          <a:p>
            <a:pPr eaLnBrk="0" hangingPunct="0"/>
            <a:r>
              <a:rPr lang="en-US" sz="3200" b="1">
                <a:solidFill>
                  <a:srgbClr val="000099"/>
                </a:solidFill>
              </a:rPr>
              <a:t>4. Owners increase prices to pay for higher raises</a:t>
            </a:r>
          </a:p>
          <a:p>
            <a:pPr eaLnBrk="0" hangingPunct="0"/>
            <a:r>
              <a:rPr lang="en-US" sz="3200" b="1">
                <a:solidFill>
                  <a:srgbClr val="000099"/>
                </a:solidFill>
              </a:rPr>
              <a:t>5. High prices cause workers to demand higher raises </a:t>
            </a:r>
          </a:p>
          <a:p>
            <a:pPr eaLnBrk="0" hangingPunct="0"/>
            <a:r>
              <a:rPr lang="en-US" sz="3200" b="1">
                <a:solidFill>
                  <a:srgbClr val="000099"/>
                </a:solidFill>
              </a:rPr>
              <a:t>6. Owners increase prices to pay for higher raises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10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The Wage-Price Spiral</a:t>
            </a:r>
          </a:p>
        </p:txBody>
      </p:sp>
      <p:pic>
        <p:nvPicPr>
          <p:cNvPr id="39940" name="Picture 4" descr="Demand Pull and cost push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78110" t="55287" r="1508" b="2417"/>
          <a:stretch>
            <a:fillRect/>
          </a:stretch>
        </p:blipFill>
        <p:spPr bwMode="auto">
          <a:xfrm>
            <a:off x="6096000" y="914400"/>
            <a:ext cx="2565400" cy="579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81400"/>
            <a:ext cx="1382713" cy="169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800" b="1"/>
              <a:t>Just like calculating your own income, GDP measures how well the U.S. is doing financially. </a:t>
            </a:r>
          </a:p>
          <a:p>
            <a:pPr marL="457200" indent="-457200" algn="ctr">
              <a:lnSpc>
                <a:spcPct val="90000"/>
              </a:lnSpc>
            </a:pPr>
            <a:r>
              <a:rPr lang="en-US" sz="3600" b="1">
                <a:solidFill>
                  <a:schemeClr val="accent2"/>
                </a:solidFill>
              </a:rPr>
              <a:t>How do you use GDP?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800" b="1"/>
              <a:t>Compare to previous years (Is there growth?)</a:t>
            </a:r>
            <a:endParaRPr lang="en-US" sz="2800" b="1">
              <a:solidFill>
                <a:schemeClr val="tx2"/>
              </a:solidFill>
            </a:endParaRP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800" b="1"/>
              <a:t>Compare policy changes (Did a new policy work?)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800" b="1"/>
              <a:t>Compare to other countries (Are we better off?)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What does GDP tell us?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086600" y="65532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*CIA 2007 Estimate</a:t>
            </a:r>
          </a:p>
        </p:txBody>
      </p:sp>
      <p:sp>
        <p:nvSpPr>
          <p:cNvPr id="18440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EBC02-4107-48AC-AFB5-2D1571E2820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bldLvl="2" autoUpdateAnimBg="0"/>
      <p:bldP spid="5530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8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400" b="1">
                <a:solidFill>
                  <a:srgbClr val="000099"/>
                </a:solidFill>
              </a:rPr>
              <a:t>How can you measure growth from year to year?</a:t>
            </a:r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866775" y="1981200"/>
            <a:ext cx="5807075" cy="1071563"/>
            <a:chOff x="1252" y="3272"/>
            <a:chExt cx="3658" cy="675"/>
          </a:xfrm>
        </p:grpSpPr>
        <p:sp>
          <p:nvSpPr>
            <p:cNvPr id="21511" name="Rectangle 1034"/>
            <p:cNvSpPr>
              <a:spLocks noChangeArrowheads="1"/>
            </p:cNvSpPr>
            <p:nvPr/>
          </p:nvSpPr>
          <p:spPr bwMode="auto">
            <a:xfrm>
              <a:off x="1252" y="3353"/>
              <a:ext cx="1185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800" b="1"/>
                <a:t>% Change </a:t>
              </a:r>
            </a:p>
            <a:p>
              <a:pPr algn="ctr" eaLnBrk="0" hangingPunct="0"/>
              <a:r>
                <a:rPr lang="en-US" sz="2800" b="1"/>
                <a:t>in GDP</a:t>
              </a:r>
              <a:endParaRPr lang="en-US" sz="2800" b="1" baseline="-25000"/>
            </a:p>
          </p:txBody>
        </p:sp>
        <p:sp>
          <p:nvSpPr>
            <p:cNvPr id="21512" name="Rectangle 1035"/>
            <p:cNvSpPr>
              <a:spLocks noChangeArrowheads="1"/>
            </p:cNvSpPr>
            <p:nvPr/>
          </p:nvSpPr>
          <p:spPr bwMode="auto">
            <a:xfrm>
              <a:off x="2389" y="3368"/>
              <a:ext cx="29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4000" b="1"/>
                <a:t>=</a:t>
              </a:r>
            </a:p>
          </p:txBody>
        </p:sp>
        <p:sp>
          <p:nvSpPr>
            <p:cNvPr id="21513" name="Line 1036"/>
            <p:cNvSpPr>
              <a:spLocks noChangeShapeType="1"/>
            </p:cNvSpPr>
            <p:nvPr/>
          </p:nvSpPr>
          <p:spPr bwMode="auto">
            <a:xfrm>
              <a:off x="2765" y="3572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37"/>
            <p:cNvSpPr>
              <a:spLocks noChangeArrowheads="1"/>
            </p:cNvSpPr>
            <p:nvPr/>
          </p:nvSpPr>
          <p:spPr bwMode="auto">
            <a:xfrm>
              <a:off x="2866" y="3272"/>
              <a:ext cx="189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2800" b="1"/>
                <a:t>Year 2 - Year 1</a:t>
              </a:r>
            </a:p>
          </p:txBody>
        </p:sp>
        <p:sp>
          <p:nvSpPr>
            <p:cNvPr id="21515" name="Rectangle 1038"/>
            <p:cNvSpPr>
              <a:spLocks noChangeArrowheads="1"/>
            </p:cNvSpPr>
            <p:nvPr/>
          </p:nvSpPr>
          <p:spPr bwMode="auto">
            <a:xfrm>
              <a:off x="3474" y="3591"/>
              <a:ext cx="75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800" b="1"/>
                <a:t>Year 1</a:t>
              </a:r>
            </a:p>
          </p:txBody>
        </p:sp>
      </p:grpSp>
      <p:sp>
        <p:nvSpPr>
          <p:cNvPr id="65551" name="Text Box 1039"/>
          <p:cNvSpPr txBox="1">
            <a:spLocks noChangeArrowheads="1"/>
          </p:cNvSpPr>
          <p:nvPr/>
        </p:nvSpPr>
        <p:spPr bwMode="auto">
          <a:xfrm>
            <a:off x="6705600" y="2133600"/>
            <a:ext cx="13716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X 100</a:t>
            </a:r>
          </a:p>
        </p:txBody>
      </p:sp>
      <p:sp>
        <p:nvSpPr>
          <p:cNvPr id="65552" name="Rectangle 1040"/>
          <p:cNvSpPr>
            <a:spLocks noChangeArrowheads="1"/>
          </p:cNvSpPr>
          <p:nvPr/>
        </p:nvSpPr>
        <p:spPr bwMode="auto">
          <a:xfrm>
            <a:off x="304800" y="3276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</a:rPr>
              <a:t>Mordor’s GDP in 2007 was $4000</a:t>
            </a:r>
          </a:p>
          <a:p>
            <a:pPr marL="342900" indent="-342900" algn="ctr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</a:rPr>
              <a:t>Mordor’s GDP in 2008 was $5000</a:t>
            </a:r>
          </a:p>
          <a:p>
            <a:pPr marL="342900" indent="-342900" algn="ctr">
              <a:lnSpc>
                <a:spcPct val="90000"/>
              </a:lnSpc>
            </a:pPr>
            <a:r>
              <a:rPr lang="en-US" altLang="en-US" sz="3600" b="1">
                <a:solidFill>
                  <a:srgbClr val="800000"/>
                </a:solidFill>
              </a:rPr>
              <a:t>What is the % Change in GDP?</a:t>
            </a:r>
            <a:endParaRPr lang="en-US" altLang="en-US" sz="4000" b="1">
              <a:solidFill>
                <a:srgbClr val="800000"/>
              </a:solidFill>
            </a:endParaRPr>
          </a:p>
          <a:p>
            <a:pPr marL="342900" indent="-342900" algn="ctr">
              <a:lnSpc>
                <a:spcPct val="90000"/>
              </a:lnSpc>
            </a:pPr>
            <a:endParaRPr lang="en-US" altLang="en-US" sz="2800" b="1">
              <a:solidFill>
                <a:schemeClr val="tx2"/>
              </a:solidFill>
            </a:endParaRPr>
          </a:p>
          <a:p>
            <a:pPr marL="342900" indent="-342900" algn="ctr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</a:rPr>
              <a:t>Hogwart’s GDP in 2007 was $2,000</a:t>
            </a:r>
          </a:p>
          <a:p>
            <a:pPr marL="342900" indent="-342900" algn="ctr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</a:rPr>
              <a:t>Hogwart’s GDP in 2008 was $2,100</a:t>
            </a:r>
          </a:p>
          <a:p>
            <a:pPr marL="342900" indent="-342900" algn="ctr">
              <a:lnSpc>
                <a:spcPct val="90000"/>
              </a:lnSpc>
            </a:pPr>
            <a:r>
              <a:rPr lang="en-US" altLang="en-US" sz="3600" b="1">
                <a:solidFill>
                  <a:srgbClr val="800000"/>
                </a:solidFill>
              </a:rPr>
              <a:t>What is the % Change in GDP?</a:t>
            </a:r>
          </a:p>
        </p:txBody>
      </p:sp>
      <p:sp>
        <p:nvSpPr>
          <p:cNvPr id="21510" name="Slide Number Placeholder 12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EC425FF-E83B-4D54-89C5-20A4D3F58708}" type="slidenum">
              <a:rPr lang="en-US" sz="1400"/>
              <a:pPr algn="r"/>
              <a:t>7</a:t>
            </a:fld>
            <a:endParaRPr 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/>
      <p:bldP spid="65552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ChangeArrowheads="1"/>
          </p:cNvSpPr>
          <p:nvPr/>
        </p:nvSpPr>
        <p:spPr bwMode="auto">
          <a:xfrm>
            <a:off x="457200" y="2819400"/>
            <a:ext cx="8361363" cy="252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31775" indent="-231775" eaLnBrk="0" hangingPunct="0"/>
            <a:r>
              <a:rPr lang="en-US" sz="3200" b="1"/>
              <a:t>2. Nonproduction Transactions</a:t>
            </a:r>
          </a:p>
          <a:p>
            <a:pPr lvl="1" eaLnBrk="0" hangingPunct="0"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Financial Transactions (nothing produced)</a:t>
            </a:r>
          </a:p>
          <a:p>
            <a:pPr lvl="2" eaLnBrk="0" hangingPunct="0">
              <a:buFontTx/>
              <a:buChar char="•"/>
            </a:pPr>
            <a:r>
              <a:rPr lang="en-US" sz="3200" b="1">
                <a:solidFill>
                  <a:srgbClr val="990000"/>
                </a:solidFill>
              </a:rPr>
              <a:t>Ex: Stocks, bonds, Real estate</a:t>
            </a:r>
          </a:p>
          <a:p>
            <a:pPr lvl="1" eaLnBrk="0" hangingPunct="0"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Used Goods</a:t>
            </a:r>
          </a:p>
          <a:p>
            <a:pPr lvl="2" eaLnBrk="0" hangingPunct="0">
              <a:buFontTx/>
              <a:buChar char="•"/>
            </a:pPr>
            <a:r>
              <a:rPr lang="en-US" sz="3200" b="1">
                <a:solidFill>
                  <a:srgbClr val="990000"/>
                </a:solidFill>
              </a:rPr>
              <a:t>Ex: Old cars, used clothes  </a:t>
            </a:r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838200" y="152400"/>
            <a:ext cx="7543800" cy="728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4200" b="1"/>
              <a:t>What is NOT included in GDP?</a:t>
            </a: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381000" y="838200"/>
            <a:ext cx="8267700" cy="203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3200" b="1"/>
              <a:t>Intermediate Goods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</a:p>
          <a:p>
            <a:pPr marL="914400" lvl="1" indent="-457200" eaLnBrk="0" hangingPunct="0"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No Multiple Counting, Only </a:t>
            </a:r>
            <a:r>
              <a:rPr lang="en-US" sz="3200" b="1" u="sng">
                <a:solidFill>
                  <a:srgbClr val="000099"/>
                </a:solidFill>
              </a:rPr>
              <a:t>Final</a:t>
            </a:r>
            <a:r>
              <a:rPr lang="en-US" sz="3200" b="1">
                <a:solidFill>
                  <a:srgbClr val="000099"/>
                </a:solidFill>
              </a:rPr>
              <a:t> Goods</a:t>
            </a:r>
          </a:p>
          <a:p>
            <a:pPr marL="1371600" lvl="2" indent="-457200" eaLnBrk="0" hangingPunct="0">
              <a:buFontTx/>
              <a:buChar char="•"/>
            </a:pPr>
            <a:r>
              <a:rPr lang="en-US" sz="3200" b="1">
                <a:solidFill>
                  <a:srgbClr val="990000"/>
                </a:solidFill>
              </a:rPr>
              <a:t>EX: Price of finished car, not the radio, tire, etc. </a:t>
            </a:r>
          </a:p>
        </p:txBody>
      </p:sp>
      <p:sp>
        <p:nvSpPr>
          <p:cNvPr id="56325" name="Rectangle 1029"/>
          <p:cNvSpPr>
            <a:spLocks noChangeArrowheads="1"/>
          </p:cNvSpPr>
          <p:nvPr/>
        </p:nvSpPr>
        <p:spPr bwMode="auto">
          <a:xfrm>
            <a:off x="457200" y="5410200"/>
            <a:ext cx="8361363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31775" indent="-231775" eaLnBrk="0" hangingPunct="0"/>
            <a:r>
              <a:rPr lang="en-US" sz="3200" b="1"/>
              <a:t>3. Non-Market (Illegal) Activities </a:t>
            </a:r>
          </a:p>
          <a:p>
            <a:pPr lvl="2" eaLnBrk="0" hangingPunct="0">
              <a:buFontTx/>
              <a:buChar char="•"/>
            </a:pPr>
            <a:r>
              <a:rPr lang="en-US" sz="3200" b="1">
                <a:solidFill>
                  <a:srgbClr val="990000"/>
                </a:solidFill>
              </a:rPr>
              <a:t>Ex: Illegal drugs, unpaid work</a:t>
            </a:r>
          </a:p>
        </p:txBody>
      </p:sp>
      <p:sp>
        <p:nvSpPr>
          <p:cNvPr id="2253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66108F-822C-42EA-9544-2B30A82ECD7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bldLvl="3" autoUpdateAnimBg="0"/>
      <p:bldP spid="56324" grpId="0" build="p" bldLvl="3" autoUpdateAnimBg="0"/>
      <p:bldP spid="56325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609600"/>
            <a:ext cx="8763000" cy="527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eaLnBrk="0" hangingPunct="0"/>
            <a:r>
              <a:rPr lang="en-US" sz="3600" b="1">
                <a:solidFill>
                  <a:schemeClr val="tx2"/>
                </a:solidFill>
              </a:rPr>
              <a:t>Four components of GDP: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600" b="1">
                <a:solidFill>
                  <a:schemeClr val="tx2"/>
                </a:solidFill>
              </a:rPr>
              <a:t>Consumer Spending</a:t>
            </a:r>
          </a:p>
          <a:p>
            <a:pPr marL="914400" lvl="1" indent="-457200" eaLnBrk="0" hangingPunct="0"/>
            <a:r>
              <a:rPr lang="en-US" sz="3200" b="1">
                <a:solidFill>
                  <a:srgbClr val="800000"/>
                </a:solidFill>
              </a:rPr>
              <a:t>Ex: $5 Little Caesar's Pizza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600" b="1">
                <a:solidFill>
                  <a:schemeClr val="tx2"/>
                </a:solidFill>
              </a:rPr>
              <a:t>Investments </a:t>
            </a:r>
            <a:r>
              <a:rPr lang="en-US" sz="3200" b="1">
                <a:solidFill>
                  <a:srgbClr val="800000"/>
                </a:solidFill>
              </a:rPr>
              <a:t>-When </a:t>
            </a:r>
            <a:r>
              <a:rPr lang="en-US" sz="3200" b="1" u="sng">
                <a:solidFill>
                  <a:srgbClr val="800000"/>
                </a:solidFill>
              </a:rPr>
              <a:t>businesses</a:t>
            </a:r>
            <a:r>
              <a:rPr lang="en-US" sz="3200" b="1">
                <a:solidFill>
                  <a:srgbClr val="800000"/>
                </a:solidFill>
              </a:rPr>
              <a:t> put money back into their own business.</a:t>
            </a:r>
          </a:p>
          <a:p>
            <a:pPr marL="914400" lvl="1" indent="-457200" eaLnBrk="0" hangingPunct="0"/>
            <a:r>
              <a:rPr lang="en-US" sz="3200" b="1">
                <a:solidFill>
                  <a:srgbClr val="800000"/>
                </a:solidFill>
              </a:rPr>
              <a:t>Ex: Machinery or tools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600" b="1">
                <a:solidFill>
                  <a:schemeClr val="tx2"/>
                </a:solidFill>
              </a:rPr>
              <a:t>Government Spending</a:t>
            </a:r>
          </a:p>
          <a:p>
            <a:pPr marL="914400" lvl="1" indent="-457200" eaLnBrk="0" hangingPunct="0"/>
            <a:r>
              <a:rPr lang="en-US" sz="3200" b="1">
                <a:solidFill>
                  <a:srgbClr val="800000"/>
                </a:solidFill>
              </a:rPr>
              <a:t>Ex: Bombs or tanks, </a:t>
            </a:r>
            <a:r>
              <a:rPr lang="en-US" sz="3200" b="1" i="1">
                <a:solidFill>
                  <a:srgbClr val="800000"/>
                </a:solidFill>
              </a:rPr>
              <a:t>NOT social security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3600" b="1">
                <a:solidFill>
                  <a:schemeClr val="tx2"/>
                </a:solidFill>
              </a:rPr>
              <a:t>Net Exports -</a:t>
            </a:r>
            <a:r>
              <a:rPr lang="en-US" sz="3200" b="1">
                <a:solidFill>
                  <a:srgbClr val="800000"/>
                </a:solidFill>
              </a:rPr>
              <a:t>Exports (</a:t>
            </a:r>
            <a:r>
              <a:rPr lang="en-US" sz="3200" b="1" i="1">
                <a:solidFill>
                  <a:srgbClr val="000099"/>
                </a:solidFill>
              </a:rPr>
              <a:t>X</a:t>
            </a:r>
            <a:r>
              <a:rPr lang="en-US" sz="3200" b="1">
                <a:solidFill>
                  <a:srgbClr val="800000"/>
                </a:solidFill>
              </a:rPr>
              <a:t>) – Imports (</a:t>
            </a:r>
            <a:r>
              <a:rPr lang="en-US" sz="3200" b="1" i="1">
                <a:solidFill>
                  <a:srgbClr val="000099"/>
                </a:solidFill>
              </a:rPr>
              <a:t>M</a:t>
            </a:r>
            <a:r>
              <a:rPr lang="en-US" sz="3200" b="1">
                <a:solidFill>
                  <a:srgbClr val="800000"/>
                </a:solidFill>
              </a:rPr>
              <a:t>)</a:t>
            </a:r>
          </a:p>
          <a:p>
            <a:pPr marL="457200" indent="-457200" eaLnBrk="0" hangingPunct="0"/>
            <a:r>
              <a:rPr lang="en-US" sz="3200" b="1"/>
              <a:t>	</a:t>
            </a:r>
            <a:r>
              <a:rPr lang="en-US" sz="3200" b="1">
                <a:solidFill>
                  <a:srgbClr val="800000"/>
                </a:solidFill>
              </a:rPr>
              <a:t>Ex: Value of 3 Ford Focuses minus 2 Hondas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90600" y="5946775"/>
            <a:ext cx="70262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5400" b="1"/>
              <a:t>GDP = C + I + G + X</a:t>
            </a:r>
            <a:r>
              <a:rPr lang="en-US" sz="5400" b="1" baseline="-25000"/>
              <a:t>n</a:t>
            </a:r>
            <a:endParaRPr lang="en-US" sz="1800" b="1" baseline="-250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52600" y="0"/>
            <a:ext cx="5867400" cy="66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800" b="1">
                <a:solidFill>
                  <a:srgbClr val="000099"/>
                </a:solidFill>
              </a:rPr>
              <a:t>How do we calculate GDP?</a:t>
            </a: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1ACFE3-8A4E-48C0-9AE3-594E5DDD362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2" autoUpdateAnimBg="0"/>
      <p:bldP spid="1843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3169</Words>
  <Application>Microsoft Office PowerPoint</Application>
  <PresentationFormat>On-screen Show (4:3)</PresentationFormat>
  <Paragraphs>544</Paragraphs>
  <Slides>55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Chiller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How do we know how well the economy is doing?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vs. Nominal GDP</vt:lpstr>
      <vt:lpstr>Real vs. Nominal GDP Example</vt:lpstr>
      <vt:lpstr>Does GDP accurately measure standard of living?</vt:lpstr>
      <vt:lpstr>Why do some countries have higher GDPs than others?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Gilbert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Peter Kotrodimos</cp:lastModifiedBy>
  <cp:revision>9</cp:revision>
  <dcterms:created xsi:type="dcterms:W3CDTF">2014-01-06T21:18:36Z</dcterms:created>
  <dcterms:modified xsi:type="dcterms:W3CDTF">2017-11-20T17:08:27Z</dcterms:modified>
</cp:coreProperties>
</file>