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257" r:id="rId2"/>
    <p:sldId id="25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301"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6" r:id="rId56"/>
    <p:sldId id="327" r:id="rId57"/>
    <p:sldId id="328" r:id="rId58"/>
    <p:sldId id="329" r:id="rId59"/>
    <p:sldId id="330" r:id="rId60"/>
    <p:sldId id="331" r:id="rId61"/>
    <p:sldId id="332" r:id="rId62"/>
    <p:sldId id="334" r:id="rId63"/>
    <p:sldId id="335" r:id="rId64"/>
    <p:sldId id="336" r:id="rId65"/>
    <p:sldId id="338" r:id="rId66"/>
    <p:sldId id="339" r:id="rId67"/>
    <p:sldId id="340" r:id="rId68"/>
    <p:sldId id="347" r:id="rId69"/>
    <p:sldId id="348" r:id="rId70"/>
    <p:sldId id="350" r:id="rId71"/>
    <p:sldId id="351" r:id="rId72"/>
    <p:sldId id="352" r:id="rId73"/>
    <p:sldId id="353" r:id="rId74"/>
    <p:sldId id="354" r:id="rId75"/>
    <p:sldId id="355" r:id="rId76"/>
    <p:sldId id="356" r:id="rId77"/>
    <p:sldId id="357" r:id="rId78"/>
    <p:sldId id="358" r:id="rId79"/>
    <p:sldId id="360" r:id="rId80"/>
    <p:sldId id="361" r:id="rId81"/>
    <p:sldId id="363" r:id="rId82"/>
    <p:sldId id="364" r:id="rId83"/>
    <p:sldId id="365" r:id="rId84"/>
    <p:sldId id="366" r:id="rId85"/>
    <p:sldId id="367" r:id="rId86"/>
    <p:sldId id="370" r:id="rId87"/>
    <p:sldId id="371" r:id="rId88"/>
    <p:sldId id="372" r:id="rId89"/>
    <p:sldId id="373" r:id="rId90"/>
    <p:sldId id="374" r:id="rId91"/>
    <p:sldId id="375" r:id="rId92"/>
    <p:sldId id="376" r:id="rId93"/>
    <p:sldId id="377" r:id="rId94"/>
    <p:sldId id="378" r:id="rId95"/>
    <p:sldId id="379" r:id="rId96"/>
    <p:sldId id="381" r:id="rId97"/>
    <p:sldId id="387" r:id="rId98"/>
    <p:sldId id="388" r:id="rId99"/>
    <p:sldId id="389" r:id="rId100"/>
    <p:sldId id="390" r:id="rId101"/>
    <p:sldId id="391" r:id="rId102"/>
    <p:sldId id="392" r:id="rId103"/>
    <p:sldId id="393" r:id="rId104"/>
    <p:sldId id="394" r:id="rId105"/>
    <p:sldId id="395" r:id="rId106"/>
    <p:sldId id="396" r:id="rId107"/>
    <p:sldId id="397" r:id="rId108"/>
    <p:sldId id="398" r:id="rId109"/>
    <p:sldId id="399" r:id="rId110"/>
    <p:sldId id="401" r:id="rId111"/>
    <p:sldId id="407" r:id="rId112"/>
    <p:sldId id="408" r:id="rId113"/>
    <p:sldId id="414" r:id="rId114"/>
    <p:sldId id="415" r:id="rId115"/>
    <p:sldId id="416" r:id="rId116"/>
    <p:sldId id="418" r:id="rId117"/>
    <p:sldId id="419" r:id="rId118"/>
    <p:sldId id="434" r:id="rId119"/>
    <p:sldId id="435" r:id="rId120"/>
    <p:sldId id="436" r:id="rId121"/>
    <p:sldId id="437" r:id="rId122"/>
    <p:sldId id="438" r:id="rId123"/>
    <p:sldId id="439" r:id="rId124"/>
    <p:sldId id="440" r:id="rId125"/>
    <p:sldId id="441" r:id="rId126"/>
    <p:sldId id="443" r:id="rId127"/>
    <p:sldId id="444" r:id="rId128"/>
    <p:sldId id="445" r:id="rId129"/>
    <p:sldId id="446" r:id="rId130"/>
    <p:sldId id="447" r:id="rId131"/>
    <p:sldId id="448" r:id="rId132"/>
    <p:sldId id="449" r:id="rId133"/>
    <p:sldId id="450" r:id="rId134"/>
    <p:sldId id="451" r:id="rId135"/>
    <p:sldId id="452" r:id="rId136"/>
    <p:sldId id="453" r:id="rId1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3FB5D-ACEF-4965-80B4-BD0519B79A9C}" type="datetimeFigureOut">
              <a:rPr lang="en-US" smtClean="0"/>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63B79-18FE-4984-8819-BB8844C81EF4}" type="slidenum">
              <a:rPr lang="en-US" smtClean="0"/>
              <a:t>‹#›</a:t>
            </a:fld>
            <a:endParaRPr lang="en-US"/>
          </a:p>
        </p:txBody>
      </p:sp>
    </p:spTree>
    <p:extLst>
      <p:ext uri="{BB962C8B-B14F-4D97-AF65-F5344CB8AC3E}">
        <p14:creationId xmlns:p14="http://schemas.microsoft.com/office/powerpoint/2010/main" val="265854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79C35A3-5408-4192-9A34-B413B28C4EA1}" type="slidenum">
              <a:rPr lang="en-US" smtClean="0">
                <a:latin typeface="Times New Roman" pitchFamily="18" charset="0"/>
              </a:rPr>
              <a:pPr/>
              <a:t>6</a:t>
            </a:fld>
            <a:endParaRPr lang="en-US" dirty="0" smtClean="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105521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5300" name="Slide Number Placeholder 3"/>
          <p:cNvSpPr>
            <a:spLocks noGrp="1"/>
          </p:cNvSpPr>
          <p:nvPr>
            <p:ph type="sldNum" sz="quarter" idx="5"/>
          </p:nvPr>
        </p:nvSpPr>
        <p:spPr>
          <a:noFill/>
        </p:spPr>
        <p:txBody>
          <a:bodyPr/>
          <a:lstStyle/>
          <a:p>
            <a:fld id="{55401B81-403B-4993-9D64-949BD9333B56}" type="slidenum">
              <a:rPr lang="en-US" smtClean="0">
                <a:latin typeface="Times New Roman" pitchFamily="18" charset="0"/>
              </a:rPr>
              <a:pPr/>
              <a:t>52</a:t>
            </a:fld>
            <a:endParaRPr lang="en-US" smtClean="0">
              <a:latin typeface="Times New Roman" pitchFamily="18" charset="0"/>
            </a:endParaRPr>
          </a:p>
        </p:txBody>
      </p:sp>
    </p:spTree>
    <p:extLst>
      <p:ext uri="{BB962C8B-B14F-4D97-AF65-F5344CB8AC3E}">
        <p14:creationId xmlns:p14="http://schemas.microsoft.com/office/powerpoint/2010/main" val="128692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marL="228600" indent="-228600">
              <a:buFontTx/>
              <a:buAutoNum type="arabicPeriod"/>
            </a:pPr>
            <a:r>
              <a:rPr lang="en-US" smtClean="0">
                <a:latin typeface="Times New Roman" pitchFamily="18" charset="0"/>
              </a:rPr>
              <a:t>Number of consumers, increase.</a:t>
            </a:r>
          </a:p>
          <a:p>
            <a:pPr marL="228600" indent="-228600">
              <a:buFontTx/>
              <a:buAutoNum type="arabicPeriod"/>
            </a:pPr>
            <a:r>
              <a:rPr lang="en-US" smtClean="0">
                <a:latin typeface="Times New Roman" pitchFamily="18" charset="0"/>
              </a:rPr>
              <a:t>Income, decrease.</a:t>
            </a:r>
          </a:p>
          <a:p>
            <a:pPr marL="228600" indent="-228600">
              <a:buFontTx/>
              <a:buAutoNum type="arabicPeriod"/>
            </a:pPr>
            <a:r>
              <a:rPr lang="en-US" smtClean="0">
                <a:latin typeface="Times New Roman" pitchFamily="18" charset="0"/>
              </a:rPr>
              <a:t>Substitutes, decrease.</a:t>
            </a:r>
          </a:p>
          <a:p>
            <a:pPr marL="228600" indent="-228600">
              <a:buFontTx/>
              <a:buAutoNum type="arabicPeriod"/>
            </a:pPr>
            <a:r>
              <a:rPr lang="en-US" smtClean="0">
                <a:latin typeface="Times New Roman" pitchFamily="18" charset="0"/>
              </a:rPr>
              <a:t>Price doesn’t shift curve, no change.</a:t>
            </a:r>
          </a:p>
          <a:p>
            <a:pPr marL="228600" indent="-228600">
              <a:buFontTx/>
              <a:buAutoNum type="arabicPeriod"/>
            </a:pPr>
            <a:r>
              <a:rPr lang="en-US" smtClean="0">
                <a:latin typeface="Times New Roman" pitchFamily="18" charset="0"/>
              </a:rPr>
              <a:t>Tastes and preferences, decrease.</a:t>
            </a:r>
          </a:p>
          <a:p>
            <a:pPr marL="228600" indent="-228600">
              <a:buFontTx/>
              <a:buAutoNum type="arabicPeriod"/>
            </a:pPr>
            <a:r>
              <a:rPr lang="en-US" smtClean="0">
                <a:latin typeface="Times New Roman" pitchFamily="18" charset="0"/>
              </a:rPr>
              <a:t>Expectations, increase.</a:t>
            </a:r>
          </a:p>
          <a:p>
            <a:pPr marL="228600" indent="-228600">
              <a:buFontTx/>
              <a:buAutoNum type="arabicPeriod"/>
            </a:pPr>
            <a:r>
              <a:rPr lang="en-US" smtClean="0">
                <a:latin typeface="Times New Roman" pitchFamily="18" charset="0"/>
              </a:rPr>
              <a:t>Complements, decrease.</a:t>
            </a:r>
          </a:p>
          <a:p>
            <a:pPr marL="228600" indent="-228600">
              <a:buFontTx/>
              <a:buAutoNum type="arabicPeriod"/>
            </a:pPr>
            <a:r>
              <a:rPr lang="en-US" smtClean="0">
                <a:latin typeface="Times New Roman" pitchFamily="18" charset="0"/>
              </a:rPr>
              <a:t>Price doesn’t shift curve, no change.</a:t>
            </a:r>
          </a:p>
        </p:txBody>
      </p:sp>
      <p:sp>
        <p:nvSpPr>
          <p:cNvPr id="9523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CBCF1ECD-F751-42F7-A095-F33D649F49B4}" type="slidenum">
              <a:rPr lang="en-US" sz="1200"/>
              <a:pPr algn="r"/>
              <a:t>53</a:t>
            </a:fld>
            <a:endParaRPr lang="en-US" sz="1200"/>
          </a:p>
        </p:txBody>
      </p:sp>
    </p:spTree>
    <p:extLst>
      <p:ext uri="{BB962C8B-B14F-4D97-AF65-F5344CB8AC3E}">
        <p14:creationId xmlns:p14="http://schemas.microsoft.com/office/powerpoint/2010/main" val="1211989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smtClean="0">
                <a:latin typeface="Times New Roman" pitchFamily="18" charset="0"/>
              </a:rPr>
              <a:t>1. Demand Increases </a:t>
            </a:r>
          </a:p>
          <a:p>
            <a:r>
              <a:rPr lang="en-US" smtClean="0">
                <a:latin typeface="Times New Roman" pitchFamily="18" charset="0"/>
              </a:rPr>
              <a:t>2. Supply Increases</a:t>
            </a:r>
          </a:p>
          <a:p>
            <a:r>
              <a:rPr lang="en-US" smtClean="0">
                <a:latin typeface="Times New Roman" pitchFamily="18" charset="0"/>
              </a:rPr>
              <a:t>3. No Shift. Shortage</a:t>
            </a:r>
          </a:p>
          <a:p>
            <a:r>
              <a:rPr lang="en-US" smtClean="0">
                <a:latin typeface="Times New Roman" pitchFamily="18" charset="0"/>
              </a:rPr>
              <a:t>4. Supply Decreases</a:t>
            </a:r>
          </a:p>
          <a:p>
            <a:r>
              <a:rPr lang="en-US" smtClean="0">
                <a:latin typeface="Times New Roman" pitchFamily="18" charset="0"/>
              </a:rPr>
              <a:t>5. Demand Decreases</a:t>
            </a:r>
          </a:p>
        </p:txBody>
      </p:sp>
    </p:spTree>
    <p:extLst>
      <p:ext uri="{BB962C8B-B14F-4D97-AF65-F5344CB8AC3E}">
        <p14:creationId xmlns:p14="http://schemas.microsoft.com/office/powerpoint/2010/main" val="387384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3556" name="Slide Number Placeholder 3"/>
          <p:cNvSpPr>
            <a:spLocks noGrp="1"/>
          </p:cNvSpPr>
          <p:nvPr>
            <p:ph type="sldNum" sz="quarter" idx="5"/>
          </p:nvPr>
        </p:nvSpPr>
        <p:spPr>
          <a:noFill/>
        </p:spPr>
        <p:txBody>
          <a:bodyPr/>
          <a:lstStyle/>
          <a:p>
            <a:fld id="{DD3686EC-C918-405A-A774-350892C28F9D}" type="slidenum">
              <a:rPr lang="en-US" smtClean="0">
                <a:latin typeface="Times New Roman" pitchFamily="18" charset="0"/>
              </a:rPr>
              <a:pPr/>
              <a:t>69</a:t>
            </a:fld>
            <a:endParaRPr lang="en-US" smtClean="0">
              <a:latin typeface="Times New Roman" pitchFamily="18" charset="0"/>
            </a:endParaRPr>
          </a:p>
        </p:txBody>
      </p:sp>
    </p:spTree>
    <p:extLst>
      <p:ext uri="{BB962C8B-B14F-4D97-AF65-F5344CB8AC3E}">
        <p14:creationId xmlns:p14="http://schemas.microsoft.com/office/powerpoint/2010/main" val="372732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Answers:  </a:t>
            </a:r>
          </a:p>
          <a:p>
            <a:pPr marL="228600" indent="-228600">
              <a:buFontTx/>
              <a:buAutoNum type="arabicPeriod"/>
              <a:defRPr/>
            </a:pPr>
            <a:r>
              <a:rPr lang="en-US" dirty="0" smtClean="0"/>
              <a:t>D</a:t>
            </a:r>
          </a:p>
          <a:p>
            <a:pPr marL="228600" indent="-228600">
              <a:buFontTx/>
              <a:buAutoNum type="arabicPeriod"/>
              <a:defRPr/>
            </a:pPr>
            <a:r>
              <a:rPr lang="en-US" dirty="0" smtClean="0"/>
              <a:t>C</a:t>
            </a:r>
          </a:p>
          <a:p>
            <a:pPr marL="228600" indent="-228600">
              <a:defRPr/>
            </a:pPr>
            <a:endParaRPr lang="en-US" dirty="0" smtClean="0"/>
          </a:p>
        </p:txBody>
      </p:sp>
      <p:sp>
        <p:nvSpPr>
          <p:cNvPr id="24580" name="Slide Number Placeholder 3"/>
          <p:cNvSpPr>
            <a:spLocks noGrp="1"/>
          </p:cNvSpPr>
          <p:nvPr>
            <p:ph type="sldNum" sz="quarter" idx="5"/>
          </p:nvPr>
        </p:nvSpPr>
        <p:spPr>
          <a:noFill/>
        </p:spPr>
        <p:txBody>
          <a:bodyPr/>
          <a:lstStyle/>
          <a:p>
            <a:fld id="{3C0B2803-3120-4B24-95CC-243156FFDB37}" type="slidenum">
              <a:rPr lang="en-US" smtClean="0">
                <a:latin typeface="Times New Roman" pitchFamily="18" charset="0"/>
              </a:rPr>
              <a:pPr/>
              <a:t>74</a:t>
            </a:fld>
            <a:endParaRPr lang="en-US" smtClean="0">
              <a:latin typeface="Times New Roman" pitchFamily="18" charset="0"/>
            </a:endParaRPr>
          </a:p>
        </p:txBody>
      </p:sp>
    </p:spTree>
    <p:extLst>
      <p:ext uri="{BB962C8B-B14F-4D97-AF65-F5344CB8AC3E}">
        <p14:creationId xmlns:p14="http://schemas.microsoft.com/office/powerpoint/2010/main" val="194106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latin typeface="Times New Roman" pitchFamily="18" charset="0"/>
              </a:rPr>
              <a:t>Show John Stossel 2010 Farm Subsidies video (10:30 mins)</a:t>
            </a:r>
          </a:p>
        </p:txBody>
      </p:sp>
      <p:sp>
        <p:nvSpPr>
          <p:cNvPr id="25604" name="Slide Number Placeholder 3"/>
          <p:cNvSpPr>
            <a:spLocks noGrp="1"/>
          </p:cNvSpPr>
          <p:nvPr>
            <p:ph type="sldNum" sz="quarter" idx="5"/>
          </p:nvPr>
        </p:nvSpPr>
        <p:spPr>
          <a:noFill/>
        </p:spPr>
        <p:txBody>
          <a:bodyPr/>
          <a:lstStyle/>
          <a:p>
            <a:fld id="{2BA0D021-32CA-4F3D-B0FC-68A10F4FE290}" type="slidenum">
              <a:rPr lang="en-US" smtClean="0">
                <a:latin typeface="Times New Roman" pitchFamily="18" charset="0"/>
              </a:rPr>
              <a:pPr/>
              <a:t>80</a:t>
            </a:fld>
            <a:endParaRPr lang="en-US" smtClean="0">
              <a:latin typeface="Times New Roman" pitchFamily="18" charset="0"/>
            </a:endParaRPr>
          </a:p>
        </p:txBody>
      </p:sp>
    </p:spTree>
    <p:extLst>
      <p:ext uri="{BB962C8B-B14F-4D97-AF65-F5344CB8AC3E}">
        <p14:creationId xmlns:p14="http://schemas.microsoft.com/office/powerpoint/2010/main" val="66011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John Stossel video clip</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9B2F89-3117-41D2-97C1-6FA291B27790}" type="slidenum">
              <a:rPr lang="en-US" smtClean="0">
                <a:latin typeface="Times New Roman" pitchFamily="18" charset="0"/>
              </a:rPr>
              <a:pPr/>
              <a:t>96</a:t>
            </a:fld>
            <a:endParaRPr lang="en-US" smtClean="0">
              <a:latin typeface="Times New Roman" pitchFamily="18" charset="0"/>
            </a:endParaRPr>
          </a:p>
        </p:txBody>
      </p:sp>
    </p:spTree>
    <p:extLst>
      <p:ext uri="{BB962C8B-B14F-4D97-AF65-F5344CB8AC3E}">
        <p14:creationId xmlns:p14="http://schemas.microsoft.com/office/powerpoint/2010/main" val="3427308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3 and 5</a:t>
            </a:r>
          </a:p>
        </p:txBody>
      </p:sp>
    </p:spTree>
    <p:extLst>
      <p:ext uri="{BB962C8B-B14F-4D97-AF65-F5344CB8AC3E}">
        <p14:creationId xmlns:p14="http://schemas.microsoft.com/office/powerpoint/2010/main" val="2019924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Smog</a:t>
            </a:r>
          </a:p>
          <a:p>
            <a:pPr eaLnBrk="1" hangingPunct="1"/>
            <a:r>
              <a:rPr lang="en-US" smtClean="0"/>
              <a:t>Traffic</a:t>
            </a:r>
          </a:p>
        </p:txBody>
      </p:sp>
    </p:spTree>
    <p:extLst>
      <p:ext uri="{BB962C8B-B14F-4D97-AF65-F5344CB8AC3E}">
        <p14:creationId xmlns:p14="http://schemas.microsoft.com/office/powerpoint/2010/main" val="848497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For situation one, the environmentalist can give land developers money for each nest they have. They will then have the incentive to keep the environment clean and protect the birds.</a:t>
            </a:r>
          </a:p>
          <a:p>
            <a:pPr eaLnBrk="1" hangingPunct="1"/>
            <a:endParaRPr lang="en-US" dirty="0" smtClean="0"/>
          </a:p>
          <a:p>
            <a:pPr eaLnBrk="1" hangingPunct="1"/>
            <a:r>
              <a:rPr lang="en-US" dirty="0" smtClean="0"/>
              <a:t>For the second situation, the government can sell the right to pollute.</a:t>
            </a:r>
          </a:p>
        </p:txBody>
      </p:sp>
    </p:spTree>
    <p:extLst>
      <p:ext uri="{BB962C8B-B14F-4D97-AF65-F5344CB8AC3E}">
        <p14:creationId xmlns:p14="http://schemas.microsoft.com/office/powerpoint/2010/main" val="250022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3C4D465-0773-438A-9BE1-7DB3264BD3A0}" type="slidenum">
              <a:rPr lang="en-US" smtClean="0">
                <a:latin typeface="Times New Roman" pitchFamily="18" charset="0"/>
              </a:rPr>
              <a:pPr/>
              <a:t>12</a:t>
            </a:fld>
            <a:endParaRPr lang="en-US" dirty="0"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tLang="en-US" dirty="0" smtClean="0">
              <a:latin typeface="Times New Roman" pitchFamily="18" charset="0"/>
            </a:endParaRPr>
          </a:p>
        </p:txBody>
      </p:sp>
    </p:spTree>
    <p:extLst>
      <p:ext uri="{BB962C8B-B14F-4D97-AF65-F5344CB8AC3E}">
        <p14:creationId xmlns:p14="http://schemas.microsoft.com/office/powerpoint/2010/main" val="140355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Limit the amount they pollute and sell their excess pollution rights. No matter how much they increase output the total amount of pollutant in the lake will never go above 500. If the price goes up for the pollution rights the firms will have even a higher incentive to clean up.  </a:t>
            </a:r>
          </a:p>
        </p:txBody>
      </p:sp>
    </p:spTree>
    <p:extLst>
      <p:ext uri="{BB962C8B-B14F-4D97-AF65-F5344CB8AC3E}">
        <p14:creationId xmlns:p14="http://schemas.microsoft.com/office/powerpoint/2010/main" val="1866959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en-US" smtClean="0"/>
              <a:t>Regressive</a:t>
            </a:r>
          </a:p>
          <a:p>
            <a:pPr marL="228600" indent="-228600">
              <a:buFontTx/>
              <a:buAutoNum type="arabicPeriod"/>
            </a:pPr>
            <a:r>
              <a:rPr lang="en-US" smtClean="0"/>
              <a:t>Progressive</a:t>
            </a:r>
          </a:p>
          <a:p>
            <a:pPr marL="228600" indent="-228600">
              <a:buFontTx/>
              <a:buAutoNum type="arabicPeriod"/>
            </a:pPr>
            <a:r>
              <a:rPr lang="en-US" smtClean="0"/>
              <a:t>Regressive</a:t>
            </a:r>
          </a:p>
          <a:p>
            <a:pPr marL="228600" indent="-228600">
              <a:buFontTx/>
              <a:buAutoNum type="arabicPeriod"/>
            </a:pPr>
            <a:r>
              <a:rPr lang="en-US" smtClean="0"/>
              <a:t>Proportional</a:t>
            </a:r>
          </a:p>
          <a:p>
            <a:pPr marL="228600" indent="-228600">
              <a:buFontTx/>
              <a:buAutoNum type="arabicPeriod"/>
            </a:pPr>
            <a:r>
              <a:rPr lang="en-US" smtClean="0"/>
              <a:t>Regressive</a:t>
            </a:r>
          </a:p>
          <a:p>
            <a:pPr marL="228600" indent="-228600">
              <a:buFontTx/>
              <a:buAutoNum type="arabicPeriod"/>
            </a:pPr>
            <a:endParaRPr lang="en-US" smtClean="0"/>
          </a:p>
        </p:txBody>
      </p:sp>
    </p:spTree>
    <p:extLst>
      <p:ext uri="{BB962C8B-B14F-4D97-AF65-F5344CB8AC3E}">
        <p14:creationId xmlns:p14="http://schemas.microsoft.com/office/powerpoint/2010/main" val="48300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5060" name="Slide Number Placeholder 3"/>
          <p:cNvSpPr>
            <a:spLocks noGrp="1"/>
          </p:cNvSpPr>
          <p:nvPr>
            <p:ph type="sldNum" sz="quarter" idx="5"/>
          </p:nvPr>
        </p:nvSpPr>
        <p:spPr>
          <a:noFill/>
        </p:spPr>
        <p:txBody>
          <a:bodyPr/>
          <a:lstStyle/>
          <a:p>
            <a:fld id="{9F1226E6-5DFB-454F-B88B-C21D40F3D885}" type="slidenum">
              <a:rPr lang="en-US" smtClean="0">
                <a:latin typeface="Times New Roman" pitchFamily="18" charset="0"/>
              </a:rPr>
              <a:pPr/>
              <a:t>30</a:t>
            </a:fld>
            <a:endParaRPr lang="en-US" smtClean="0">
              <a:latin typeface="Times New Roman" pitchFamily="18" charset="0"/>
            </a:endParaRPr>
          </a:p>
        </p:txBody>
      </p:sp>
    </p:spTree>
    <p:extLst>
      <p:ext uri="{BB962C8B-B14F-4D97-AF65-F5344CB8AC3E}">
        <p14:creationId xmlns:p14="http://schemas.microsoft.com/office/powerpoint/2010/main" val="19545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6084" name="Slide Number Placeholder 3"/>
          <p:cNvSpPr>
            <a:spLocks noGrp="1"/>
          </p:cNvSpPr>
          <p:nvPr>
            <p:ph type="sldNum" sz="quarter" idx="5"/>
          </p:nvPr>
        </p:nvSpPr>
        <p:spPr>
          <a:noFill/>
        </p:spPr>
        <p:txBody>
          <a:bodyPr/>
          <a:lstStyle/>
          <a:p>
            <a:fld id="{7530D55D-28F2-41EF-88C8-CC03A454FBF6}" type="slidenum">
              <a:rPr lang="en-US" smtClean="0">
                <a:latin typeface="Times New Roman" pitchFamily="18" charset="0"/>
              </a:rPr>
              <a:pPr/>
              <a:t>31</a:t>
            </a:fld>
            <a:endParaRPr lang="en-US" smtClean="0">
              <a:latin typeface="Times New Roman" pitchFamily="18" charset="0"/>
            </a:endParaRPr>
          </a:p>
        </p:txBody>
      </p:sp>
    </p:spTree>
    <p:extLst>
      <p:ext uri="{BB962C8B-B14F-4D97-AF65-F5344CB8AC3E}">
        <p14:creationId xmlns:p14="http://schemas.microsoft.com/office/powerpoint/2010/main" val="163041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latin typeface="Times New Roman" pitchFamily="18" charset="0"/>
              </a:rPr>
              <a:t>Spam-Inferior</a:t>
            </a:r>
          </a:p>
          <a:p>
            <a:r>
              <a:rPr lang="en-US" smtClean="0">
                <a:latin typeface="Times New Roman" pitchFamily="18" charset="0"/>
              </a:rPr>
              <a:t>Yachts- Normal</a:t>
            </a:r>
          </a:p>
          <a:p>
            <a:r>
              <a:rPr lang="en-US" smtClean="0">
                <a:latin typeface="Times New Roman" pitchFamily="18" charset="0"/>
              </a:rPr>
              <a:t>Off Brand Cereal-Inferior</a:t>
            </a:r>
          </a:p>
          <a:p>
            <a:r>
              <a:rPr lang="en-US" smtClean="0">
                <a:latin typeface="Times New Roman" pitchFamily="18" charset="0"/>
              </a:rPr>
              <a:t>McDonald’s-Inferior</a:t>
            </a:r>
          </a:p>
          <a:p>
            <a:r>
              <a:rPr lang="en-US" smtClean="0">
                <a:latin typeface="Times New Roman" pitchFamily="18" charset="0"/>
              </a:rPr>
              <a:t>Toilet Paper- Probably no connection to income (The point-some products are very reliant on income and others are not)    </a:t>
            </a:r>
          </a:p>
          <a:p>
            <a:endParaRPr lang="en-US" smtClean="0">
              <a:latin typeface="Times New Roman" pitchFamily="18" charset="0"/>
            </a:endParaRPr>
          </a:p>
        </p:txBody>
      </p:sp>
      <p:sp>
        <p:nvSpPr>
          <p:cNvPr id="55300" name="Slide Number Placeholder 3"/>
          <p:cNvSpPr>
            <a:spLocks noGrp="1"/>
          </p:cNvSpPr>
          <p:nvPr>
            <p:ph type="sldNum" sz="quarter" idx="5"/>
          </p:nvPr>
        </p:nvSpPr>
        <p:spPr>
          <a:noFill/>
        </p:spPr>
        <p:txBody>
          <a:bodyPr/>
          <a:lstStyle/>
          <a:p>
            <a:fld id="{181131C3-DE7F-46A2-BE72-F0CE9B92D042}" type="slidenum">
              <a:rPr lang="en-US" smtClean="0">
                <a:latin typeface="Times New Roman" pitchFamily="18" charset="0"/>
              </a:rPr>
              <a:pPr/>
              <a:t>32</a:t>
            </a:fld>
            <a:endParaRPr lang="en-US" smtClean="0">
              <a:latin typeface="Times New Roman" pitchFamily="18" charset="0"/>
            </a:endParaRPr>
          </a:p>
        </p:txBody>
      </p:sp>
    </p:spTree>
    <p:extLst>
      <p:ext uri="{BB962C8B-B14F-4D97-AF65-F5344CB8AC3E}">
        <p14:creationId xmlns:p14="http://schemas.microsoft.com/office/powerpoint/2010/main" val="152025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marL="228600" indent="-228600">
              <a:buFontTx/>
              <a:buAutoNum type="arabicPeriod"/>
            </a:pPr>
            <a:r>
              <a:rPr lang="en-US" smtClean="0">
                <a:latin typeface="Times New Roman" pitchFamily="18" charset="0"/>
              </a:rPr>
              <a:t>Number of consumers, increase.</a:t>
            </a:r>
          </a:p>
          <a:p>
            <a:pPr marL="228600" indent="-228600">
              <a:buFontTx/>
              <a:buAutoNum type="arabicPeriod"/>
            </a:pPr>
            <a:r>
              <a:rPr lang="en-US" smtClean="0">
                <a:latin typeface="Times New Roman" pitchFamily="18" charset="0"/>
              </a:rPr>
              <a:t>Income, decrease.</a:t>
            </a:r>
          </a:p>
          <a:p>
            <a:pPr marL="228600" indent="-228600">
              <a:buFontTx/>
              <a:buAutoNum type="arabicPeriod"/>
            </a:pPr>
            <a:r>
              <a:rPr lang="en-US" smtClean="0">
                <a:latin typeface="Times New Roman" pitchFamily="18" charset="0"/>
              </a:rPr>
              <a:t>Substitutes, decrease.</a:t>
            </a:r>
          </a:p>
          <a:p>
            <a:pPr marL="228600" indent="-228600">
              <a:buFontTx/>
              <a:buAutoNum type="arabicPeriod"/>
            </a:pPr>
            <a:r>
              <a:rPr lang="en-US" smtClean="0">
                <a:latin typeface="Times New Roman" pitchFamily="18" charset="0"/>
              </a:rPr>
              <a:t>Price doesn’t shift curve, no change.</a:t>
            </a:r>
          </a:p>
          <a:p>
            <a:pPr marL="228600" indent="-228600">
              <a:buFontTx/>
              <a:buAutoNum type="arabicPeriod"/>
            </a:pPr>
            <a:r>
              <a:rPr lang="en-US" smtClean="0">
                <a:latin typeface="Times New Roman" pitchFamily="18" charset="0"/>
              </a:rPr>
              <a:t>Tastes and preferences, decrease.</a:t>
            </a:r>
          </a:p>
          <a:p>
            <a:pPr marL="228600" indent="-228600">
              <a:buFontTx/>
              <a:buAutoNum type="arabicPeriod"/>
            </a:pPr>
            <a:r>
              <a:rPr lang="en-US" smtClean="0">
                <a:latin typeface="Times New Roman" pitchFamily="18" charset="0"/>
              </a:rPr>
              <a:t>Expectations, increase.</a:t>
            </a:r>
          </a:p>
          <a:p>
            <a:pPr marL="228600" indent="-228600">
              <a:buFontTx/>
              <a:buAutoNum type="arabicPeriod"/>
            </a:pPr>
            <a:r>
              <a:rPr lang="en-US" smtClean="0">
                <a:latin typeface="Times New Roman" pitchFamily="18" charset="0"/>
              </a:rPr>
              <a:t>Complements, decrease.</a:t>
            </a:r>
          </a:p>
          <a:p>
            <a:pPr marL="228600" indent="-228600">
              <a:buFontTx/>
              <a:buAutoNum type="arabicPeriod"/>
            </a:pPr>
            <a:r>
              <a:rPr lang="en-US" smtClean="0">
                <a:latin typeface="Times New Roman" pitchFamily="18" charset="0"/>
              </a:rPr>
              <a:t>Price doesn’t shift curve, no change.</a:t>
            </a:r>
          </a:p>
        </p:txBody>
      </p:sp>
      <p:sp>
        <p:nvSpPr>
          <p:cNvPr id="57348" name="Slide Number Placeholder 3"/>
          <p:cNvSpPr>
            <a:spLocks noGrp="1"/>
          </p:cNvSpPr>
          <p:nvPr>
            <p:ph type="sldNum" sz="quarter" idx="5"/>
          </p:nvPr>
        </p:nvSpPr>
        <p:spPr>
          <a:noFill/>
        </p:spPr>
        <p:txBody>
          <a:bodyPr/>
          <a:lstStyle/>
          <a:p>
            <a:fld id="{FB6366D9-D5DD-437B-9BC0-C3A750E91D16}" type="slidenum">
              <a:rPr lang="en-US" smtClean="0">
                <a:latin typeface="Times New Roman" pitchFamily="18" charset="0"/>
              </a:rPr>
              <a:pPr/>
              <a:t>34</a:t>
            </a:fld>
            <a:endParaRPr lang="en-US" smtClean="0">
              <a:latin typeface="Times New Roman" pitchFamily="18" charset="0"/>
            </a:endParaRPr>
          </a:p>
        </p:txBody>
      </p:sp>
    </p:spTree>
    <p:extLst>
      <p:ext uri="{BB962C8B-B14F-4D97-AF65-F5344CB8AC3E}">
        <p14:creationId xmlns:p14="http://schemas.microsoft.com/office/powerpoint/2010/main" val="31188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0964" name="Slide Number Placeholder 3"/>
          <p:cNvSpPr>
            <a:spLocks noGrp="1"/>
          </p:cNvSpPr>
          <p:nvPr>
            <p:ph type="sldNum" sz="quarter" idx="5"/>
          </p:nvPr>
        </p:nvSpPr>
        <p:spPr>
          <a:noFill/>
        </p:spPr>
        <p:txBody>
          <a:bodyPr/>
          <a:lstStyle/>
          <a:p>
            <a:fld id="{A9102722-A503-427B-A03C-B928C7AF7D2A}" type="slidenum">
              <a:rPr lang="en-US" smtClean="0">
                <a:latin typeface="Times New Roman" pitchFamily="18" charset="0"/>
              </a:rPr>
              <a:pPr/>
              <a:t>35</a:t>
            </a:fld>
            <a:endParaRPr lang="en-US" smtClean="0">
              <a:latin typeface="Times New Roman" pitchFamily="18" charset="0"/>
            </a:endParaRPr>
          </a:p>
        </p:txBody>
      </p:sp>
    </p:spTree>
    <p:extLst>
      <p:ext uri="{BB962C8B-B14F-4D97-AF65-F5344CB8AC3E}">
        <p14:creationId xmlns:p14="http://schemas.microsoft.com/office/powerpoint/2010/main" val="107338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3012" name="Slide Number Placeholder 3"/>
          <p:cNvSpPr>
            <a:spLocks noGrp="1"/>
          </p:cNvSpPr>
          <p:nvPr>
            <p:ph type="sldNum" sz="quarter" idx="5"/>
          </p:nvPr>
        </p:nvSpPr>
        <p:spPr>
          <a:noFill/>
        </p:spPr>
        <p:txBody>
          <a:bodyPr/>
          <a:lstStyle/>
          <a:p>
            <a:fld id="{F143EA7A-5FD0-47B6-A286-A2ADDD27653E}" type="slidenum">
              <a:rPr lang="en-US" smtClean="0">
                <a:latin typeface="Times New Roman" pitchFamily="18" charset="0"/>
              </a:rPr>
              <a:pPr/>
              <a:t>36</a:t>
            </a:fld>
            <a:endParaRPr lang="en-US" smtClean="0">
              <a:latin typeface="Times New Roman" pitchFamily="18" charset="0"/>
            </a:endParaRPr>
          </a:p>
        </p:txBody>
      </p:sp>
    </p:spTree>
    <p:extLst>
      <p:ext uri="{BB962C8B-B14F-4D97-AF65-F5344CB8AC3E}">
        <p14:creationId xmlns:p14="http://schemas.microsoft.com/office/powerpoint/2010/main" val="90127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44036" name="Slide Number Placeholder 3"/>
          <p:cNvSpPr>
            <a:spLocks noGrp="1"/>
          </p:cNvSpPr>
          <p:nvPr>
            <p:ph type="sldNum" sz="quarter" idx="5"/>
          </p:nvPr>
        </p:nvSpPr>
        <p:spPr>
          <a:noFill/>
        </p:spPr>
        <p:txBody>
          <a:bodyPr/>
          <a:lstStyle/>
          <a:p>
            <a:fld id="{509B6023-E8AC-42D9-AB7C-10B439FDD61B}" type="slidenum">
              <a:rPr lang="en-US" smtClean="0">
                <a:latin typeface="Times New Roman" pitchFamily="18" charset="0"/>
              </a:rPr>
              <a:pPr/>
              <a:t>37</a:t>
            </a:fld>
            <a:endParaRPr lang="en-US" smtClean="0">
              <a:latin typeface="Times New Roman" pitchFamily="18" charset="0"/>
            </a:endParaRPr>
          </a:p>
        </p:txBody>
      </p:sp>
    </p:spTree>
    <p:extLst>
      <p:ext uri="{BB962C8B-B14F-4D97-AF65-F5344CB8AC3E}">
        <p14:creationId xmlns:p14="http://schemas.microsoft.com/office/powerpoint/2010/main" val="117631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B5F76-1813-4B47-8895-32D99DC40FA3}"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B5F76-1813-4B47-8895-32D99DC40FA3}"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B5F76-1813-4B47-8895-32D99DC40FA3}"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EA2D18B-4AA0-4AA7-A9BD-8202B541AEE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ABB6AF-DB1E-4C23-9644-FFACB00F268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CB33D95-70E0-40C7-8358-7410B986662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CACEB8C-1535-4938-8BB7-94E383D17C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B5F76-1813-4B47-8895-32D99DC40FA3}"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B5F76-1813-4B47-8895-32D99DC40FA3}"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B5F76-1813-4B47-8895-32D99DC40FA3}"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B5F76-1813-4B47-8895-32D99DC40FA3}"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B5F76-1813-4B47-8895-32D99DC40FA3}"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B5F76-1813-4B47-8895-32D99DC40FA3}"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B5F76-1813-4B47-8895-32D99DC40FA3}"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B5F76-1813-4B47-8895-32D99DC40FA3}"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543F2-8CBB-4F6B-A0D6-2A517ED66F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B5F76-1813-4B47-8895-32D99DC40FA3}" type="datetimeFigureOut">
              <a:rPr lang="en-US" smtClean="0"/>
              <a:t>9/20/2017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543F2-8CBB-4F6B-A0D6-2A517ED66F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hyperlink" Target="http://www.youtube.com/watch?v=yjfrJzdx7DA"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33.wmf"/><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google.com/url?sa=i&amp;rct=j&amp;q=UPS&amp;source=images&amp;cd=&amp;docid=yH0CARXR9DYqmM&amp;tbnid=00iBqiQRhtrxKM:&amp;ved=0CAUQjRw&amp;url=http://www.woothemes.com/products/ups-shipping-method/&amp;ei=1K40Ub2WGoqbjAKRwIGQDg&amp;bvm=bv.43148975,d.cGE&amp;psig=AFQjCNHGp4LsrIL6W0UDtE4Vl_96KaEMXA&amp;ust=1362493522837518"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33.wmf"/><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3" Type="http://schemas.openxmlformats.org/officeDocument/2006/relationships/hyperlink" Target="http://www.youtube.com/watch?v=YWj7ApbWuD0" TargetMode="External"/><Relationship Id="rId2" Type="http://schemas.openxmlformats.org/officeDocument/2006/relationships/hyperlink" Target="file:///\\Hawk2\data\STAFF\pnkotrod\_AP%20ECON%202013\REG%20ECON%202013\Reg%20Economics\Arizona%20Economics%20Resources\Concept%202-%20Microeconomics\PO3%20Role%20of%20Government\Videos\Gap%20Between%20Rich%20and%20Poor.mpg"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file:///\\Hawk2\data\STAFF\pnkotrod\_AP%20ECON%202013\REG%20ECON%202013\Reg%20Economics\Arizona%20Economics%20Resources\Concept%202-%20Microeconomics\PO2%20Supply%20and%20Demand\Videos\Hudsucker%20Clip.wm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http://eyetricks.com/1101.gi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emf"/><Relationship Id="rId2" Type="http://schemas.openxmlformats.org/officeDocument/2006/relationships/image" Target="../media/image26.wmf"/><Relationship Id="rId1" Type="http://schemas.openxmlformats.org/officeDocument/2006/relationships/slideLayout" Target="../slideLayouts/slideLayout1.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9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youtube.com/watch?v=fvjGKZNT1vQ" TargetMode="Externa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ctrTitle"/>
          </p:nvPr>
        </p:nvSpPr>
        <p:spPr>
          <a:xfrm>
            <a:off x="0" y="2590800"/>
            <a:ext cx="9144000" cy="1752600"/>
          </a:xfrm>
        </p:spPr>
        <p:txBody>
          <a:bodyPr>
            <a:normAutofit fontScale="90000"/>
          </a:bodyPr>
          <a:lstStyle/>
          <a:p>
            <a:r>
              <a:rPr lang="en-US" altLang="en-US" sz="6000" b="1" dirty="0" smtClean="0"/>
              <a:t>Unit 3 Microeconomics:</a:t>
            </a:r>
            <a:br>
              <a:rPr lang="en-US" altLang="en-US" sz="6000" b="1" dirty="0" smtClean="0"/>
            </a:br>
            <a:r>
              <a:rPr lang="en-US" altLang="en-US" sz="6000" b="1" dirty="0" smtClean="0"/>
              <a:t>Supply </a:t>
            </a:r>
            <a:r>
              <a:rPr lang="en-US" altLang="en-US" sz="6000" b="1" dirty="0" smtClean="0"/>
              <a:t>and Demand</a:t>
            </a:r>
          </a:p>
        </p:txBody>
      </p:sp>
      <p:sp>
        <p:nvSpPr>
          <p:cNvPr id="15363" name="Slide Number Placeholder 4"/>
          <p:cNvSpPr>
            <a:spLocks noGrp="1"/>
          </p:cNvSpPr>
          <p:nvPr>
            <p:ph type="sldNum" sz="quarter" idx="12"/>
          </p:nvPr>
        </p:nvSpPr>
        <p:spPr/>
        <p:txBody>
          <a:bodyPr/>
          <a:lstStyle/>
          <a:p>
            <a:pPr>
              <a:defRPr/>
            </a:pPr>
            <a:fld id="{DAA64FDF-3964-433B-944E-F300C53A82C7}" type="slidenum">
              <a:rPr lang="en-US"/>
              <a:pPr>
                <a:defRPr/>
              </a:pPr>
              <a:t>1</a:t>
            </a:fld>
            <a:endParaRPr lang="en-US" dirty="0"/>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msalazar\Desktop\AP Economics\Unit 2 Supply, Demand, and Consumer Choice\Calvin and the Law of Diminishing Marginal Utility.tif"/>
          <p:cNvPicPr>
            <a:picLocks noChangeAspect="1" noChangeArrowheads="1"/>
          </p:cNvPicPr>
          <p:nvPr/>
        </p:nvPicPr>
        <p:blipFill>
          <a:blip r:embed="rId2" cstate="print">
            <a:lum bright="-6000"/>
          </a:blip>
          <a:srcRect l="26471" t="33600" r="22549" b="20074"/>
          <a:stretch>
            <a:fillRect/>
          </a:stretch>
        </p:blipFill>
        <p:spPr bwMode="auto">
          <a:xfrm>
            <a:off x="2057400" y="609600"/>
            <a:ext cx="4876800" cy="6096000"/>
          </a:xfrm>
          <a:prstGeom prst="rect">
            <a:avLst/>
          </a:prstGeom>
          <a:noFill/>
          <a:ln w="9525">
            <a:noFill/>
            <a:miter lim="800000"/>
            <a:headEnd/>
            <a:tailEnd/>
          </a:ln>
        </p:spPr>
      </p:pic>
      <p:sp>
        <p:nvSpPr>
          <p:cNvPr id="27651" name="Rectangle 3"/>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a:r>
              <a:rPr lang="en-US" sz="3600" b="1" dirty="0">
                <a:solidFill>
                  <a:schemeClr val="tx2"/>
                </a:solidFill>
              </a:rPr>
              <a:t>The Law of Diminishing Marginal Utility </a:t>
            </a:r>
          </a:p>
        </p:txBody>
      </p:sp>
      <p:sp>
        <p:nvSpPr>
          <p:cNvPr id="27652" name="Slide Number Placeholder 3"/>
          <p:cNvSpPr>
            <a:spLocks noGrp="1"/>
          </p:cNvSpPr>
          <p:nvPr>
            <p:ph type="sldNum" sz="quarter" idx="12"/>
          </p:nvPr>
        </p:nvSpPr>
        <p:spPr/>
        <p:txBody>
          <a:bodyPr/>
          <a:lstStyle/>
          <a:p>
            <a:pPr>
              <a:defRPr/>
            </a:pPr>
            <a:fld id="{3E2FABC0-22A3-4687-933A-BC676C2039EC}"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04800" y="-152400"/>
            <a:ext cx="8534400" cy="1143000"/>
          </a:xfrm>
        </p:spPr>
        <p:txBody>
          <a:bodyPr/>
          <a:lstStyle/>
          <a:p>
            <a:pPr eaLnBrk="1" hangingPunct="1"/>
            <a:r>
              <a:rPr lang="en-US" b="1" smtClean="0"/>
              <a:t>Review</a:t>
            </a:r>
          </a:p>
        </p:txBody>
      </p:sp>
      <p:sp>
        <p:nvSpPr>
          <p:cNvPr id="29699" name="Text Box 3"/>
          <p:cNvSpPr txBox="1">
            <a:spLocks noChangeArrowheads="1"/>
          </p:cNvSpPr>
          <p:nvPr/>
        </p:nvSpPr>
        <p:spPr bwMode="auto">
          <a:xfrm>
            <a:off x="0" y="838200"/>
            <a:ext cx="9144000" cy="6186488"/>
          </a:xfrm>
          <a:prstGeom prst="rect">
            <a:avLst/>
          </a:prstGeom>
          <a:noFill/>
          <a:ln w="9525">
            <a:noFill/>
            <a:miter lim="800000"/>
            <a:headEnd/>
            <a:tailEnd/>
          </a:ln>
        </p:spPr>
        <p:txBody>
          <a:bodyPr>
            <a:spAutoFit/>
          </a:bodyPr>
          <a:lstStyle/>
          <a:p>
            <a:pPr marL="457200" indent="-457200" eaLnBrk="0" hangingPunct="0">
              <a:buFontTx/>
              <a:buAutoNum type="arabicPeriod"/>
            </a:pPr>
            <a:r>
              <a:rPr kumimoji="1" lang="en-US" sz="3600" b="1"/>
              <a:t>List the characteristics of the Free Market.</a:t>
            </a:r>
          </a:p>
          <a:p>
            <a:pPr marL="457200" indent="-457200" eaLnBrk="0" hangingPunct="0">
              <a:buFontTx/>
              <a:buAutoNum type="arabicPeriod"/>
            </a:pPr>
            <a:r>
              <a:rPr kumimoji="1" lang="en-US" sz="3600" b="1"/>
              <a:t>Define Market Failure.</a:t>
            </a:r>
          </a:p>
          <a:p>
            <a:pPr marL="457200" indent="-457200" eaLnBrk="0" hangingPunct="0">
              <a:buFontTx/>
              <a:buAutoNum type="arabicPeriod"/>
            </a:pPr>
            <a:r>
              <a:rPr kumimoji="1" lang="en-US" sz="3600" b="1"/>
              <a:t>What is the “invisible hand”?</a:t>
            </a:r>
          </a:p>
          <a:p>
            <a:pPr marL="457200" indent="-457200" eaLnBrk="0" hangingPunct="0">
              <a:buFontTx/>
              <a:buAutoNum type="arabicPeriod"/>
            </a:pPr>
            <a:r>
              <a:rPr kumimoji="1" lang="en-US" sz="3600" b="1"/>
              <a:t>List the 4 Market Failures.</a:t>
            </a:r>
          </a:p>
          <a:p>
            <a:pPr marL="457200" indent="-457200" eaLnBrk="0" hangingPunct="0">
              <a:buFontTx/>
              <a:buAutoNum type="arabicPeriod"/>
            </a:pPr>
            <a:r>
              <a:rPr kumimoji="1" lang="en-US" sz="3600" b="1"/>
              <a:t>Why must the government provide public goods?</a:t>
            </a:r>
          </a:p>
          <a:p>
            <a:pPr marL="457200" indent="-457200" eaLnBrk="0" hangingPunct="0">
              <a:buFontTx/>
              <a:buAutoNum type="arabicPeriod"/>
            </a:pPr>
            <a:r>
              <a:rPr kumimoji="1" lang="en-US" sz="3600" b="1"/>
              <a:t>Define Free Rider.</a:t>
            </a:r>
          </a:p>
          <a:p>
            <a:pPr marL="457200" indent="-457200" eaLnBrk="0" hangingPunct="0">
              <a:buFontTx/>
              <a:buAutoNum type="arabicPeriod"/>
            </a:pPr>
            <a:r>
              <a:rPr kumimoji="1" lang="en-US" sz="3600" b="1"/>
              <a:t>What is wrong with having free riders?</a:t>
            </a:r>
          </a:p>
          <a:p>
            <a:pPr marL="457200" indent="-457200" eaLnBrk="0" hangingPunct="0">
              <a:buFontTx/>
              <a:buAutoNum type="arabicPeriod"/>
            </a:pPr>
            <a:r>
              <a:rPr kumimoji="1" lang="en-US" sz="3600" b="1"/>
              <a:t>List 10 streets in Gilbert.</a:t>
            </a:r>
          </a:p>
          <a:p>
            <a:pPr marL="457200" indent="-457200" eaLnBrk="0" hangingPunct="0">
              <a:buFontTx/>
              <a:buAutoNum type="arabicPeriod"/>
            </a:pPr>
            <a:endParaRPr kumimoji="1" lang="en-US" sz="3600" b="1"/>
          </a:p>
          <a:p>
            <a:pPr marL="457200" indent="-457200" eaLnBrk="0" hangingPunct="0">
              <a:buFontTx/>
              <a:buChar char="•"/>
            </a:pPr>
            <a:endParaRPr kumimoji="1" lang="en-US" sz="3600" b="1">
              <a:solidFill>
                <a:schemeClr val="hlink"/>
              </a:solidFill>
            </a:endParaRPr>
          </a:p>
        </p:txBody>
      </p:sp>
      <p:sp>
        <p:nvSpPr>
          <p:cNvPr id="25604" name="Slide Number Placeholder 3"/>
          <p:cNvSpPr txBox="1">
            <a:spLocks noGrp="1"/>
          </p:cNvSpPr>
          <p:nvPr/>
        </p:nvSpPr>
        <p:spPr bwMode="auto">
          <a:xfrm>
            <a:off x="7239000" y="6553200"/>
            <a:ext cx="1905000" cy="304800"/>
          </a:xfrm>
          <a:prstGeom prst="rect">
            <a:avLst/>
          </a:prstGeom>
          <a:noFill/>
          <a:ln w="9525">
            <a:noFill/>
            <a:miter lim="800000"/>
            <a:headEnd/>
            <a:tailEnd/>
          </a:ln>
        </p:spPr>
        <p:txBody>
          <a:bodyPr/>
          <a:lstStyle/>
          <a:p>
            <a:pPr algn="r"/>
            <a:fld id="{77A16995-F73C-4E9B-9954-BB49EF4D27AE}" type="slidenum">
              <a:rPr lang="en-US" sz="1400"/>
              <a:pPr algn="r"/>
              <a:t>100</a:t>
            </a:fld>
            <a:endParaRPr lang="en-US" sz="1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ssolv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dissolv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dissolve">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dissolve">
                                      <p:cBhvr>
                                        <p:cTn id="27" dur="5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dissolve">
                                      <p:cBhvr>
                                        <p:cTn id="32" dur="500"/>
                                        <p:tgtEl>
                                          <p:spTgt spid="296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dissolve">
                                      <p:cBhvr>
                                        <p:cTn id="37" dur="500"/>
                                        <p:tgtEl>
                                          <p:spTgt spid="296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9699">
                                            <p:txEl>
                                              <p:pRg st="7" end="7"/>
                                            </p:txEl>
                                          </p:spTgt>
                                        </p:tgtEl>
                                        <p:attrNameLst>
                                          <p:attrName>style.visibility</p:attrName>
                                        </p:attrNameLst>
                                      </p:cBhvr>
                                      <p:to>
                                        <p:strVal val="visible"/>
                                      </p:to>
                                    </p:set>
                                    <p:animEffect transition="in" filter="dissolve">
                                      <p:cBhvr>
                                        <p:cTn id="42"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ChangeArrowheads="1"/>
          </p:cNvSpPr>
          <p:nvPr/>
        </p:nvSpPr>
        <p:spPr bwMode="auto">
          <a:xfrm>
            <a:off x="228600" y="1295400"/>
            <a:ext cx="8915400" cy="5145088"/>
          </a:xfrm>
          <a:prstGeom prst="rect">
            <a:avLst/>
          </a:prstGeom>
          <a:noFill/>
          <a:ln w="12700">
            <a:noFill/>
            <a:miter lim="800000"/>
            <a:headEnd/>
            <a:tailEnd/>
          </a:ln>
        </p:spPr>
        <p:txBody>
          <a:bodyPr lIns="90488" tIns="44450" rIns="90488" bIns="44450">
            <a:spAutoFit/>
          </a:bodyPr>
          <a:lstStyle/>
          <a:p>
            <a:pPr algn="ctr" eaLnBrk="0" hangingPunct="0"/>
            <a:r>
              <a:rPr lang="en-US" altLang="en-US" sz="4400" b="1">
                <a:solidFill>
                  <a:srgbClr val="990000"/>
                </a:solidFill>
              </a:rPr>
              <a:t>Why doesn’t the free market provide them?</a:t>
            </a:r>
            <a:endParaRPr lang="en-US" sz="4400" b="1"/>
          </a:p>
          <a:p>
            <a:pPr algn="ctr" eaLnBrk="0" hangingPunct="0"/>
            <a:r>
              <a:rPr lang="en-US" altLang="en-US" sz="4400" b="1"/>
              <a:t>There is little opportunity to earn profit.</a:t>
            </a:r>
          </a:p>
          <a:p>
            <a:pPr algn="ctr" eaLnBrk="0" hangingPunct="0"/>
            <a:endParaRPr lang="en-US" altLang="en-US" sz="4400" b="1">
              <a:solidFill>
                <a:srgbClr val="990000"/>
              </a:solidFill>
            </a:endParaRPr>
          </a:p>
          <a:p>
            <a:pPr algn="ctr" eaLnBrk="0" hangingPunct="0"/>
            <a:r>
              <a:rPr lang="en-US" altLang="en-US" sz="4000" b="1">
                <a:solidFill>
                  <a:srgbClr val="990000"/>
                </a:solidFill>
              </a:rPr>
              <a:t>Why NOT?</a:t>
            </a:r>
          </a:p>
          <a:p>
            <a:pPr algn="ctr" eaLnBrk="0" hangingPunct="0"/>
            <a:r>
              <a:rPr lang="en-US" altLang="en-US" sz="4400" b="1"/>
              <a:t>Individuals benefit without paying.</a:t>
            </a:r>
          </a:p>
          <a:p>
            <a:pPr eaLnBrk="0" hangingPunct="0"/>
            <a:endParaRPr lang="en-US" sz="2800" b="1"/>
          </a:p>
        </p:txBody>
      </p:sp>
      <p:sp>
        <p:nvSpPr>
          <p:cNvPr id="36867" name="Rectangle 1027"/>
          <p:cNvSpPr>
            <a:spLocks noChangeArrowheads="1"/>
          </p:cNvSpPr>
          <p:nvPr/>
        </p:nvSpPr>
        <p:spPr bwMode="auto">
          <a:xfrm>
            <a:off x="1981200" y="152400"/>
            <a:ext cx="5524500" cy="1003300"/>
          </a:xfrm>
          <a:prstGeom prst="rect">
            <a:avLst/>
          </a:prstGeom>
          <a:noFill/>
          <a:ln w="12700">
            <a:noFill/>
            <a:miter lim="800000"/>
            <a:headEnd/>
            <a:tailEnd/>
          </a:ln>
        </p:spPr>
        <p:txBody>
          <a:bodyPr lIns="90488" tIns="44450" rIns="90488" bIns="44450">
            <a:spAutoFit/>
          </a:bodyPr>
          <a:lstStyle/>
          <a:p>
            <a:pPr algn="ctr" eaLnBrk="0" hangingPunct="0">
              <a:lnSpc>
                <a:spcPct val="75000"/>
              </a:lnSpc>
            </a:pPr>
            <a:r>
              <a:rPr lang="en-US" sz="3200" b="1">
                <a:solidFill>
                  <a:srgbClr val="000099"/>
                </a:solidFill>
              </a:rPr>
              <a:t>Market Failure #1</a:t>
            </a:r>
          </a:p>
          <a:p>
            <a:pPr algn="ctr" eaLnBrk="0" hangingPunct="0">
              <a:lnSpc>
                <a:spcPct val="75000"/>
              </a:lnSpc>
            </a:pPr>
            <a:r>
              <a:rPr lang="en-US" sz="4800" b="1">
                <a:solidFill>
                  <a:srgbClr val="000099"/>
                </a:solidFill>
              </a:rPr>
              <a:t>PUBLIC GOODS</a:t>
            </a:r>
          </a:p>
        </p:txBody>
      </p:sp>
      <p:sp>
        <p:nvSpPr>
          <p:cNvPr id="26628" name="Slide Number Placeholder 3"/>
          <p:cNvSpPr txBox="1">
            <a:spLocks noGrp="1"/>
          </p:cNvSpPr>
          <p:nvPr/>
        </p:nvSpPr>
        <p:spPr bwMode="auto">
          <a:xfrm>
            <a:off x="7239000" y="6553200"/>
            <a:ext cx="1905000" cy="304800"/>
          </a:xfrm>
          <a:prstGeom prst="rect">
            <a:avLst/>
          </a:prstGeom>
          <a:noFill/>
          <a:ln w="9525">
            <a:noFill/>
            <a:miter lim="800000"/>
            <a:headEnd/>
            <a:tailEnd/>
          </a:ln>
        </p:spPr>
        <p:txBody>
          <a:bodyPr/>
          <a:lstStyle/>
          <a:p>
            <a:pPr algn="r"/>
            <a:fld id="{35B426F3-C762-4C48-BF9B-A288A31CFF6D}" type="slidenum">
              <a:rPr lang="en-US" sz="1400"/>
              <a:pPr algn="r"/>
              <a:t>101</a:t>
            </a:fld>
            <a:endParaRPr lang="en-US"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left)">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wipe(left)">
                                      <p:cBhvr>
                                        <p:cTn id="12" dur="500"/>
                                        <p:tgtEl>
                                          <p:spTgt spid="368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6">
                                            <p:txEl>
                                              <p:pRg st="1" end="1"/>
                                            </p:txEl>
                                          </p:spTgt>
                                        </p:tgtEl>
                                        <p:attrNameLst>
                                          <p:attrName>style.visibility</p:attrName>
                                        </p:attrNameLst>
                                      </p:cBhvr>
                                      <p:to>
                                        <p:strVal val="visible"/>
                                      </p:to>
                                    </p:set>
                                    <p:animEffect transition="in" filter="wipe(left)">
                                      <p:cBhvr>
                                        <p:cTn id="17" dur="500"/>
                                        <p:tgtEl>
                                          <p:spTgt spid="368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wipe(left)">
                                      <p:cBhvr>
                                        <p:cTn id="22" dur="500"/>
                                        <p:tgtEl>
                                          <p:spTgt spid="368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6">
                                            <p:txEl>
                                              <p:pRg st="4" end="4"/>
                                            </p:txEl>
                                          </p:spTgt>
                                        </p:tgtEl>
                                        <p:attrNameLst>
                                          <p:attrName>style.visibility</p:attrName>
                                        </p:attrNameLst>
                                      </p:cBhvr>
                                      <p:to>
                                        <p:strVal val="visible"/>
                                      </p:to>
                                    </p:set>
                                    <p:animEffect transition="in" filter="wipe(left)">
                                      <p:cBhvr>
                                        <p:cTn id="27" dur="500"/>
                                        <p:tgtEl>
                                          <p:spTgt spid="368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P spid="36867"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685800" y="2895600"/>
            <a:ext cx="7772400" cy="1143000"/>
          </a:xfrm>
        </p:spPr>
        <p:txBody>
          <a:bodyPr>
            <a:normAutofit fontScale="90000"/>
          </a:bodyPr>
          <a:lstStyle/>
          <a:p>
            <a:pPr eaLnBrk="1" hangingPunct="1"/>
            <a:r>
              <a:rPr lang="en-US" sz="6600" b="1" smtClean="0"/>
              <a:t>How do we decide how many public goods we need?</a:t>
            </a:r>
          </a:p>
        </p:txBody>
      </p:sp>
      <p:sp>
        <p:nvSpPr>
          <p:cNvPr id="27651" name="Slide Number Placeholder 6"/>
          <p:cNvSpPr txBox="1">
            <a:spLocks noGrp="1"/>
          </p:cNvSpPr>
          <p:nvPr/>
        </p:nvSpPr>
        <p:spPr bwMode="auto">
          <a:xfrm>
            <a:off x="7239000" y="6553200"/>
            <a:ext cx="1905000" cy="304800"/>
          </a:xfrm>
          <a:prstGeom prst="rect">
            <a:avLst/>
          </a:prstGeom>
          <a:noFill/>
          <a:ln w="9525">
            <a:noFill/>
            <a:miter lim="800000"/>
            <a:headEnd/>
            <a:tailEnd/>
          </a:ln>
        </p:spPr>
        <p:txBody>
          <a:bodyPr/>
          <a:lstStyle/>
          <a:p>
            <a:pPr algn="r"/>
            <a:fld id="{EA832667-C704-4E57-BE5A-411DB6B305B4}" type="slidenum">
              <a:rPr lang="en-US" sz="1400"/>
              <a:pPr algn="r"/>
              <a:t>102</a:t>
            </a:fld>
            <a:endParaRPr lang="en-US"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228600" y="139700"/>
            <a:ext cx="8915400" cy="4981575"/>
          </a:xfrm>
          <a:prstGeom prst="rect">
            <a:avLst/>
          </a:prstGeom>
          <a:noFill/>
          <a:ln w="12700">
            <a:noFill/>
            <a:miter lim="800000"/>
            <a:headEnd/>
            <a:tailEnd/>
          </a:ln>
        </p:spPr>
        <p:txBody>
          <a:bodyPr lIns="90488" tIns="44450" rIns="90488" bIns="44450">
            <a:spAutoFit/>
          </a:bodyPr>
          <a:lstStyle/>
          <a:p>
            <a:pPr marL="457200" indent="-457200" eaLnBrk="0" hangingPunct="0"/>
            <a:r>
              <a:rPr lang="en-US" sz="4000" b="1">
                <a:solidFill>
                  <a:srgbClr val="990000"/>
                </a:solidFill>
              </a:rPr>
              <a:t>Can the government…</a:t>
            </a:r>
          </a:p>
          <a:p>
            <a:pPr marL="457200" indent="-457200" eaLnBrk="0" hangingPunct="0">
              <a:buFontTx/>
              <a:buAutoNum type="arabicPeriod"/>
            </a:pPr>
            <a:r>
              <a:rPr lang="en-US" sz="3600" b="1"/>
              <a:t>Prevent wild fires in Arizona forever?</a:t>
            </a:r>
          </a:p>
          <a:p>
            <a:pPr marL="457200" indent="-457200" eaLnBrk="0" hangingPunct="0">
              <a:lnSpc>
                <a:spcPct val="90000"/>
              </a:lnSpc>
              <a:buFontTx/>
              <a:buAutoNum type="arabicPeriod"/>
            </a:pPr>
            <a:r>
              <a:rPr lang="en-US" sz="3600" b="1"/>
              <a:t>Ensure that no one ever speeds on the freeway?</a:t>
            </a:r>
          </a:p>
          <a:p>
            <a:pPr marL="457200" indent="-457200" eaLnBrk="0" hangingPunct="0">
              <a:buFontTx/>
              <a:buAutoNum type="arabicPeriod"/>
            </a:pPr>
            <a:r>
              <a:rPr lang="en-US" sz="3600" b="1"/>
              <a:t>Create a research station on Mars?</a:t>
            </a:r>
          </a:p>
          <a:p>
            <a:pPr marL="457200" indent="-457200" eaLnBrk="0" hangingPunct="0">
              <a:buFontTx/>
              <a:buAutoNum type="arabicPeriod"/>
            </a:pPr>
            <a:r>
              <a:rPr lang="en-US" sz="3600" b="1"/>
              <a:t>Stop pollution from fossil fuels? </a:t>
            </a:r>
          </a:p>
          <a:p>
            <a:pPr marL="457200" indent="-457200" eaLnBrk="0" hangingPunct="0">
              <a:buFontTx/>
              <a:buAutoNum type="arabicPeriod"/>
            </a:pPr>
            <a:r>
              <a:rPr lang="en-US" sz="3600" b="1"/>
              <a:t>Completely stop illegal immigration?</a:t>
            </a:r>
          </a:p>
          <a:p>
            <a:pPr marL="457200" indent="-457200" eaLnBrk="0" hangingPunct="0">
              <a:buFontTx/>
              <a:buAutoNum type="arabicPeriod"/>
            </a:pPr>
            <a:r>
              <a:rPr lang="en-US" sz="3600" b="1"/>
              <a:t>Make sure everyone in the US has a job? </a:t>
            </a:r>
          </a:p>
          <a:p>
            <a:pPr marL="457200" indent="-457200" algn="ctr" eaLnBrk="0" hangingPunct="0"/>
            <a:r>
              <a:rPr lang="en-US" sz="3600" b="1">
                <a:solidFill>
                  <a:srgbClr val="000099"/>
                </a:solidFill>
              </a:rPr>
              <a:t>YES! But the costs outweigh the benefits.</a:t>
            </a:r>
            <a:r>
              <a:rPr lang="en-US" sz="3200" b="1">
                <a:solidFill>
                  <a:srgbClr val="000099"/>
                </a:solidFill>
              </a:rPr>
              <a:t> </a:t>
            </a:r>
          </a:p>
        </p:txBody>
      </p:sp>
      <p:sp>
        <p:nvSpPr>
          <p:cNvPr id="28675" name="Rectangle 3"/>
          <p:cNvSpPr>
            <a:spLocks noChangeArrowheads="1"/>
          </p:cNvSpPr>
          <p:nvPr/>
        </p:nvSpPr>
        <p:spPr bwMode="auto">
          <a:xfrm>
            <a:off x="304800" y="5181600"/>
            <a:ext cx="8610600" cy="1190625"/>
          </a:xfrm>
          <a:prstGeom prst="rect">
            <a:avLst/>
          </a:prstGeom>
          <a:noFill/>
          <a:ln w="9525">
            <a:noFill/>
            <a:miter lim="800000"/>
            <a:headEnd/>
            <a:tailEnd/>
          </a:ln>
        </p:spPr>
        <p:txBody>
          <a:bodyPr>
            <a:spAutoFit/>
          </a:bodyPr>
          <a:lstStyle/>
          <a:p>
            <a:pPr algn="ctr"/>
            <a:r>
              <a:rPr lang="en-US" sz="3600" b="1">
                <a:solidFill>
                  <a:srgbClr val="990000"/>
                </a:solidFill>
              </a:rPr>
              <a:t>How does the government decide how many public goods to provide?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wipe(left)">
                                      <p:cBhvr>
                                        <p:cTn id="7" dur="500"/>
                                        <p:tgtEl>
                                          <p:spTgt spid="105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74">
                                            <p:txEl>
                                              <p:pRg st="1" end="1"/>
                                            </p:txEl>
                                          </p:spTgt>
                                        </p:tgtEl>
                                        <p:attrNameLst>
                                          <p:attrName>style.visibility</p:attrName>
                                        </p:attrNameLst>
                                      </p:cBhvr>
                                      <p:to>
                                        <p:strVal val="visible"/>
                                      </p:to>
                                    </p:set>
                                    <p:animEffect transition="in" filter="wipe(left)">
                                      <p:cBhvr>
                                        <p:cTn id="12" dur="500"/>
                                        <p:tgtEl>
                                          <p:spTgt spid="1054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474">
                                            <p:txEl>
                                              <p:pRg st="2" end="2"/>
                                            </p:txEl>
                                          </p:spTgt>
                                        </p:tgtEl>
                                        <p:attrNameLst>
                                          <p:attrName>style.visibility</p:attrName>
                                        </p:attrNameLst>
                                      </p:cBhvr>
                                      <p:to>
                                        <p:strVal val="visible"/>
                                      </p:to>
                                    </p:set>
                                    <p:animEffect transition="in" filter="wipe(left)">
                                      <p:cBhvr>
                                        <p:cTn id="17" dur="500"/>
                                        <p:tgtEl>
                                          <p:spTgt spid="1054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5474">
                                            <p:txEl>
                                              <p:pRg st="3" end="3"/>
                                            </p:txEl>
                                          </p:spTgt>
                                        </p:tgtEl>
                                        <p:attrNameLst>
                                          <p:attrName>style.visibility</p:attrName>
                                        </p:attrNameLst>
                                      </p:cBhvr>
                                      <p:to>
                                        <p:strVal val="visible"/>
                                      </p:to>
                                    </p:set>
                                    <p:animEffect transition="in" filter="wipe(left)">
                                      <p:cBhvr>
                                        <p:cTn id="22" dur="500"/>
                                        <p:tgtEl>
                                          <p:spTgt spid="1054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5474">
                                            <p:txEl>
                                              <p:pRg st="4" end="4"/>
                                            </p:txEl>
                                          </p:spTgt>
                                        </p:tgtEl>
                                        <p:attrNameLst>
                                          <p:attrName>style.visibility</p:attrName>
                                        </p:attrNameLst>
                                      </p:cBhvr>
                                      <p:to>
                                        <p:strVal val="visible"/>
                                      </p:to>
                                    </p:set>
                                    <p:animEffect transition="in" filter="wipe(left)">
                                      <p:cBhvr>
                                        <p:cTn id="27" dur="500"/>
                                        <p:tgtEl>
                                          <p:spTgt spid="1054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5474">
                                            <p:txEl>
                                              <p:pRg st="5" end="5"/>
                                            </p:txEl>
                                          </p:spTgt>
                                        </p:tgtEl>
                                        <p:attrNameLst>
                                          <p:attrName>style.visibility</p:attrName>
                                        </p:attrNameLst>
                                      </p:cBhvr>
                                      <p:to>
                                        <p:strVal val="visible"/>
                                      </p:to>
                                    </p:set>
                                    <p:animEffect transition="in" filter="wipe(left)">
                                      <p:cBhvr>
                                        <p:cTn id="32" dur="500"/>
                                        <p:tgtEl>
                                          <p:spTgt spid="1054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5474">
                                            <p:txEl>
                                              <p:pRg st="6" end="6"/>
                                            </p:txEl>
                                          </p:spTgt>
                                        </p:tgtEl>
                                        <p:attrNameLst>
                                          <p:attrName>style.visibility</p:attrName>
                                        </p:attrNameLst>
                                      </p:cBhvr>
                                      <p:to>
                                        <p:strVal val="visible"/>
                                      </p:to>
                                    </p:set>
                                    <p:animEffect transition="in" filter="wipe(left)">
                                      <p:cBhvr>
                                        <p:cTn id="37" dur="500"/>
                                        <p:tgtEl>
                                          <p:spTgt spid="1054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5474">
                                            <p:txEl>
                                              <p:pRg st="7" end="7"/>
                                            </p:txEl>
                                          </p:spTgt>
                                        </p:tgtEl>
                                        <p:attrNameLst>
                                          <p:attrName>style.visibility</p:attrName>
                                        </p:attrNameLst>
                                      </p:cBhvr>
                                      <p:to>
                                        <p:strVal val="visible"/>
                                      </p:to>
                                    </p:set>
                                    <p:animEffect transition="in" filter="wipe(left)">
                                      <p:cBhvr>
                                        <p:cTn id="42" dur="500"/>
                                        <p:tgtEl>
                                          <p:spTgt spid="1054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bldLvl="2"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228600" y="139700"/>
            <a:ext cx="8763000" cy="5180013"/>
          </a:xfrm>
          <a:prstGeom prst="rect">
            <a:avLst/>
          </a:prstGeom>
          <a:noFill/>
          <a:ln w="12700">
            <a:noFill/>
            <a:miter lim="800000"/>
            <a:headEnd/>
            <a:tailEnd/>
          </a:ln>
        </p:spPr>
        <p:txBody>
          <a:bodyPr lIns="90488" tIns="44450" rIns="90488" bIns="44450">
            <a:spAutoFit/>
          </a:bodyPr>
          <a:lstStyle/>
          <a:p>
            <a:pPr algn="ctr" eaLnBrk="0" hangingPunct="0">
              <a:lnSpc>
                <a:spcPct val="95000"/>
              </a:lnSpc>
            </a:pPr>
            <a:endParaRPr lang="en-US" sz="1800" b="1">
              <a:solidFill>
                <a:srgbClr val="990000"/>
              </a:solidFill>
            </a:endParaRPr>
          </a:p>
          <a:p>
            <a:pPr algn="ctr" eaLnBrk="0" hangingPunct="0">
              <a:lnSpc>
                <a:spcPct val="95000"/>
              </a:lnSpc>
            </a:pPr>
            <a:r>
              <a:rPr lang="en-US" sz="3600" b="1"/>
              <a:t>How does the government determine what quantity of public goods to produce?</a:t>
            </a:r>
            <a:r>
              <a:rPr lang="en-US" sz="3600" b="1">
                <a:solidFill>
                  <a:srgbClr val="990000"/>
                </a:solidFill>
              </a:rPr>
              <a:t> </a:t>
            </a:r>
          </a:p>
          <a:p>
            <a:pPr algn="ctr" eaLnBrk="0" hangingPunct="0">
              <a:lnSpc>
                <a:spcPct val="95000"/>
              </a:lnSpc>
            </a:pPr>
            <a:endParaRPr lang="en-US" sz="900" b="1">
              <a:solidFill>
                <a:srgbClr val="000099"/>
              </a:solidFill>
            </a:endParaRPr>
          </a:p>
          <a:p>
            <a:pPr algn="ctr" eaLnBrk="0" hangingPunct="0">
              <a:lnSpc>
                <a:spcPct val="95000"/>
              </a:lnSpc>
            </a:pPr>
            <a:r>
              <a:rPr lang="en-US" sz="3600" b="1">
                <a:solidFill>
                  <a:srgbClr val="990000"/>
                </a:solidFill>
              </a:rPr>
              <a:t>They use Supply and Demand</a:t>
            </a:r>
            <a:r>
              <a:rPr lang="en-US" sz="3600" b="1">
                <a:solidFill>
                  <a:srgbClr val="000099"/>
                </a:solidFill>
              </a:rPr>
              <a:t> </a:t>
            </a:r>
            <a:endParaRPr lang="en-US" sz="1800" b="1">
              <a:solidFill>
                <a:srgbClr val="000099"/>
              </a:solidFill>
            </a:endParaRPr>
          </a:p>
          <a:p>
            <a:pPr eaLnBrk="0" hangingPunct="0">
              <a:lnSpc>
                <a:spcPct val="95000"/>
              </a:lnSpc>
            </a:pPr>
            <a:r>
              <a:rPr lang="en-US" sz="3600" b="1">
                <a:solidFill>
                  <a:srgbClr val="000099"/>
                </a:solidFill>
              </a:rPr>
              <a:t>Demand for Public Goods-</a:t>
            </a:r>
          </a:p>
          <a:p>
            <a:pPr lvl="1" eaLnBrk="0" hangingPunct="0">
              <a:lnSpc>
                <a:spcPct val="95000"/>
              </a:lnSpc>
            </a:pPr>
            <a:r>
              <a:rPr lang="en-US" sz="3600" b="1"/>
              <a:t>The Marginal Social Benefit of the good determined by citizens willingness to pay.</a:t>
            </a:r>
            <a:endParaRPr lang="en-US" sz="1200" b="1"/>
          </a:p>
          <a:p>
            <a:pPr eaLnBrk="0" hangingPunct="0">
              <a:lnSpc>
                <a:spcPct val="95000"/>
              </a:lnSpc>
            </a:pPr>
            <a:r>
              <a:rPr lang="en-US" sz="3600" b="1">
                <a:solidFill>
                  <a:srgbClr val="000099"/>
                </a:solidFill>
              </a:rPr>
              <a:t>Supply of Public Goods- </a:t>
            </a:r>
          </a:p>
          <a:p>
            <a:pPr lvl="1" eaLnBrk="0" hangingPunct="0">
              <a:lnSpc>
                <a:spcPct val="95000"/>
              </a:lnSpc>
            </a:pPr>
            <a:r>
              <a:rPr lang="en-US" sz="3600" b="1"/>
              <a:t>The Marginal Social Cost of providing each additional quantity.</a:t>
            </a:r>
          </a:p>
        </p:txBody>
      </p:sp>
      <p:sp>
        <p:nvSpPr>
          <p:cNvPr id="29699" name="Rectangle 3"/>
          <p:cNvSpPr>
            <a:spLocks noChangeArrowheads="1"/>
          </p:cNvSpPr>
          <p:nvPr/>
        </p:nvSpPr>
        <p:spPr bwMode="auto">
          <a:xfrm>
            <a:off x="304800" y="5562600"/>
            <a:ext cx="8534400" cy="628650"/>
          </a:xfrm>
          <a:prstGeom prst="rect">
            <a:avLst/>
          </a:prstGeom>
          <a:noFill/>
          <a:ln w="9525">
            <a:noFill/>
            <a:miter lim="800000"/>
            <a:headEnd/>
            <a:tailEnd/>
          </a:ln>
        </p:spPr>
        <p:txBody>
          <a:bodyPr>
            <a:spAutoFit/>
          </a:bodyPr>
          <a:lstStyle/>
          <a:p>
            <a:pPr lvl="1" algn="ctr" eaLnBrk="0" hangingPunct="0">
              <a:lnSpc>
                <a:spcPct val="80000"/>
              </a:lnSpc>
            </a:pPr>
            <a:r>
              <a:rPr lang="en-US" sz="4400" b="1"/>
              <a:t>Video: </a:t>
            </a:r>
            <a:r>
              <a:rPr lang="en-US" sz="4400" b="1">
                <a:hlinkClick r:id="rId2"/>
              </a:rPr>
              <a:t>Dam Tragedy</a:t>
            </a:r>
            <a:endParaRPr lang="en-US" sz="4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8">
                                            <p:txEl>
                                              <p:pRg st="1" end="1"/>
                                            </p:txEl>
                                          </p:spTgt>
                                        </p:tgtEl>
                                        <p:attrNameLst>
                                          <p:attrName>style.visibility</p:attrName>
                                        </p:attrNameLst>
                                      </p:cBhvr>
                                      <p:to>
                                        <p:strVal val="visible"/>
                                      </p:to>
                                    </p:set>
                                    <p:animEffect transition="in" filter="wipe(left)">
                                      <p:cBhvr>
                                        <p:cTn id="7" dur="500"/>
                                        <p:tgtEl>
                                          <p:spTgt spid="1064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498">
                                            <p:txEl>
                                              <p:pRg st="3" end="3"/>
                                            </p:txEl>
                                          </p:spTgt>
                                        </p:tgtEl>
                                        <p:attrNameLst>
                                          <p:attrName>style.visibility</p:attrName>
                                        </p:attrNameLst>
                                      </p:cBhvr>
                                      <p:to>
                                        <p:strVal val="visible"/>
                                      </p:to>
                                    </p:set>
                                    <p:animEffect transition="in" filter="wipe(left)">
                                      <p:cBhvr>
                                        <p:cTn id="12" dur="500"/>
                                        <p:tgtEl>
                                          <p:spTgt spid="1064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498">
                                            <p:txEl>
                                              <p:pRg st="4" end="4"/>
                                            </p:txEl>
                                          </p:spTgt>
                                        </p:tgtEl>
                                        <p:attrNameLst>
                                          <p:attrName>style.visibility</p:attrName>
                                        </p:attrNameLst>
                                      </p:cBhvr>
                                      <p:to>
                                        <p:strVal val="visible"/>
                                      </p:to>
                                    </p:set>
                                    <p:animEffect transition="in" filter="wipe(left)">
                                      <p:cBhvr>
                                        <p:cTn id="17" dur="500"/>
                                        <p:tgtEl>
                                          <p:spTgt spid="1064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498">
                                            <p:txEl>
                                              <p:pRg st="5" end="5"/>
                                            </p:txEl>
                                          </p:spTgt>
                                        </p:tgtEl>
                                        <p:attrNameLst>
                                          <p:attrName>style.visibility</p:attrName>
                                        </p:attrNameLst>
                                      </p:cBhvr>
                                      <p:to>
                                        <p:strVal val="visible"/>
                                      </p:to>
                                    </p:set>
                                    <p:animEffect transition="in" filter="wipe(left)">
                                      <p:cBhvr>
                                        <p:cTn id="22" dur="500"/>
                                        <p:tgtEl>
                                          <p:spTgt spid="1064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6498">
                                            <p:txEl>
                                              <p:pRg st="6" end="6"/>
                                            </p:txEl>
                                          </p:spTgt>
                                        </p:tgtEl>
                                        <p:attrNameLst>
                                          <p:attrName>style.visibility</p:attrName>
                                        </p:attrNameLst>
                                      </p:cBhvr>
                                      <p:to>
                                        <p:strVal val="visible"/>
                                      </p:to>
                                    </p:set>
                                    <p:animEffect transition="in" filter="wipe(left)">
                                      <p:cBhvr>
                                        <p:cTn id="27" dur="500"/>
                                        <p:tgtEl>
                                          <p:spTgt spid="10649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6498">
                                            <p:txEl>
                                              <p:pRg st="7" end="7"/>
                                            </p:txEl>
                                          </p:spTgt>
                                        </p:tgtEl>
                                        <p:attrNameLst>
                                          <p:attrName>style.visibility</p:attrName>
                                        </p:attrNameLst>
                                      </p:cBhvr>
                                      <p:to>
                                        <p:strVal val="visible"/>
                                      </p:to>
                                    </p:set>
                                    <p:animEffect transition="in" filter="wipe(left)">
                                      <p:cBhvr>
                                        <p:cTn id="32" dur="500"/>
                                        <p:tgtEl>
                                          <p:spTgt spid="1064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bldLvl="2"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0" y="1524000"/>
            <a:ext cx="8458200" cy="2303463"/>
          </a:xfrm>
          <a:prstGeom prst="rect">
            <a:avLst/>
          </a:prstGeom>
          <a:noFill/>
          <a:ln w="12700">
            <a:noFill/>
            <a:miter lim="800000"/>
            <a:headEnd/>
            <a:tailEnd/>
          </a:ln>
        </p:spPr>
        <p:txBody>
          <a:bodyPr lIns="90488" tIns="44450" rIns="90488" bIns="44450">
            <a:spAutoFit/>
          </a:bodyPr>
          <a:lstStyle/>
          <a:p>
            <a:pPr algn="ctr" eaLnBrk="0" hangingPunct="0">
              <a:lnSpc>
                <a:spcPct val="85000"/>
              </a:lnSpc>
            </a:pPr>
            <a:endParaRPr lang="en-US" sz="5700" b="1"/>
          </a:p>
          <a:p>
            <a:pPr algn="ctr" eaLnBrk="0" hangingPunct="0">
              <a:lnSpc>
                <a:spcPct val="85000"/>
              </a:lnSpc>
            </a:pPr>
            <a:r>
              <a:rPr lang="en-US" sz="5700" b="1"/>
              <a:t>Market Failures and the Role of the Government</a:t>
            </a:r>
          </a:p>
        </p:txBody>
      </p:sp>
      <p:sp>
        <p:nvSpPr>
          <p:cNvPr id="2051" name="Slide Number Placeholder 6"/>
          <p:cNvSpPr txBox="1">
            <a:spLocks noGrp="1"/>
          </p:cNvSpPr>
          <p:nvPr/>
        </p:nvSpPr>
        <p:spPr bwMode="auto">
          <a:xfrm>
            <a:off x="7239000" y="6553200"/>
            <a:ext cx="1905000" cy="304800"/>
          </a:xfrm>
          <a:prstGeom prst="rect">
            <a:avLst/>
          </a:prstGeom>
          <a:noFill/>
          <a:ln w="9525">
            <a:noFill/>
            <a:miter lim="800000"/>
            <a:headEnd/>
            <a:tailEnd/>
          </a:ln>
        </p:spPr>
        <p:txBody>
          <a:bodyPr/>
          <a:lstStyle/>
          <a:p>
            <a:pPr algn="r"/>
            <a:fld id="{07C2E457-B163-49CE-BA30-51373A1C182B}" type="slidenum">
              <a:rPr lang="en-US" sz="1400"/>
              <a:pPr algn="r"/>
              <a:t>105</a:t>
            </a:fld>
            <a:endParaRPr lang="en-US" sz="1400"/>
          </a:p>
        </p:txBody>
      </p:sp>
      <p:pic>
        <p:nvPicPr>
          <p:cNvPr id="2052" name="Picture 10" descr="C:\Program Files\Microsoft Office\Clipart\standard\stddir1\bd06126_.wmf"/>
          <p:cNvPicPr>
            <a:picLocks noChangeAspect="1" noChangeArrowheads="1"/>
          </p:cNvPicPr>
          <p:nvPr/>
        </p:nvPicPr>
        <p:blipFill>
          <a:blip r:embed="rId2" cstate="print"/>
          <a:srcRect/>
          <a:stretch>
            <a:fillRect/>
          </a:stretch>
        </p:blipFill>
        <p:spPr bwMode="auto">
          <a:xfrm>
            <a:off x="6858000" y="3886200"/>
            <a:ext cx="2066925" cy="2209800"/>
          </a:xfrm>
          <a:prstGeom prst="rect">
            <a:avLst/>
          </a:prstGeom>
          <a:noFill/>
          <a:ln w="9525">
            <a:noFill/>
            <a:miter lim="800000"/>
            <a:headEnd/>
            <a:tailEnd/>
          </a:ln>
        </p:spPr>
      </p:pic>
      <p:pic>
        <p:nvPicPr>
          <p:cNvPr id="2053" name="Picture 11" descr="C:\Program Files\Microsoft Office\Clipart\standard\stddir1\bd05171_.wmf"/>
          <p:cNvPicPr>
            <a:picLocks noChangeAspect="1" noChangeArrowheads="1"/>
          </p:cNvPicPr>
          <p:nvPr/>
        </p:nvPicPr>
        <p:blipFill>
          <a:blip r:embed="rId3" cstate="print"/>
          <a:srcRect/>
          <a:stretch>
            <a:fillRect/>
          </a:stretch>
        </p:blipFill>
        <p:spPr bwMode="auto">
          <a:xfrm>
            <a:off x="152400" y="4114800"/>
            <a:ext cx="2025650" cy="1958975"/>
          </a:xfrm>
          <a:prstGeom prst="rect">
            <a:avLst/>
          </a:prstGeom>
          <a:noFill/>
          <a:ln w="9525">
            <a:noFill/>
            <a:miter lim="800000"/>
            <a:headEnd/>
            <a:tailEnd/>
          </a:ln>
        </p:spPr>
      </p:pic>
      <p:pic>
        <p:nvPicPr>
          <p:cNvPr id="2054" name="Picture 12" descr="C:\Program Files\Microsoft Office\Clipart\standard\stddir3\in00579_.wmf"/>
          <p:cNvPicPr>
            <a:picLocks noChangeAspect="1" noChangeArrowheads="1"/>
          </p:cNvPicPr>
          <p:nvPr/>
        </p:nvPicPr>
        <p:blipFill>
          <a:blip r:embed="rId4" cstate="print"/>
          <a:srcRect/>
          <a:stretch>
            <a:fillRect/>
          </a:stretch>
        </p:blipFill>
        <p:spPr bwMode="auto">
          <a:xfrm>
            <a:off x="2438400" y="4114800"/>
            <a:ext cx="2022475" cy="2057400"/>
          </a:xfrm>
          <a:prstGeom prst="rect">
            <a:avLst/>
          </a:prstGeom>
          <a:noFill/>
          <a:ln w="9525">
            <a:noFill/>
            <a:miter lim="800000"/>
            <a:headEnd/>
            <a:tailEnd/>
          </a:ln>
        </p:spPr>
      </p:pic>
      <p:pic>
        <p:nvPicPr>
          <p:cNvPr id="2055" name="Picture 13" descr="http://www.angelfire.com/ms/moreswitchesplease/bimages/gotojail.gif"/>
          <p:cNvPicPr>
            <a:picLocks noChangeAspect="1" noChangeArrowheads="1"/>
          </p:cNvPicPr>
          <p:nvPr/>
        </p:nvPicPr>
        <p:blipFill>
          <a:blip r:embed="rId5" cstate="print"/>
          <a:srcRect/>
          <a:stretch>
            <a:fillRect/>
          </a:stretch>
        </p:blipFill>
        <p:spPr bwMode="auto">
          <a:xfrm>
            <a:off x="4648200" y="4038600"/>
            <a:ext cx="1981200" cy="1962150"/>
          </a:xfrm>
          <a:prstGeom prst="rect">
            <a:avLst/>
          </a:prstGeom>
          <a:noFill/>
          <a:ln w="57150">
            <a:solidFill>
              <a:srgbClr val="000000"/>
            </a:solidFill>
            <a:miter lim="800000"/>
            <a:headEnd/>
            <a:tailEnd/>
          </a:ln>
        </p:spPr>
      </p:pic>
    </p:spTree>
  </p:cSld>
  <p:clrMapOvr>
    <a:masterClrMapping/>
  </p:clrMapOvr>
  <p:transition spd="med">
    <p:zo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0" y="2743200"/>
            <a:ext cx="7772400" cy="1143000"/>
          </a:xfrm>
        </p:spPr>
        <p:txBody>
          <a:bodyPr>
            <a:normAutofit fontScale="90000"/>
          </a:bodyPr>
          <a:lstStyle/>
          <a:p>
            <a:pPr eaLnBrk="1" hangingPunct="1"/>
            <a:r>
              <a:rPr lang="en-US" b="1" smtClean="0"/>
              <a:t>Market Failure #2:</a:t>
            </a:r>
            <a:r>
              <a:rPr lang="en-US" sz="6600" b="1" smtClean="0"/>
              <a:t/>
            </a:r>
            <a:br>
              <a:rPr lang="en-US" sz="6600" b="1" smtClean="0"/>
            </a:br>
            <a:r>
              <a:rPr lang="en-US" sz="6600" b="1" smtClean="0"/>
              <a:t>EXTERNALITIES</a:t>
            </a:r>
          </a:p>
        </p:txBody>
      </p:sp>
      <p:sp>
        <p:nvSpPr>
          <p:cNvPr id="3075" name="Slide Number Placeholder 2"/>
          <p:cNvSpPr>
            <a:spLocks noGrp="1"/>
          </p:cNvSpPr>
          <p:nvPr>
            <p:ph type="sldNum" sz="quarter" idx="12"/>
          </p:nvPr>
        </p:nvSpPr>
        <p:spPr>
          <a:noFill/>
        </p:spPr>
        <p:txBody>
          <a:bodyPr/>
          <a:lstStyle/>
          <a:p>
            <a:fld id="{EBE6E5B5-71DE-4575-88D3-464A13160F7F}" type="slidenum">
              <a:rPr lang="en-US" smtClean="0"/>
              <a:pPr/>
              <a:t>106</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28600" y="642938"/>
            <a:ext cx="8915400" cy="5916612"/>
          </a:xfrm>
          <a:prstGeom prst="rect">
            <a:avLst/>
          </a:prstGeom>
          <a:noFill/>
          <a:ln w="12700">
            <a:noFill/>
            <a:miter lim="800000"/>
            <a:headEnd/>
            <a:tailEnd/>
          </a:ln>
        </p:spPr>
        <p:txBody>
          <a:bodyPr lIns="90488" tIns="44450" rIns="90488" bIns="44450">
            <a:spAutoFit/>
          </a:bodyPr>
          <a:lstStyle/>
          <a:p>
            <a:pPr eaLnBrk="0" hangingPunct="0">
              <a:lnSpc>
                <a:spcPct val="95000"/>
              </a:lnSpc>
              <a:buFontTx/>
              <a:buChar char="•"/>
            </a:pPr>
            <a:r>
              <a:rPr lang="en-US" altLang="en-US" sz="3000" b="1"/>
              <a:t>An externality is a third-person side effect.</a:t>
            </a:r>
          </a:p>
          <a:p>
            <a:pPr eaLnBrk="0" hangingPunct="0">
              <a:lnSpc>
                <a:spcPct val="95000"/>
              </a:lnSpc>
              <a:buFontTx/>
              <a:buChar char="•"/>
            </a:pPr>
            <a:r>
              <a:rPr lang="en-US" altLang="en-US" sz="3000" b="1"/>
              <a:t>There are EXTERNAL benefits or external costs to someone other than the original decision maker.</a:t>
            </a:r>
            <a:r>
              <a:rPr lang="en-US" altLang="en-US" sz="3400" b="1"/>
              <a:t> </a:t>
            </a:r>
            <a:endParaRPr lang="en-US" altLang="en-US" sz="900" b="1"/>
          </a:p>
          <a:p>
            <a:pPr algn="ctr" eaLnBrk="0" hangingPunct="0">
              <a:lnSpc>
                <a:spcPct val="95000"/>
              </a:lnSpc>
            </a:pPr>
            <a:r>
              <a:rPr lang="en-US" sz="4000" b="1">
                <a:solidFill>
                  <a:srgbClr val="990000"/>
                </a:solidFill>
              </a:rPr>
              <a:t>Why are Externalities Market Failures?</a:t>
            </a:r>
          </a:p>
          <a:p>
            <a:pPr eaLnBrk="0" hangingPunct="0">
              <a:lnSpc>
                <a:spcPct val="95000"/>
              </a:lnSpc>
              <a:buFontTx/>
              <a:buChar char="•"/>
            </a:pPr>
            <a:r>
              <a:rPr lang="en-US" sz="3200" b="1"/>
              <a:t>The free market fails to include external costs or external benefits.</a:t>
            </a:r>
          </a:p>
          <a:p>
            <a:pPr eaLnBrk="0" hangingPunct="0">
              <a:lnSpc>
                <a:spcPct val="95000"/>
              </a:lnSpc>
              <a:buFontTx/>
              <a:buChar char="•"/>
            </a:pPr>
            <a:r>
              <a:rPr lang="en-US" sz="3200" b="1"/>
              <a:t>With no government involvement there would be too much of some goods and too little of others.</a:t>
            </a:r>
            <a:endParaRPr lang="en-US" sz="1200" b="1">
              <a:solidFill>
                <a:srgbClr val="000099"/>
              </a:solidFill>
            </a:endParaRPr>
          </a:p>
          <a:p>
            <a:pPr eaLnBrk="0" hangingPunct="0">
              <a:lnSpc>
                <a:spcPct val="95000"/>
              </a:lnSpc>
            </a:pPr>
            <a:r>
              <a:rPr lang="en-US" sz="2800" b="1">
                <a:solidFill>
                  <a:srgbClr val="000099"/>
                </a:solidFill>
              </a:rPr>
              <a:t>Example: Smoking Cigarettes.</a:t>
            </a:r>
          </a:p>
          <a:p>
            <a:pPr marL="625475" lvl="1" indent="-168275" eaLnBrk="0" hangingPunct="0">
              <a:lnSpc>
                <a:spcPct val="95000"/>
              </a:lnSpc>
              <a:buFontTx/>
              <a:buChar char="•"/>
            </a:pPr>
            <a:r>
              <a:rPr lang="en-US" sz="2800" b="1">
                <a:solidFill>
                  <a:srgbClr val="000099"/>
                </a:solidFill>
              </a:rPr>
              <a:t>The free market assumes that the cost of smoking is fully paid by people who smoke. </a:t>
            </a:r>
          </a:p>
          <a:p>
            <a:pPr marL="625475" lvl="1" indent="-168275" eaLnBrk="0" hangingPunct="0">
              <a:lnSpc>
                <a:spcPct val="95000"/>
              </a:lnSpc>
              <a:buFontTx/>
              <a:buChar char="•"/>
            </a:pPr>
            <a:r>
              <a:rPr lang="en-US" sz="2800" b="1">
                <a:solidFill>
                  <a:srgbClr val="000099"/>
                </a:solidFill>
              </a:rPr>
              <a:t>The government recognizes external costs and makes policies to limit smoking.</a:t>
            </a:r>
          </a:p>
        </p:txBody>
      </p:sp>
      <p:sp>
        <p:nvSpPr>
          <p:cNvPr id="4099" name="Rectangle 3"/>
          <p:cNvSpPr>
            <a:spLocks noChangeArrowheads="1"/>
          </p:cNvSpPr>
          <p:nvPr/>
        </p:nvSpPr>
        <p:spPr bwMode="auto">
          <a:xfrm>
            <a:off x="228600" y="0"/>
            <a:ext cx="8610600" cy="698500"/>
          </a:xfrm>
          <a:prstGeom prst="rect">
            <a:avLst/>
          </a:prstGeom>
          <a:noFill/>
          <a:ln w="12700">
            <a:noFill/>
            <a:miter lim="800000"/>
            <a:headEnd/>
            <a:tailEnd/>
          </a:ln>
        </p:spPr>
        <p:txBody>
          <a:bodyPr lIns="90488" tIns="44450" rIns="90488" bIns="44450">
            <a:spAutoFit/>
          </a:bodyPr>
          <a:lstStyle/>
          <a:p>
            <a:pPr algn="ctr" eaLnBrk="0" hangingPunct="0"/>
            <a:r>
              <a:rPr lang="en-US" sz="4000" b="1">
                <a:solidFill>
                  <a:srgbClr val="990000"/>
                </a:solidFill>
              </a:rPr>
              <a:t>What are Externalities?</a:t>
            </a:r>
          </a:p>
        </p:txBody>
      </p:sp>
      <p:sp>
        <p:nvSpPr>
          <p:cNvPr id="4100" name="Slide Number Placeholder 3"/>
          <p:cNvSpPr>
            <a:spLocks noGrp="1"/>
          </p:cNvSpPr>
          <p:nvPr>
            <p:ph type="sldNum" sz="quarter" idx="12"/>
          </p:nvPr>
        </p:nvSpPr>
        <p:spPr>
          <a:noFill/>
        </p:spPr>
        <p:txBody>
          <a:bodyPr/>
          <a:lstStyle/>
          <a:p>
            <a:fld id="{0A941C93-2BAD-4849-95AC-A9E3F4A5F008}" type="slidenum">
              <a:rPr lang="en-US" smtClean="0"/>
              <a:pPr/>
              <a:t>107</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dissolve">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dissolve">
                                      <p:cBhvr>
                                        <p:cTn id="12" dur="500"/>
                                        <p:tgtEl>
                                          <p:spTgt spid="440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dissolve">
                                      <p:cBhvr>
                                        <p:cTn id="17" dur="500"/>
                                        <p:tgtEl>
                                          <p:spTgt spid="440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4">
                                            <p:txEl>
                                              <p:pRg st="3" end="3"/>
                                            </p:txEl>
                                          </p:spTgt>
                                        </p:tgtEl>
                                        <p:attrNameLst>
                                          <p:attrName>style.visibility</p:attrName>
                                        </p:attrNameLst>
                                      </p:cBhvr>
                                      <p:to>
                                        <p:strVal val="visible"/>
                                      </p:to>
                                    </p:set>
                                    <p:animEffect transition="in" filter="dissolve">
                                      <p:cBhvr>
                                        <p:cTn id="22" dur="500"/>
                                        <p:tgtEl>
                                          <p:spTgt spid="440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34">
                                            <p:txEl>
                                              <p:pRg st="4" end="4"/>
                                            </p:txEl>
                                          </p:spTgt>
                                        </p:tgtEl>
                                        <p:attrNameLst>
                                          <p:attrName>style.visibility</p:attrName>
                                        </p:attrNameLst>
                                      </p:cBhvr>
                                      <p:to>
                                        <p:strVal val="visible"/>
                                      </p:to>
                                    </p:set>
                                    <p:animEffect transition="in" filter="dissolve">
                                      <p:cBhvr>
                                        <p:cTn id="27" dur="500"/>
                                        <p:tgtEl>
                                          <p:spTgt spid="440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034">
                                            <p:txEl>
                                              <p:pRg st="5" end="5"/>
                                            </p:txEl>
                                          </p:spTgt>
                                        </p:tgtEl>
                                        <p:attrNameLst>
                                          <p:attrName>style.visibility</p:attrName>
                                        </p:attrNameLst>
                                      </p:cBhvr>
                                      <p:to>
                                        <p:strVal val="visible"/>
                                      </p:to>
                                    </p:set>
                                    <p:animEffect transition="in" filter="dissolve">
                                      <p:cBhvr>
                                        <p:cTn id="32" dur="500"/>
                                        <p:tgtEl>
                                          <p:spTgt spid="440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034">
                                            <p:txEl>
                                              <p:pRg st="6" end="6"/>
                                            </p:txEl>
                                          </p:spTgt>
                                        </p:tgtEl>
                                        <p:attrNameLst>
                                          <p:attrName>style.visibility</p:attrName>
                                        </p:attrNameLst>
                                      </p:cBhvr>
                                      <p:to>
                                        <p:strVal val="visible"/>
                                      </p:to>
                                    </p:set>
                                    <p:animEffect transition="in" filter="dissolve">
                                      <p:cBhvr>
                                        <p:cTn id="37" dur="500"/>
                                        <p:tgtEl>
                                          <p:spTgt spid="4403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4034">
                                            <p:txEl>
                                              <p:pRg st="7" end="7"/>
                                            </p:txEl>
                                          </p:spTgt>
                                        </p:tgtEl>
                                        <p:attrNameLst>
                                          <p:attrName>style.visibility</p:attrName>
                                        </p:attrNameLst>
                                      </p:cBhvr>
                                      <p:to>
                                        <p:strVal val="visible"/>
                                      </p:to>
                                    </p:set>
                                    <p:animEffect transition="in" filter="dissolve">
                                      <p:cBhvr>
                                        <p:cTn id="42" dur="500"/>
                                        <p:tgtEl>
                                          <p:spTgt spid="440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bldLvl="2"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2438400"/>
            <a:ext cx="9144000" cy="1143000"/>
          </a:xfrm>
        </p:spPr>
        <p:txBody>
          <a:bodyPr/>
          <a:lstStyle/>
          <a:p>
            <a:pPr eaLnBrk="1" hangingPunct="1"/>
            <a:r>
              <a:rPr lang="en-US" sz="6600" b="1" smtClean="0"/>
              <a:t>Negative Externalities</a:t>
            </a:r>
          </a:p>
        </p:txBody>
      </p:sp>
      <p:sp>
        <p:nvSpPr>
          <p:cNvPr id="5123" name="Slide Number Placeholder 5"/>
          <p:cNvSpPr>
            <a:spLocks noGrp="1"/>
          </p:cNvSpPr>
          <p:nvPr>
            <p:ph type="sldNum" sz="quarter" idx="12"/>
          </p:nvPr>
        </p:nvSpPr>
        <p:spPr>
          <a:noFill/>
        </p:spPr>
        <p:txBody>
          <a:bodyPr/>
          <a:lstStyle/>
          <a:p>
            <a:fld id="{821E0D9E-7492-491C-A73C-7B8E030D2A74}" type="slidenum">
              <a:rPr lang="en-US" smtClean="0"/>
              <a:pPr/>
              <a:t>108</a:t>
            </a:fld>
            <a:endParaRPr lang="en-US" smtClean="0"/>
          </a:p>
        </p:txBody>
      </p:sp>
      <p:pic>
        <p:nvPicPr>
          <p:cNvPr id="5124" name="Picture 8" descr="dog-barking"/>
          <p:cNvPicPr>
            <a:picLocks noChangeAspect="1" noChangeArrowheads="1"/>
          </p:cNvPicPr>
          <p:nvPr/>
        </p:nvPicPr>
        <p:blipFill>
          <a:blip r:embed="rId3" cstate="print"/>
          <a:srcRect/>
          <a:stretch>
            <a:fillRect/>
          </a:stretch>
        </p:blipFill>
        <p:spPr bwMode="auto">
          <a:xfrm>
            <a:off x="5867400" y="228600"/>
            <a:ext cx="3048000" cy="2032000"/>
          </a:xfrm>
          <a:prstGeom prst="rect">
            <a:avLst/>
          </a:prstGeom>
          <a:noFill/>
          <a:ln w="57150">
            <a:solidFill>
              <a:srgbClr val="000000"/>
            </a:solidFill>
            <a:miter lim="800000"/>
            <a:headEnd/>
            <a:tailEnd/>
          </a:ln>
        </p:spPr>
      </p:pic>
      <p:pic>
        <p:nvPicPr>
          <p:cNvPr id="5125" name="Picture 10" descr="smog2"/>
          <p:cNvPicPr>
            <a:picLocks noChangeAspect="1" noChangeArrowheads="1"/>
          </p:cNvPicPr>
          <p:nvPr/>
        </p:nvPicPr>
        <p:blipFill>
          <a:blip r:embed="rId4" cstate="print"/>
          <a:srcRect l="19200" t="7048" b="1321"/>
          <a:stretch>
            <a:fillRect/>
          </a:stretch>
        </p:blipFill>
        <p:spPr bwMode="auto">
          <a:xfrm>
            <a:off x="152400" y="228600"/>
            <a:ext cx="2971800" cy="1981200"/>
          </a:xfrm>
          <a:prstGeom prst="rect">
            <a:avLst/>
          </a:prstGeom>
          <a:noFill/>
          <a:ln w="57150">
            <a:solidFill>
              <a:srgbClr val="000000"/>
            </a:solidFill>
            <a:miter lim="800000"/>
            <a:headEnd/>
            <a:tailEnd/>
          </a:ln>
        </p:spPr>
      </p:pic>
      <p:pic>
        <p:nvPicPr>
          <p:cNvPr id="5126" name="Picture 12" descr="oil_spill_latest2"/>
          <p:cNvPicPr>
            <a:picLocks noChangeAspect="1" noChangeArrowheads="1"/>
          </p:cNvPicPr>
          <p:nvPr/>
        </p:nvPicPr>
        <p:blipFill>
          <a:blip r:embed="rId5" cstate="print"/>
          <a:srcRect l="11905"/>
          <a:stretch>
            <a:fillRect/>
          </a:stretch>
        </p:blipFill>
        <p:spPr bwMode="auto">
          <a:xfrm>
            <a:off x="5867400" y="4191000"/>
            <a:ext cx="3048000" cy="2273300"/>
          </a:xfrm>
          <a:prstGeom prst="rect">
            <a:avLst/>
          </a:prstGeom>
          <a:noFill/>
          <a:ln w="38100">
            <a:solidFill>
              <a:srgbClr val="000000"/>
            </a:solidFill>
            <a:miter lim="800000"/>
            <a:headEnd/>
            <a:tailEnd/>
          </a:ln>
        </p:spPr>
      </p:pic>
      <p:pic>
        <p:nvPicPr>
          <p:cNvPr id="5127" name="Picture 14" descr="bp_logo1"/>
          <p:cNvPicPr>
            <a:picLocks noChangeAspect="1" noChangeArrowheads="1"/>
          </p:cNvPicPr>
          <p:nvPr/>
        </p:nvPicPr>
        <p:blipFill>
          <a:blip r:embed="rId6" cstate="print"/>
          <a:srcRect/>
          <a:stretch>
            <a:fillRect/>
          </a:stretch>
        </p:blipFill>
        <p:spPr bwMode="auto">
          <a:xfrm>
            <a:off x="5257800" y="4038600"/>
            <a:ext cx="1182688" cy="1630363"/>
          </a:xfrm>
          <a:prstGeom prst="rect">
            <a:avLst/>
          </a:prstGeom>
          <a:noFill/>
          <a:ln w="38100">
            <a:solidFill>
              <a:srgbClr val="000000"/>
            </a:solidFill>
            <a:miter lim="800000"/>
            <a:headEnd/>
            <a:tailEnd/>
          </a:ln>
        </p:spPr>
      </p:pic>
      <p:pic>
        <p:nvPicPr>
          <p:cNvPr id="5128" name="Picture 19" descr="second-hand-smoke-your-choice"/>
          <p:cNvPicPr>
            <a:picLocks noChangeAspect="1" noChangeArrowheads="1"/>
          </p:cNvPicPr>
          <p:nvPr/>
        </p:nvPicPr>
        <p:blipFill>
          <a:blip r:embed="rId7" cstate="print"/>
          <a:srcRect/>
          <a:stretch>
            <a:fillRect/>
          </a:stretch>
        </p:blipFill>
        <p:spPr bwMode="auto">
          <a:xfrm>
            <a:off x="228600" y="3962400"/>
            <a:ext cx="3333750" cy="2514600"/>
          </a:xfrm>
          <a:prstGeom prst="rect">
            <a:avLst/>
          </a:prstGeom>
          <a:noFill/>
          <a:ln w="57150">
            <a:solidFill>
              <a:srgbClr val="000000"/>
            </a:solidFill>
            <a:miter lim="800000"/>
            <a:headEnd/>
            <a:tailEnd/>
          </a:ln>
        </p:spPr>
      </p:pic>
    </p:spTree>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600" y="1143000"/>
            <a:ext cx="8915400" cy="5483225"/>
          </a:xfrm>
          <a:prstGeom prst="rect">
            <a:avLst/>
          </a:prstGeom>
          <a:noFill/>
          <a:ln w="12700">
            <a:noFill/>
            <a:miter lim="800000"/>
            <a:headEnd/>
            <a:tailEnd/>
          </a:ln>
        </p:spPr>
        <p:txBody>
          <a:bodyPr lIns="90488" tIns="44450" rIns="90488" bIns="44450">
            <a:spAutoFit/>
          </a:bodyPr>
          <a:lstStyle/>
          <a:p>
            <a:pPr marL="119063" indent="-119063" algn="ctr" eaLnBrk="0" hangingPunct="0"/>
            <a:r>
              <a:rPr lang="en-US" altLang="en-US" sz="3000" b="1"/>
              <a:t>Situation that results in a COST for a different person other than the original decision maker.</a:t>
            </a:r>
          </a:p>
          <a:p>
            <a:pPr marL="119063" indent="-119063" algn="ctr" eaLnBrk="0" hangingPunct="0"/>
            <a:r>
              <a:rPr lang="en-US" altLang="en-US" sz="3000" b="1"/>
              <a:t>The costs “spillover” to other people or society.</a:t>
            </a:r>
            <a:endParaRPr lang="en-US" altLang="en-US" sz="2000" b="1">
              <a:solidFill>
                <a:srgbClr val="000099"/>
              </a:solidFill>
            </a:endParaRPr>
          </a:p>
          <a:p>
            <a:pPr marL="119063" indent="-119063" eaLnBrk="0" hangingPunct="0">
              <a:lnSpc>
                <a:spcPct val="90000"/>
              </a:lnSpc>
            </a:pPr>
            <a:r>
              <a:rPr lang="en-US" altLang="en-US" sz="3000" b="1">
                <a:solidFill>
                  <a:srgbClr val="000099"/>
                </a:solidFill>
              </a:rPr>
              <a:t>Example: Zoram is a chemical company that </a:t>
            </a:r>
            <a:r>
              <a:rPr lang="en-US" sz="3000" b="1">
                <a:solidFill>
                  <a:srgbClr val="000099"/>
                </a:solidFill>
              </a:rPr>
              <a:t>pollutes the air when it produces its good. </a:t>
            </a:r>
            <a:endParaRPr lang="en-US" altLang="en-US" sz="3000" b="1">
              <a:solidFill>
                <a:srgbClr val="000099"/>
              </a:solidFill>
            </a:endParaRPr>
          </a:p>
          <a:p>
            <a:pPr marL="119063" indent="-119063" eaLnBrk="0" hangingPunct="0">
              <a:buFontTx/>
              <a:buChar char="•"/>
            </a:pPr>
            <a:r>
              <a:rPr lang="en-US" altLang="en-US" sz="3000" b="1">
                <a:solidFill>
                  <a:srgbClr val="990000"/>
                </a:solidFill>
              </a:rPr>
              <a:t>Zoram only looks at its INTERNAL costs.</a:t>
            </a:r>
          </a:p>
          <a:p>
            <a:pPr marL="119063" indent="-119063" eaLnBrk="0" hangingPunct="0">
              <a:buFontTx/>
              <a:buChar char="•"/>
            </a:pPr>
            <a:r>
              <a:rPr lang="en-US" altLang="en-US" sz="3000" b="1">
                <a:solidFill>
                  <a:srgbClr val="990000"/>
                </a:solidFill>
              </a:rPr>
              <a:t>The firms ignores the social cost of pollution</a:t>
            </a:r>
          </a:p>
          <a:p>
            <a:pPr marL="119063" indent="-119063" eaLnBrk="0" hangingPunct="0">
              <a:buFontTx/>
              <a:buChar char="•"/>
            </a:pPr>
            <a:r>
              <a:rPr lang="en-US" altLang="en-US" sz="3000" b="1">
                <a:solidFill>
                  <a:srgbClr val="990000"/>
                </a:solidFill>
              </a:rPr>
              <a:t>So, the firm’s marginal cost curve is its supply curve</a:t>
            </a:r>
          </a:p>
          <a:p>
            <a:pPr marL="119063" indent="-119063" eaLnBrk="0" hangingPunct="0">
              <a:buFontTx/>
              <a:buChar char="•"/>
            </a:pPr>
            <a:r>
              <a:rPr lang="en-US" altLang="en-US" sz="3000" b="1">
                <a:solidFill>
                  <a:srgbClr val="990000"/>
                </a:solidFill>
              </a:rPr>
              <a:t>When you factor in EXTERNAL costs, Zoram is producing too much of its product.</a:t>
            </a:r>
          </a:p>
          <a:p>
            <a:pPr marL="119063" indent="-119063" eaLnBrk="0" hangingPunct="0">
              <a:buFontTx/>
              <a:buChar char="•"/>
            </a:pPr>
            <a:r>
              <a:rPr lang="en-US" altLang="en-US" sz="3000" b="1">
                <a:solidFill>
                  <a:srgbClr val="990000"/>
                </a:solidFill>
              </a:rPr>
              <a:t>The government recognizes this and limits production. </a:t>
            </a:r>
            <a:endParaRPr lang="en-US" sz="3000" b="1">
              <a:solidFill>
                <a:srgbClr val="990000"/>
              </a:solidFill>
            </a:endParaRPr>
          </a:p>
        </p:txBody>
      </p:sp>
      <p:sp>
        <p:nvSpPr>
          <p:cNvPr id="6147" name="Rectangle 3"/>
          <p:cNvSpPr>
            <a:spLocks noChangeArrowheads="1"/>
          </p:cNvSpPr>
          <p:nvPr/>
        </p:nvSpPr>
        <p:spPr bwMode="auto">
          <a:xfrm>
            <a:off x="381000" y="0"/>
            <a:ext cx="8305800" cy="1250950"/>
          </a:xfrm>
          <a:prstGeom prst="rect">
            <a:avLst/>
          </a:prstGeom>
          <a:noFill/>
          <a:ln w="12700">
            <a:noFill/>
            <a:miter lim="800000"/>
            <a:headEnd/>
            <a:tailEnd/>
          </a:ln>
        </p:spPr>
        <p:txBody>
          <a:bodyPr>
            <a:spAutoFit/>
          </a:bodyPr>
          <a:lstStyle/>
          <a:p>
            <a:pPr algn="ctr"/>
            <a:r>
              <a:rPr lang="en-US" sz="4000" b="1"/>
              <a:t>Negative Externalities </a:t>
            </a:r>
          </a:p>
          <a:p>
            <a:pPr algn="ctr"/>
            <a:r>
              <a:rPr lang="en-US" sz="3600" b="1"/>
              <a:t>(aka: Spillover Costs)</a:t>
            </a:r>
          </a:p>
        </p:txBody>
      </p:sp>
      <p:sp>
        <p:nvSpPr>
          <p:cNvPr id="6148" name="Slide Number Placeholder 3"/>
          <p:cNvSpPr>
            <a:spLocks noGrp="1"/>
          </p:cNvSpPr>
          <p:nvPr>
            <p:ph type="sldNum" sz="quarter" idx="12"/>
          </p:nvPr>
        </p:nvSpPr>
        <p:spPr>
          <a:noFill/>
        </p:spPr>
        <p:txBody>
          <a:bodyPr/>
          <a:lstStyle/>
          <a:p>
            <a:fld id="{2CB12CE2-95F6-4574-BC38-D8F9D1516A8D}" type="slidenum">
              <a:rPr lang="en-US" smtClean="0"/>
              <a:pPr/>
              <a:t>109</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dissolve">
                                      <p:cBhvr>
                                        <p:cTn id="7" dur="5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dissolve">
                                      <p:cBhvr>
                                        <p:cTn id="12" dur="500"/>
                                        <p:tgtEl>
                                          <p:spTgt spid="4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2">
                                            <p:txEl>
                                              <p:pRg st="2" end="2"/>
                                            </p:txEl>
                                          </p:spTgt>
                                        </p:tgtEl>
                                        <p:attrNameLst>
                                          <p:attrName>style.visibility</p:attrName>
                                        </p:attrNameLst>
                                      </p:cBhvr>
                                      <p:to>
                                        <p:strVal val="visible"/>
                                      </p:to>
                                    </p:set>
                                    <p:animEffect transition="in" filter="dissolve">
                                      <p:cBhvr>
                                        <p:cTn id="17" dur="500"/>
                                        <p:tgtEl>
                                          <p:spTgt spid="460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2">
                                            <p:txEl>
                                              <p:pRg st="3" end="3"/>
                                            </p:txEl>
                                          </p:spTgt>
                                        </p:tgtEl>
                                        <p:attrNameLst>
                                          <p:attrName>style.visibility</p:attrName>
                                        </p:attrNameLst>
                                      </p:cBhvr>
                                      <p:to>
                                        <p:strVal val="visible"/>
                                      </p:to>
                                    </p:set>
                                    <p:animEffect transition="in" filter="dissolve">
                                      <p:cBhvr>
                                        <p:cTn id="22" dur="500"/>
                                        <p:tgtEl>
                                          <p:spTgt spid="460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82">
                                            <p:txEl>
                                              <p:pRg st="4" end="4"/>
                                            </p:txEl>
                                          </p:spTgt>
                                        </p:tgtEl>
                                        <p:attrNameLst>
                                          <p:attrName>style.visibility</p:attrName>
                                        </p:attrNameLst>
                                      </p:cBhvr>
                                      <p:to>
                                        <p:strVal val="visible"/>
                                      </p:to>
                                    </p:set>
                                    <p:animEffect transition="in" filter="dissolve">
                                      <p:cBhvr>
                                        <p:cTn id="27" dur="500"/>
                                        <p:tgtEl>
                                          <p:spTgt spid="460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082">
                                            <p:txEl>
                                              <p:pRg st="5" end="5"/>
                                            </p:txEl>
                                          </p:spTgt>
                                        </p:tgtEl>
                                        <p:attrNameLst>
                                          <p:attrName>style.visibility</p:attrName>
                                        </p:attrNameLst>
                                      </p:cBhvr>
                                      <p:to>
                                        <p:strVal val="visible"/>
                                      </p:to>
                                    </p:set>
                                    <p:animEffect transition="in" filter="dissolve">
                                      <p:cBhvr>
                                        <p:cTn id="32" dur="500"/>
                                        <p:tgtEl>
                                          <p:spTgt spid="460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6082">
                                            <p:txEl>
                                              <p:pRg st="6" end="6"/>
                                            </p:txEl>
                                          </p:spTgt>
                                        </p:tgtEl>
                                        <p:attrNameLst>
                                          <p:attrName>style.visibility</p:attrName>
                                        </p:attrNameLst>
                                      </p:cBhvr>
                                      <p:to>
                                        <p:strVal val="visible"/>
                                      </p:to>
                                    </p:set>
                                    <p:animEffect transition="in" filter="dissolve">
                                      <p:cBhvr>
                                        <p:cTn id="37" dur="500"/>
                                        <p:tgtEl>
                                          <p:spTgt spid="4608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082">
                                            <p:txEl>
                                              <p:pRg st="7" end="7"/>
                                            </p:txEl>
                                          </p:spTgt>
                                        </p:tgtEl>
                                        <p:attrNameLst>
                                          <p:attrName>style.visibility</p:attrName>
                                        </p:attrNameLst>
                                      </p:cBhvr>
                                      <p:to>
                                        <p:strVal val="visible"/>
                                      </p:to>
                                    </p:set>
                                    <p:animEffect transition="in" filter="dissolve">
                                      <p:cBhvr>
                                        <p:cTn id="42" dur="500"/>
                                        <p:tgtEl>
                                          <p:spTgt spid="4608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0525" y="2684463"/>
            <a:ext cx="8382000" cy="914400"/>
          </a:xfrm>
        </p:spPr>
        <p:txBody>
          <a:bodyPr rtlCol="0">
            <a:normAutofit fontScale="90000"/>
          </a:bodyPr>
          <a:lstStyle/>
          <a:p>
            <a:pPr fontAlgn="auto">
              <a:spcAft>
                <a:spcPts val="0"/>
              </a:spcAft>
              <a:defRPr/>
            </a:pPr>
            <a:r>
              <a:rPr lang="en-US" sz="8000" b="1" dirty="0" smtClean="0">
                <a:solidFill>
                  <a:srgbClr val="000099"/>
                </a:solidFill>
              </a:rPr>
              <a:t>Graphing Demand</a:t>
            </a:r>
          </a:p>
        </p:txBody>
      </p:sp>
      <p:sp>
        <p:nvSpPr>
          <p:cNvPr id="28676" name="Slide Number Placeholder 3"/>
          <p:cNvSpPr>
            <a:spLocks noGrp="1"/>
          </p:cNvSpPr>
          <p:nvPr>
            <p:ph type="sldNum" sz="quarter" idx="12"/>
          </p:nvPr>
        </p:nvSpPr>
        <p:spPr/>
        <p:txBody>
          <a:bodyPr/>
          <a:lstStyle/>
          <a:p>
            <a:pPr>
              <a:defRPr/>
            </a:pPr>
            <a:fld id="{FFFD9F2B-C7EA-46F7-944E-CCEC08BF22F1}" type="slidenum">
              <a:rPr lang="en-US"/>
              <a:pPr>
                <a:defRPr/>
              </a:pPr>
              <a:t>11</a:t>
            </a:fld>
            <a:endParaRPr lang="en-US" dirty="0"/>
          </a:p>
        </p:txBody>
      </p:sp>
      <p:pic>
        <p:nvPicPr>
          <p:cNvPr id="2" name="Picture 3" descr="magic_hat_and_wand_md_wht"/>
          <p:cNvPicPr>
            <a:picLocks noChangeAspect="1" noChangeArrowheads="1" noCrop="1"/>
          </p:cNvPicPr>
          <p:nvPr/>
        </p:nvPicPr>
        <p:blipFill>
          <a:blip r:embed="rId2" cstate="print"/>
          <a:srcRect/>
          <a:stretch>
            <a:fillRect/>
          </a:stretch>
        </p:blipFill>
        <p:spPr bwMode="auto">
          <a:xfrm>
            <a:off x="3657600" y="3810000"/>
            <a:ext cx="2286000" cy="2286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Line 2"/>
          <p:cNvSpPr>
            <a:spLocks noChangeShapeType="1"/>
          </p:cNvSpPr>
          <p:nvPr/>
        </p:nvSpPr>
        <p:spPr bwMode="auto">
          <a:xfrm>
            <a:off x="3956050" y="4191000"/>
            <a:ext cx="0" cy="2144713"/>
          </a:xfrm>
          <a:prstGeom prst="line">
            <a:avLst/>
          </a:prstGeom>
          <a:noFill/>
          <a:ln w="38100">
            <a:solidFill>
              <a:srgbClr val="000000"/>
            </a:solidFill>
            <a:prstDash val="dash"/>
            <a:round/>
            <a:headEnd/>
            <a:tailEnd/>
          </a:ln>
        </p:spPr>
        <p:txBody>
          <a:bodyPr wrap="none" anchor="ctr"/>
          <a:lstStyle/>
          <a:p>
            <a:endParaRPr lang="en-US"/>
          </a:p>
        </p:txBody>
      </p:sp>
      <p:sp>
        <p:nvSpPr>
          <p:cNvPr id="8195" name="Line 3"/>
          <p:cNvSpPr>
            <a:spLocks noChangeShapeType="1"/>
          </p:cNvSpPr>
          <p:nvPr/>
        </p:nvSpPr>
        <p:spPr bwMode="auto">
          <a:xfrm flipH="1">
            <a:off x="1670050" y="4191000"/>
            <a:ext cx="2362200" cy="0"/>
          </a:xfrm>
          <a:prstGeom prst="line">
            <a:avLst/>
          </a:prstGeom>
          <a:noFill/>
          <a:ln w="38100">
            <a:solidFill>
              <a:srgbClr val="000000"/>
            </a:solidFill>
            <a:prstDash val="dash"/>
            <a:round/>
            <a:headEnd/>
            <a:tailEnd/>
          </a:ln>
        </p:spPr>
        <p:txBody>
          <a:bodyPr wrap="none" anchor="ctr"/>
          <a:lstStyle/>
          <a:p>
            <a:endParaRPr lang="en-US"/>
          </a:p>
        </p:txBody>
      </p:sp>
      <p:sp>
        <p:nvSpPr>
          <p:cNvPr id="8196" name="Rectangle 4"/>
          <p:cNvSpPr>
            <a:spLocks noChangeArrowheads="1"/>
          </p:cNvSpPr>
          <p:nvPr/>
        </p:nvSpPr>
        <p:spPr bwMode="auto">
          <a:xfrm>
            <a:off x="831850" y="1371600"/>
            <a:ext cx="398463" cy="515938"/>
          </a:xfrm>
          <a:prstGeom prst="rect">
            <a:avLst/>
          </a:prstGeom>
          <a:noFill/>
          <a:ln w="12700">
            <a:noFill/>
            <a:miter lim="800000"/>
            <a:headEnd/>
            <a:tailEnd/>
          </a:ln>
        </p:spPr>
        <p:txBody>
          <a:bodyPr wrap="none" lIns="90488" tIns="44450" rIns="90488" bIns="44450">
            <a:spAutoFit/>
          </a:bodyPr>
          <a:lstStyle/>
          <a:p>
            <a:pPr eaLnBrk="0" hangingPunct="0"/>
            <a:r>
              <a:rPr lang="en-US" sz="2800" b="1">
                <a:solidFill>
                  <a:srgbClr val="000000"/>
                </a:solidFill>
              </a:rPr>
              <a:t>P</a:t>
            </a:r>
          </a:p>
        </p:txBody>
      </p:sp>
      <p:sp>
        <p:nvSpPr>
          <p:cNvPr id="8197" name="Rectangle 5"/>
          <p:cNvSpPr>
            <a:spLocks noChangeArrowheads="1"/>
          </p:cNvSpPr>
          <p:nvPr/>
        </p:nvSpPr>
        <p:spPr bwMode="auto">
          <a:xfrm>
            <a:off x="6927850" y="6342063"/>
            <a:ext cx="457200" cy="515937"/>
          </a:xfrm>
          <a:prstGeom prst="rect">
            <a:avLst/>
          </a:prstGeom>
          <a:noFill/>
          <a:ln w="12700">
            <a:noFill/>
            <a:miter lim="800000"/>
            <a:headEnd/>
            <a:tailEnd/>
          </a:ln>
        </p:spPr>
        <p:txBody>
          <a:bodyPr wrap="none" lIns="90488" tIns="44450" rIns="90488" bIns="44450">
            <a:spAutoFit/>
          </a:bodyPr>
          <a:lstStyle/>
          <a:p>
            <a:pPr eaLnBrk="0" hangingPunct="0"/>
            <a:r>
              <a:rPr lang="en-US" sz="2800" b="1">
                <a:solidFill>
                  <a:srgbClr val="000000"/>
                </a:solidFill>
              </a:rPr>
              <a:t>Q</a:t>
            </a:r>
          </a:p>
        </p:txBody>
      </p:sp>
      <p:sp>
        <p:nvSpPr>
          <p:cNvPr id="8198" name="Line 6"/>
          <p:cNvSpPr>
            <a:spLocks noChangeShapeType="1"/>
          </p:cNvSpPr>
          <p:nvPr/>
        </p:nvSpPr>
        <p:spPr bwMode="auto">
          <a:xfrm>
            <a:off x="2051050" y="2971800"/>
            <a:ext cx="4548188" cy="2946400"/>
          </a:xfrm>
          <a:prstGeom prst="line">
            <a:avLst/>
          </a:prstGeom>
          <a:noFill/>
          <a:ln w="76200">
            <a:solidFill>
              <a:srgbClr val="000099"/>
            </a:solidFill>
            <a:round/>
            <a:headEnd/>
            <a:tailEnd/>
          </a:ln>
        </p:spPr>
        <p:txBody>
          <a:bodyPr wrap="none" anchor="ctr"/>
          <a:lstStyle/>
          <a:p>
            <a:endParaRPr lang="en-US"/>
          </a:p>
        </p:txBody>
      </p:sp>
      <p:sp>
        <p:nvSpPr>
          <p:cNvPr id="8199" name="Rectangle 7"/>
          <p:cNvSpPr>
            <a:spLocks noChangeArrowheads="1"/>
          </p:cNvSpPr>
          <p:nvPr/>
        </p:nvSpPr>
        <p:spPr bwMode="auto">
          <a:xfrm>
            <a:off x="6623050" y="5715000"/>
            <a:ext cx="1411288" cy="515938"/>
          </a:xfrm>
          <a:prstGeom prst="rect">
            <a:avLst/>
          </a:prstGeom>
          <a:noFill/>
          <a:ln w="12700">
            <a:noFill/>
            <a:miter lim="800000"/>
            <a:headEnd/>
            <a:tailEnd/>
          </a:ln>
        </p:spPr>
        <p:txBody>
          <a:bodyPr wrap="none" lIns="90488" tIns="44450" rIns="90488" bIns="44450">
            <a:spAutoFit/>
          </a:bodyPr>
          <a:lstStyle/>
          <a:p>
            <a:pPr eaLnBrk="0" hangingPunct="0"/>
            <a:r>
              <a:rPr lang="en-US" sz="2800" b="1">
                <a:solidFill>
                  <a:srgbClr val="000000"/>
                </a:solidFill>
              </a:rPr>
              <a:t>D=MSB</a:t>
            </a:r>
          </a:p>
        </p:txBody>
      </p:sp>
      <p:sp>
        <p:nvSpPr>
          <p:cNvPr id="8200" name="Line 8"/>
          <p:cNvSpPr>
            <a:spLocks noChangeShapeType="1"/>
          </p:cNvSpPr>
          <p:nvPr/>
        </p:nvSpPr>
        <p:spPr bwMode="auto">
          <a:xfrm flipV="1">
            <a:off x="1647825" y="2819400"/>
            <a:ext cx="4448175" cy="2817813"/>
          </a:xfrm>
          <a:prstGeom prst="line">
            <a:avLst/>
          </a:prstGeom>
          <a:noFill/>
          <a:ln w="76200">
            <a:solidFill>
              <a:srgbClr val="CC0000"/>
            </a:solidFill>
            <a:round/>
            <a:headEnd/>
            <a:tailEnd/>
          </a:ln>
        </p:spPr>
        <p:txBody>
          <a:bodyPr wrap="none" anchor="ctr"/>
          <a:lstStyle/>
          <a:p>
            <a:endParaRPr lang="en-US"/>
          </a:p>
        </p:txBody>
      </p:sp>
      <p:sp>
        <p:nvSpPr>
          <p:cNvPr id="8201" name="Rectangle 10"/>
          <p:cNvSpPr>
            <a:spLocks noChangeArrowheads="1"/>
          </p:cNvSpPr>
          <p:nvPr/>
        </p:nvSpPr>
        <p:spPr bwMode="auto">
          <a:xfrm>
            <a:off x="5410200" y="2667000"/>
            <a:ext cx="2959100" cy="1370013"/>
          </a:xfrm>
          <a:prstGeom prst="rect">
            <a:avLst/>
          </a:prstGeom>
          <a:noFill/>
          <a:ln w="12700">
            <a:noFill/>
            <a:miter lim="800000"/>
            <a:headEnd/>
            <a:tailEnd/>
          </a:ln>
        </p:spPr>
        <p:txBody>
          <a:bodyPr lIns="90488" tIns="44450" rIns="90488" bIns="44450">
            <a:spAutoFit/>
          </a:bodyPr>
          <a:lstStyle/>
          <a:p>
            <a:pPr algn="ctr" eaLnBrk="0" hangingPunct="0"/>
            <a:r>
              <a:rPr lang="en-US" sz="2800" b="1">
                <a:solidFill>
                  <a:srgbClr val="000000"/>
                </a:solidFill>
              </a:rPr>
              <a:t>Supply = Marginal</a:t>
            </a:r>
          </a:p>
          <a:p>
            <a:pPr algn="ctr" eaLnBrk="0" hangingPunct="0"/>
            <a:r>
              <a:rPr lang="en-US" sz="2800" b="1">
                <a:solidFill>
                  <a:srgbClr val="000000"/>
                </a:solidFill>
              </a:rPr>
              <a:t>Private Cost</a:t>
            </a:r>
          </a:p>
        </p:txBody>
      </p:sp>
      <p:grpSp>
        <p:nvGrpSpPr>
          <p:cNvPr id="2" name="Group 11"/>
          <p:cNvGrpSpPr>
            <a:grpSpLocks/>
          </p:cNvGrpSpPr>
          <p:nvPr/>
        </p:nvGrpSpPr>
        <p:grpSpPr bwMode="auto">
          <a:xfrm>
            <a:off x="1600200" y="1582738"/>
            <a:ext cx="5313363" cy="4802187"/>
            <a:chOff x="1751" y="768"/>
            <a:chExt cx="3347" cy="3025"/>
          </a:xfrm>
        </p:grpSpPr>
        <p:sp>
          <p:nvSpPr>
            <p:cNvPr id="8207" name="Line 12"/>
            <p:cNvSpPr>
              <a:spLocks noChangeShapeType="1"/>
            </p:cNvSpPr>
            <p:nvPr/>
          </p:nvSpPr>
          <p:spPr bwMode="auto">
            <a:xfrm>
              <a:off x="1769" y="768"/>
              <a:ext cx="0" cy="3025"/>
            </a:xfrm>
            <a:prstGeom prst="line">
              <a:avLst/>
            </a:prstGeom>
            <a:noFill/>
            <a:ln w="76200">
              <a:solidFill>
                <a:srgbClr val="000000"/>
              </a:solidFill>
              <a:round/>
              <a:headEnd/>
              <a:tailEnd/>
            </a:ln>
          </p:spPr>
          <p:txBody>
            <a:bodyPr wrap="none" anchor="ctr"/>
            <a:lstStyle/>
            <a:p>
              <a:endParaRPr lang="en-US"/>
            </a:p>
          </p:txBody>
        </p:sp>
        <p:sp>
          <p:nvSpPr>
            <p:cNvPr id="8208" name="Line 13"/>
            <p:cNvSpPr>
              <a:spLocks noChangeShapeType="1"/>
            </p:cNvSpPr>
            <p:nvPr/>
          </p:nvSpPr>
          <p:spPr bwMode="auto">
            <a:xfrm>
              <a:off x="1751" y="3768"/>
              <a:ext cx="3347" cy="0"/>
            </a:xfrm>
            <a:prstGeom prst="line">
              <a:avLst/>
            </a:prstGeom>
            <a:noFill/>
            <a:ln w="76200">
              <a:solidFill>
                <a:srgbClr val="000000"/>
              </a:solidFill>
              <a:round/>
              <a:headEnd/>
              <a:tailEnd/>
            </a:ln>
          </p:spPr>
          <p:txBody>
            <a:bodyPr wrap="none" anchor="ctr"/>
            <a:lstStyle/>
            <a:p>
              <a:endParaRPr lang="en-US"/>
            </a:p>
          </p:txBody>
        </p:sp>
      </p:grpSp>
      <p:sp>
        <p:nvSpPr>
          <p:cNvPr id="8203" name="Text Box 14"/>
          <p:cNvSpPr txBox="1">
            <a:spLocks noChangeArrowheads="1"/>
          </p:cNvSpPr>
          <p:nvPr/>
        </p:nvSpPr>
        <p:spPr bwMode="auto">
          <a:xfrm>
            <a:off x="3651250" y="6400800"/>
            <a:ext cx="1522413" cy="457200"/>
          </a:xfrm>
          <a:prstGeom prst="rect">
            <a:avLst/>
          </a:prstGeom>
          <a:noFill/>
          <a:ln w="12700">
            <a:noFill/>
            <a:miter lim="800000"/>
            <a:headEnd/>
            <a:tailEnd/>
          </a:ln>
        </p:spPr>
        <p:txBody>
          <a:bodyPr wrap="none">
            <a:spAutoFit/>
          </a:bodyPr>
          <a:lstStyle/>
          <a:p>
            <a:r>
              <a:rPr lang="en-US" b="1"/>
              <a:t>Q</a:t>
            </a:r>
            <a:r>
              <a:rPr lang="en-US" b="1" baseline="-25000"/>
              <a:t>Free Market</a:t>
            </a:r>
          </a:p>
        </p:txBody>
      </p:sp>
      <p:sp>
        <p:nvSpPr>
          <p:cNvPr id="8204" name="Slide Number Placeholder 15"/>
          <p:cNvSpPr>
            <a:spLocks noGrp="1"/>
          </p:cNvSpPr>
          <p:nvPr>
            <p:ph type="sldNum" sz="quarter" idx="12"/>
          </p:nvPr>
        </p:nvSpPr>
        <p:spPr>
          <a:noFill/>
        </p:spPr>
        <p:txBody>
          <a:bodyPr/>
          <a:lstStyle/>
          <a:p>
            <a:fld id="{08E4D665-96A5-4C7D-8CAD-441CE63B1C58}" type="slidenum">
              <a:rPr lang="en-US" smtClean="0"/>
              <a:pPr/>
              <a:t>110</a:t>
            </a:fld>
            <a:endParaRPr lang="en-US" smtClean="0"/>
          </a:p>
        </p:txBody>
      </p:sp>
      <p:sp>
        <p:nvSpPr>
          <p:cNvPr id="8205" name="Rectangle 17"/>
          <p:cNvSpPr>
            <a:spLocks noChangeArrowheads="1"/>
          </p:cNvSpPr>
          <p:nvPr/>
        </p:nvSpPr>
        <p:spPr bwMode="auto">
          <a:xfrm>
            <a:off x="533400" y="0"/>
            <a:ext cx="8069263" cy="762000"/>
          </a:xfrm>
          <a:prstGeom prst="rect">
            <a:avLst/>
          </a:prstGeom>
          <a:noFill/>
          <a:ln w="9525">
            <a:noFill/>
            <a:miter lim="800000"/>
            <a:headEnd/>
            <a:tailEnd/>
          </a:ln>
        </p:spPr>
        <p:txBody>
          <a:bodyPr>
            <a:spAutoFit/>
          </a:bodyPr>
          <a:lstStyle/>
          <a:p>
            <a:pPr algn="ctr" eaLnBrk="0" hangingPunct="0"/>
            <a:r>
              <a:rPr lang="en-US" sz="4400" b="1">
                <a:solidFill>
                  <a:srgbClr val="000000"/>
                </a:solidFill>
              </a:rPr>
              <a:t>Market for Cigarettes</a:t>
            </a:r>
          </a:p>
        </p:txBody>
      </p:sp>
      <p:sp>
        <p:nvSpPr>
          <p:cNvPr id="8210" name="Rectangle 18"/>
          <p:cNvSpPr>
            <a:spLocks noChangeArrowheads="1"/>
          </p:cNvSpPr>
          <p:nvPr/>
        </p:nvSpPr>
        <p:spPr bwMode="auto">
          <a:xfrm>
            <a:off x="533400" y="685800"/>
            <a:ext cx="8153400" cy="1019175"/>
          </a:xfrm>
          <a:prstGeom prst="rect">
            <a:avLst/>
          </a:prstGeom>
          <a:noFill/>
          <a:ln w="9525">
            <a:noFill/>
            <a:miter lim="800000"/>
            <a:headEnd/>
            <a:tailEnd/>
          </a:ln>
        </p:spPr>
        <p:txBody>
          <a:bodyPr>
            <a:spAutoFit/>
          </a:bodyPr>
          <a:lstStyle/>
          <a:p>
            <a:pPr algn="ctr">
              <a:lnSpc>
                <a:spcPct val="95000"/>
              </a:lnSpc>
            </a:pPr>
            <a:r>
              <a:rPr lang="en-US" sz="3200" b="1">
                <a:solidFill>
                  <a:srgbClr val="000099"/>
                </a:solidFill>
              </a:rPr>
              <a:t>The marginal private cost doesn’t include the costs to society.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animEffect transition="in" filter="dissolve">
                                      <p:cBhvr>
                                        <p:cTn id="7" dur="5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5"/>
          <p:cNvSpPr>
            <a:spLocks noGrp="1" noChangeArrowheads="1"/>
          </p:cNvSpPr>
          <p:nvPr>
            <p:ph type="ctrTitle"/>
          </p:nvPr>
        </p:nvSpPr>
        <p:spPr>
          <a:xfrm>
            <a:off x="152400" y="2667000"/>
            <a:ext cx="8991600" cy="1143000"/>
          </a:xfrm>
          <a:noFill/>
        </p:spPr>
        <p:txBody>
          <a:bodyPr>
            <a:normAutofit fontScale="90000"/>
          </a:bodyPr>
          <a:lstStyle/>
          <a:p>
            <a:pPr eaLnBrk="1" hangingPunct="1"/>
            <a:r>
              <a:rPr lang="en-US" sz="7200" b="1" smtClean="0"/>
              <a:t>Positive Externalities</a:t>
            </a:r>
          </a:p>
        </p:txBody>
      </p:sp>
      <p:sp>
        <p:nvSpPr>
          <p:cNvPr id="14339" name="Slide Number Placeholder 5"/>
          <p:cNvSpPr>
            <a:spLocks noGrp="1"/>
          </p:cNvSpPr>
          <p:nvPr>
            <p:ph type="sldNum" sz="quarter" idx="12"/>
          </p:nvPr>
        </p:nvSpPr>
        <p:spPr>
          <a:noFill/>
        </p:spPr>
        <p:txBody>
          <a:bodyPr/>
          <a:lstStyle/>
          <a:p>
            <a:fld id="{5610D868-DA83-486C-8AA5-DBD003624D05}" type="slidenum">
              <a:rPr lang="en-US" smtClean="0"/>
              <a:pPr/>
              <a:t>111</a:t>
            </a:fld>
            <a:endParaRPr lang="en-US" smtClean="0"/>
          </a:p>
        </p:txBody>
      </p:sp>
      <p:pic>
        <p:nvPicPr>
          <p:cNvPr id="14340" name="Picture 9" descr="flu%20shot%20300x285"/>
          <p:cNvPicPr>
            <a:picLocks noChangeAspect="1" noChangeArrowheads="1"/>
          </p:cNvPicPr>
          <p:nvPr/>
        </p:nvPicPr>
        <p:blipFill>
          <a:blip r:embed="rId2" cstate="print"/>
          <a:srcRect/>
          <a:stretch>
            <a:fillRect/>
          </a:stretch>
        </p:blipFill>
        <p:spPr bwMode="auto">
          <a:xfrm>
            <a:off x="381000" y="228600"/>
            <a:ext cx="2514600" cy="2389188"/>
          </a:xfrm>
          <a:prstGeom prst="rect">
            <a:avLst/>
          </a:prstGeom>
          <a:noFill/>
          <a:ln w="57150">
            <a:solidFill>
              <a:srgbClr val="000000"/>
            </a:solidFill>
            <a:miter lim="800000"/>
            <a:headEnd/>
            <a:tailEnd/>
          </a:ln>
        </p:spPr>
      </p:pic>
      <p:pic>
        <p:nvPicPr>
          <p:cNvPr id="14341" name="Picture 10" descr="Class of 2007"/>
          <p:cNvPicPr>
            <a:picLocks noChangeAspect="1" noChangeArrowheads="1"/>
          </p:cNvPicPr>
          <p:nvPr/>
        </p:nvPicPr>
        <p:blipFill>
          <a:blip r:embed="rId3" cstate="print"/>
          <a:srcRect l="10265" t="23509" r="16887" b="11148"/>
          <a:stretch>
            <a:fillRect/>
          </a:stretch>
        </p:blipFill>
        <p:spPr bwMode="auto">
          <a:xfrm>
            <a:off x="5334000" y="228600"/>
            <a:ext cx="3581400" cy="2409825"/>
          </a:xfrm>
          <a:prstGeom prst="rect">
            <a:avLst/>
          </a:prstGeom>
          <a:noFill/>
          <a:ln w="57150">
            <a:solidFill>
              <a:srgbClr val="000000"/>
            </a:solidFill>
            <a:miter lim="800000"/>
            <a:headEnd/>
            <a:tailEnd/>
          </a:ln>
        </p:spPr>
      </p:pic>
      <p:pic>
        <p:nvPicPr>
          <p:cNvPr id="14342" name="Picture 12" descr="46989_1"/>
          <p:cNvPicPr>
            <a:picLocks noChangeAspect="1" noChangeArrowheads="1"/>
          </p:cNvPicPr>
          <p:nvPr/>
        </p:nvPicPr>
        <p:blipFill>
          <a:blip r:embed="rId4" cstate="print"/>
          <a:srcRect l="8421" t="12631" r="5809"/>
          <a:stretch>
            <a:fillRect/>
          </a:stretch>
        </p:blipFill>
        <p:spPr bwMode="auto">
          <a:xfrm>
            <a:off x="2514600" y="3886200"/>
            <a:ext cx="3810000" cy="2587625"/>
          </a:xfrm>
          <a:prstGeom prst="rect">
            <a:avLst/>
          </a:prstGeom>
          <a:noFill/>
          <a:ln w="57150">
            <a:solidFill>
              <a:srgbClr val="000000"/>
            </a:solidFill>
            <a:miter lim="800000"/>
            <a:headEnd/>
            <a:tailEnd/>
          </a:ln>
        </p:spPr>
      </p:pic>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1250950"/>
          </a:xfrm>
          <a:prstGeom prst="rect">
            <a:avLst/>
          </a:prstGeom>
          <a:noFill/>
          <a:ln w="12700">
            <a:noFill/>
            <a:miter lim="800000"/>
            <a:headEnd/>
            <a:tailEnd/>
          </a:ln>
        </p:spPr>
        <p:txBody>
          <a:bodyPr>
            <a:spAutoFit/>
          </a:bodyPr>
          <a:lstStyle/>
          <a:p>
            <a:pPr algn="ctr" eaLnBrk="0" hangingPunct="0"/>
            <a:r>
              <a:rPr lang="en-US" sz="4000" b="1"/>
              <a:t>Positive Externalities </a:t>
            </a:r>
          </a:p>
          <a:p>
            <a:pPr algn="ctr" eaLnBrk="0" hangingPunct="0"/>
            <a:r>
              <a:rPr lang="en-US" sz="3600" b="1"/>
              <a:t>(aka: Spillover Benefits)</a:t>
            </a:r>
          </a:p>
        </p:txBody>
      </p:sp>
      <p:sp>
        <p:nvSpPr>
          <p:cNvPr id="52227" name="Rectangle 3"/>
          <p:cNvSpPr>
            <a:spLocks noChangeArrowheads="1"/>
          </p:cNvSpPr>
          <p:nvPr/>
        </p:nvSpPr>
        <p:spPr bwMode="auto">
          <a:xfrm>
            <a:off x="228600" y="1287463"/>
            <a:ext cx="8915400" cy="5570537"/>
          </a:xfrm>
          <a:prstGeom prst="rect">
            <a:avLst/>
          </a:prstGeom>
          <a:noFill/>
          <a:ln w="12700">
            <a:noFill/>
            <a:miter lim="800000"/>
            <a:headEnd/>
            <a:tailEnd/>
          </a:ln>
        </p:spPr>
        <p:txBody>
          <a:bodyPr lIns="90488" tIns="44450" rIns="90488" bIns="44450">
            <a:spAutoFit/>
          </a:bodyPr>
          <a:lstStyle/>
          <a:p>
            <a:pPr marL="119063" indent="-119063" algn="ctr">
              <a:lnSpc>
                <a:spcPct val="90000"/>
              </a:lnSpc>
            </a:pPr>
            <a:r>
              <a:rPr lang="en-US" altLang="en-US" sz="3000" b="1"/>
              <a:t>Situations that result in a BENEFIT for someone other than the original decision maker.</a:t>
            </a:r>
          </a:p>
          <a:p>
            <a:pPr marL="119063" indent="-119063" algn="ctr" eaLnBrk="0" hangingPunct="0">
              <a:lnSpc>
                <a:spcPct val="90000"/>
              </a:lnSpc>
            </a:pPr>
            <a:r>
              <a:rPr lang="en-US" altLang="en-US" sz="3000" b="1"/>
              <a:t>The benefits “spillover” to other people or society.</a:t>
            </a:r>
          </a:p>
          <a:p>
            <a:pPr marL="119063" indent="-119063">
              <a:lnSpc>
                <a:spcPct val="90000"/>
              </a:lnSpc>
            </a:pPr>
            <a:r>
              <a:rPr lang="en-US" altLang="en-US" sz="3000" b="1">
                <a:solidFill>
                  <a:srgbClr val="990000"/>
                </a:solidFill>
              </a:rPr>
              <a:t>(EX: Flu Vaccines, Education, Home Renovation</a:t>
            </a:r>
            <a:r>
              <a:rPr lang="en-US" sz="3000" b="1">
                <a:solidFill>
                  <a:srgbClr val="990000"/>
                </a:solidFill>
              </a:rPr>
              <a:t>)</a:t>
            </a:r>
          </a:p>
          <a:p>
            <a:pPr marL="119063" indent="-119063" eaLnBrk="0" hangingPunct="0">
              <a:lnSpc>
                <a:spcPct val="90000"/>
              </a:lnSpc>
            </a:pPr>
            <a:endParaRPr lang="en-US" altLang="en-US" sz="600" b="1">
              <a:solidFill>
                <a:srgbClr val="000099"/>
              </a:solidFill>
            </a:endParaRPr>
          </a:p>
          <a:p>
            <a:pPr marL="119063" indent="-119063" eaLnBrk="0" hangingPunct="0">
              <a:lnSpc>
                <a:spcPct val="90000"/>
              </a:lnSpc>
            </a:pPr>
            <a:r>
              <a:rPr lang="en-US" altLang="en-US" sz="3200" b="1">
                <a:solidFill>
                  <a:srgbClr val="000099"/>
                </a:solidFill>
              </a:rPr>
              <a:t>Example: A mom decides to get a flu vaccine for her child</a:t>
            </a:r>
          </a:p>
          <a:p>
            <a:pPr marL="119063" indent="-119063" eaLnBrk="0" hangingPunct="0">
              <a:lnSpc>
                <a:spcPct val="90000"/>
              </a:lnSpc>
              <a:buFontTx/>
              <a:buChar char="•"/>
            </a:pPr>
            <a:r>
              <a:rPr lang="en-US" altLang="en-US" sz="3000" b="1">
                <a:solidFill>
                  <a:srgbClr val="990000"/>
                </a:solidFill>
              </a:rPr>
              <a:t>Mom only looks at the INTERNAL benefits.</a:t>
            </a:r>
          </a:p>
          <a:p>
            <a:pPr marL="119063" indent="-119063" eaLnBrk="0" hangingPunct="0">
              <a:lnSpc>
                <a:spcPct val="90000"/>
              </a:lnSpc>
              <a:buFontTx/>
              <a:buChar char="•"/>
            </a:pPr>
            <a:r>
              <a:rPr lang="en-US" altLang="en-US" sz="3000" b="1">
                <a:solidFill>
                  <a:srgbClr val="990000"/>
                </a:solidFill>
              </a:rPr>
              <a:t>She ignores the social benefits of a healthier society.</a:t>
            </a:r>
          </a:p>
          <a:p>
            <a:pPr marL="119063" indent="-119063" eaLnBrk="0" hangingPunct="0">
              <a:lnSpc>
                <a:spcPct val="90000"/>
              </a:lnSpc>
              <a:buFontTx/>
              <a:buChar char="•"/>
            </a:pPr>
            <a:r>
              <a:rPr lang="en-US" altLang="en-US" sz="3000" b="1">
                <a:solidFill>
                  <a:srgbClr val="990000"/>
                </a:solidFill>
              </a:rPr>
              <a:t>So, her private marginal benefit is her demand  </a:t>
            </a:r>
          </a:p>
          <a:p>
            <a:pPr marL="119063" indent="-119063" eaLnBrk="0" hangingPunct="0">
              <a:lnSpc>
                <a:spcPct val="90000"/>
              </a:lnSpc>
              <a:buFontTx/>
              <a:buChar char="•"/>
            </a:pPr>
            <a:r>
              <a:rPr lang="en-US" altLang="en-US" sz="3000" b="1">
                <a:solidFill>
                  <a:srgbClr val="990000"/>
                </a:solidFill>
              </a:rPr>
              <a:t>When you factor in EXTERNAL benefits the marginal benefit and demand would be greater.</a:t>
            </a:r>
          </a:p>
          <a:p>
            <a:pPr marL="119063" indent="-119063" eaLnBrk="0" hangingPunct="0">
              <a:lnSpc>
                <a:spcPct val="90000"/>
              </a:lnSpc>
              <a:buFontTx/>
              <a:buChar char="•"/>
            </a:pPr>
            <a:r>
              <a:rPr lang="en-US" altLang="en-US" sz="3000" b="1">
                <a:solidFill>
                  <a:srgbClr val="990000"/>
                </a:solidFill>
              </a:rPr>
              <a:t>The government recognizes this and subsidizes flu shots.</a:t>
            </a:r>
            <a:endParaRPr lang="en-US" altLang="en-US" sz="1800" b="1">
              <a:solidFill>
                <a:srgbClr val="000099"/>
              </a:solidFill>
            </a:endParaRPr>
          </a:p>
        </p:txBody>
      </p:sp>
      <p:sp>
        <p:nvSpPr>
          <p:cNvPr id="15364" name="Slide Number Placeholder 3"/>
          <p:cNvSpPr>
            <a:spLocks noGrp="1"/>
          </p:cNvSpPr>
          <p:nvPr>
            <p:ph type="sldNum" sz="quarter" idx="12"/>
          </p:nvPr>
        </p:nvSpPr>
        <p:spPr>
          <a:noFill/>
        </p:spPr>
        <p:txBody>
          <a:bodyPr/>
          <a:lstStyle/>
          <a:p>
            <a:fld id="{2C43ED74-CF48-41FD-903E-6B81835436CA}" type="slidenum">
              <a:rPr lang="en-US" smtClean="0"/>
              <a:pPr/>
              <a:t>112</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dissolve">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dissolve">
                                      <p:cBhvr>
                                        <p:cTn id="17" dur="500"/>
                                        <p:tgtEl>
                                          <p:spTgt spid="52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227">
                                            <p:txEl>
                                              <p:pRg st="4" end="4"/>
                                            </p:txEl>
                                          </p:spTgt>
                                        </p:tgtEl>
                                        <p:attrNameLst>
                                          <p:attrName>style.visibility</p:attrName>
                                        </p:attrNameLst>
                                      </p:cBhvr>
                                      <p:to>
                                        <p:strVal val="visible"/>
                                      </p:to>
                                    </p:set>
                                    <p:animEffect transition="in" filter="dissolve">
                                      <p:cBhvr>
                                        <p:cTn id="22" dur="500"/>
                                        <p:tgtEl>
                                          <p:spTgt spid="522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animEffect transition="in" filter="dissolve">
                                      <p:cBhvr>
                                        <p:cTn id="27" dur="500"/>
                                        <p:tgtEl>
                                          <p:spTgt spid="522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227">
                                            <p:txEl>
                                              <p:pRg st="6" end="6"/>
                                            </p:txEl>
                                          </p:spTgt>
                                        </p:tgtEl>
                                        <p:attrNameLst>
                                          <p:attrName>style.visibility</p:attrName>
                                        </p:attrNameLst>
                                      </p:cBhvr>
                                      <p:to>
                                        <p:strVal val="visible"/>
                                      </p:to>
                                    </p:set>
                                    <p:animEffect transition="in" filter="dissolve">
                                      <p:cBhvr>
                                        <p:cTn id="32" dur="500"/>
                                        <p:tgtEl>
                                          <p:spTgt spid="5222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2227">
                                            <p:txEl>
                                              <p:pRg st="7" end="7"/>
                                            </p:txEl>
                                          </p:spTgt>
                                        </p:tgtEl>
                                        <p:attrNameLst>
                                          <p:attrName>style.visibility</p:attrName>
                                        </p:attrNameLst>
                                      </p:cBhvr>
                                      <p:to>
                                        <p:strVal val="visible"/>
                                      </p:to>
                                    </p:set>
                                    <p:animEffect transition="in" filter="dissolve">
                                      <p:cBhvr>
                                        <p:cTn id="37" dur="500"/>
                                        <p:tgtEl>
                                          <p:spTgt spid="5222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227">
                                            <p:txEl>
                                              <p:pRg st="8" end="8"/>
                                            </p:txEl>
                                          </p:spTgt>
                                        </p:tgtEl>
                                        <p:attrNameLst>
                                          <p:attrName>style.visibility</p:attrName>
                                        </p:attrNameLst>
                                      </p:cBhvr>
                                      <p:to>
                                        <p:strVal val="visible"/>
                                      </p:to>
                                    </p:set>
                                    <p:animEffect transition="in" filter="dissolve">
                                      <p:cBhvr>
                                        <p:cTn id="42" dur="500"/>
                                        <p:tgtEl>
                                          <p:spTgt spid="5222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2227">
                                            <p:txEl>
                                              <p:pRg st="9" end="9"/>
                                            </p:txEl>
                                          </p:spTgt>
                                        </p:tgtEl>
                                        <p:attrNameLst>
                                          <p:attrName>style.visibility</p:attrName>
                                        </p:attrNameLst>
                                      </p:cBhvr>
                                      <p:to>
                                        <p:strVal val="visible"/>
                                      </p:to>
                                    </p:set>
                                    <p:animEffect transition="in" filter="dissolve">
                                      <p:cBhvr>
                                        <p:cTn id="47" dur="500"/>
                                        <p:tgtEl>
                                          <p:spTgt spid="522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ChangeArrowheads="1"/>
          </p:cNvSpPr>
          <p:nvPr/>
        </p:nvSpPr>
        <p:spPr bwMode="auto">
          <a:xfrm>
            <a:off x="228600" y="228600"/>
            <a:ext cx="8915400" cy="6388100"/>
          </a:xfrm>
          <a:prstGeom prst="rect">
            <a:avLst/>
          </a:prstGeom>
          <a:noFill/>
          <a:ln w="12700">
            <a:noFill/>
            <a:miter lim="800000"/>
            <a:headEnd/>
            <a:tailEnd/>
          </a:ln>
        </p:spPr>
        <p:txBody>
          <a:bodyPr lIns="90488" tIns="44450" rIns="90488" bIns="44450">
            <a:spAutoFit/>
          </a:bodyPr>
          <a:lstStyle/>
          <a:p>
            <a:pPr marL="457200" indent="-457200" algn="ctr" eaLnBrk="0" hangingPunct="0">
              <a:lnSpc>
                <a:spcPct val="90000"/>
              </a:lnSpc>
            </a:pPr>
            <a:r>
              <a:rPr lang="en-US" sz="4400" b="1">
                <a:solidFill>
                  <a:srgbClr val="000099"/>
                </a:solidFill>
              </a:rPr>
              <a:t>Review</a:t>
            </a:r>
          </a:p>
          <a:p>
            <a:pPr marL="457200" indent="-457200" eaLnBrk="0" hangingPunct="0">
              <a:lnSpc>
                <a:spcPct val="90000"/>
              </a:lnSpc>
            </a:pPr>
            <a:r>
              <a:rPr lang="en-US" sz="3200" b="1">
                <a:solidFill>
                  <a:srgbClr val="000099"/>
                </a:solidFill>
              </a:rPr>
              <a:t>1. What is an Externality?</a:t>
            </a:r>
            <a:r>
              <a:rPr lang="en-US" altLang="en-US" sz="3200">
                <a:solidFill>
                  <a:srgbClr val="000099"/>
                </a:solidFill>
              </a:rPr>
              <a:t> </a:t>
            </a:r>
          </a:p>
          <a:p>
            <a:pPr marL="457200" indent="-457200" eaLnBrk="0" hangingPunct="0">
              <a:lnSpc>
                <a:spcPct val="90000"/>
              </a:lnSpc>
            </a:pPr>
            <a:r>
              <a:rPr lang="en-US" altLang="en-US" sz="3200" b="1"/>
              <a:t>	When EXTERNAL benefits or external costs are on someone other than the original decision maker. </a:t>
            </a:r>
          </a:p>
          <a:p>
            <a:pPr marL="457200" indent="-457200" eaLnBrk="0" hangingPunct="0">
              <a:lnSpc>
                <a:spcPct val="90000"/>
              </a:lnSpc>
            </a:pPr>
            <a:r>
              <a:rPr lang="en-US" sz="3200" b="1">
                <a:solidFill>
                  <a:srgbClr val="000099"/>
                </a:solidFill>
              </a:rPr>
              <a:t>2. Why are Externalities Market Failures?</a:t>
            </a:r>
          </a:p>
          <a:p>
            <a:pPr marL="457200" indent="-457200" eaLnBrk="0" hangingPunct="0">
              <a:lnSpc>
                <a:spcPct val="90000"/>
              </a:lnSpc>
            </a:pPr>
            <a:r>
              <a:rPr lang="en-US" sz="3200" b="1"/>
              <a:t>	The free market fails to include external costs or external benefits.</a:t>
            </a:r>
          </a:p>
          <a:p>
            <a:pPr marL="457200" indent="-457200" eaLnBrk="0" hangingPunct="0">
              <a:lnSpc>
                <a:spcPct val="90000"/>
              </a:lnSpc>
            </a:pPr>
            <a:r>
              <a:rPr lang="en-US" sz="3200" b="1">
                <a:solidFill>
                  <a:srgbClr val="000099"/>
                </a:solidFill>
              </a:rPr>
              <a:t>3. Explain why the graph for a Negative Externality has two supply curves.</a:t>
            </a:r>
          </a:p>
          <a:p>
            <a:pPr marL="457200" indent="-457200" eaLnBrk="0" hangingPunct="0">
              <a:lnSpc>
                <a:spcPct val="90000"/>
              </a:lnSpc>
            </a:pPr>
            <a:r>
              <a:rPr lang="en-US" sz="3200" b="1"/>
              <a:t>	Two Costs: Private and Social</a:t>
            </a:r>
          </a:p>
          <a:p>
            <a:pPr marL="457200" indent="-457200" eaLnBrk="0" hangingPunct="0">
              <a:lnSpc>
                <a:spcPct val="90000"/>
              </a:lnSpc>
            </a:pPr>
            <a:r>
              <a:rPr lang="en-US" sz="3200" b="1">
                <a:solidFill>
                  <a:srgbClr val="000099"/>
                </a:solidFill>
              </a:rPr>
              <a:t>4. Explain why the graph for a Positive Externality has two demand curves.</a:t>
            </a:r>
          </a:p>
          <a:p>
            <a:pPr marL="457200" indent="-457200" eaLnBrk="0" hangingPunct="0">
              <a:lnSpc>
                <a:spcPct val="90000"/>
              </a:lnSpc>
            </a:pPr>
            <a:r>
              <a:rPr lang="en-US" sz="3200" b="1"/>
              <a:t>	Two Benefits: Private and Social</a:t>
            </a:r>
          </a:p>
        </p:txBody>
      </p:sp>
      <p:sp>
        <p:nvSpPr>
          <p:cNvPr id="21507" name="Slide Number Placeholder 3"/>
          <p:cNvSpPr>
            <a:spLocks noGrp="1"/>
          </p:cNvSpPr>
          <p:nvPr>
            <p:ph type="sldNum" sz="quarter" idx="12"/>
          </p:nvPr>
        </p:nvSpPr>
        <p:spPr>
          <a:noFill/>
        </p:spPr>
        <p:txBody>
          <a:bodyPr/>
          <a:lstStyle/>
          <a:p>
            <a:fld id="{F17BA0F0-0D0A-4E2F-ACAB-5292230AB76B}" type="slidenum">
              <a:rPr lang="en-US" smtClean="0"/>
              <a:pPr/>
              <a:t>113</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dissolve">
                                      <p:cBhvr>
                                        <p:cTn id="7" dur="500"/>
                                        <p:tgtEl>
                                          <p:spTgt spid="77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xEl>
                                              <p:pRg st="1" end="1"/>
                                            </p:txEl>
                                          </p:spTgt>
                                        </p:tgtEl>
                                        <p:attrNameLst>
                                          <p:attrName>style.visibility</p:attrName>
                                        </p:attrNameLst>
                                      </p:cBhvr>
                                      <p:to>
                                        <p:strVal val="visible"/>
                                      </p:to>
                                    </p:set>
                                    <p:animEffect transition="in" filter="dissolve">
                                      <p:cBhvr>
                                        <p:cTn id="12" dur="500"/>
                                        <p:tgtEl>
                                          <p:spTgt spid="778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826">
                                            <p:txEl>
                                              <p:pRg st="2" end="2"/>
                                            </p:txEl>
                                          </p:spTgt>
                                        </p:tgtEl>
                                        <p:attrNameLst>
                                          <p:attrName>style.visibility</p:attrName>
                                        </p:attrNameLst>
                                      </p:cBhvr>
                                      <p:to>
                                        <p:strVal val="visible"/>
                                      </p:to>
                                    </p:set>
                                    <p:animEffect transition="in" filter="dissolve">
                                      <p:cBhvr>
                                        <p:cTn id="17" dur="500"/>
                                        <p:tgtEl>
                                          <p:spTgt spid="778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26">
                                            <p:txEl>
                                              <p:pRg st="3" end="3"/>
                                            </p:txEl>
                                          </p:spTgt>
                                        </p:tgtEl>
                                        <p:attrNameLst>
                                          <p:attrName>style.visibility</p:attrName>
                                        </p:attrNameLst>
                                      </p:cBhvr>
                                      <p:to>
                                        <p:strVal val="visible"/>
                                      </p:to>
                                    </p:set>
                                    <p:animEffect transition="in" filter="dissolve">
                                      <p:cBhvr>
                                        <p:cTn id="22" dur="500"/>
                                        <p:tgtEl>
                                          <p:spTgt spid="778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7826">
                                            <p:txEl>
                                              <p:pRg st="4" end="4"/>
                                            </p:txEl>
                                          </p:spTgt>
                                        </p:tgtEl>
                                        <p:attrNameLst>
                                          <p:attrName>style.visibility</p:attrName>
                                        </p:attrNameLst>
                                      </p:cBhvr>
                                      <p:to>
                                        <p:strVal val="visible"/>
                                      </p:to>
                                    </p:set>
                                    <p:animEffect transition="in" filter="dissolve">
                                      <p:cBhvr>
                                        <p:cTn id="27" dur="500"/>
                                        <p:tgtEl>
                                          <p:spTgt spid="778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7826">
                                            <p:txEl>
                                              <p:pRg st="5" end="5"/>
                                            </p:txEl>
                                          </p:spTgt>
                                        </p:tgtEl>
                                        <p:attrNameLst>
                                          <p:attrName>style.visibility</p:attrName>
                                        </p:attrNameLst>
                                      </p:cBhvr>
                                      <p:to>
                                        <p:strVal val="visible"/>
                                      </p:to>
                                    </p:set>
                                    <p:animEffect transition="in" filter="dissolve">
                                      <p:cBhvr>
                                        <p:cTn id="32" dur="500"/>
                                        <p:tgtEl>
                                          <p:spTgt spid="778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7826">
                                            <p:txEl>
                                              <p:pRg st="6" end="6"/>
                                            </p:txEl>
                                          </p:spTgt>
                                        </p:tgtEl>
                                        <p:attrNameLst>
                                          <p:attrName>style.visibility</p:attrName>
                                        </p:attrNameLst>
                                      </p:cBhvr>
                                      <p:to>
                                        <p:strVal val="visible"/>
                                      </p:to>
                                    </p:set>
                                    <p:animEffect transition="in" filter="dissolve">
                                      <p:cBhvr>
                                        <p:cTn id="37" dur="500"/>
                                        <p:tgtEl>
                                          <p:spTgt spid="778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7826">
                                            <p:txEl>
                                              <p:pRg st="7" end="7"/>
                                            </p:txEl>
                                          </p:spTgt>
                                        </p:tgtEl>
                                        <p:attrNameLst>
                                          <p:attrName>style.visibility</p:attrName>
                                        </p:attrNameLst>
                                      </p:cBhvr>
                                      <p:to>
                                        <p:strVal val="visible"/>
                                      </p:to>
                                    </p:set>
                                    <p:animEffect transition="in" filter="dissolve">
                                      <p:cBhvr>
                                        <p:cTn id="42" dur="500"/>
                                        <p:tgtEl>
                                          <p:spTgt spid="778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7826">
                                            <p:txEl>
                                              <p:pRg st="8" end="8"/>
                                            </p:txEl>
                                          </p:spTgt>
                                        </p:tgtEl>
                                        <p:attrNameLst>
                                          <p:attrName>style.visibility</p:attrName>
                                        </p:attrNameLst>
                                      </p:cBhvr>
                                      <p:to>
                                        <p:strVal val="visible"/>
                                      </p:to>
                                    </p:set>
                                    <p:animEffect transition="in" filter="dissolve">
                                      <p:cBhvr>
                                        <p:cTn id="47" dur="500"/>
                                        <p:tgtEl>
                                          <p:spTgt spid="778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bldLvl="2"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381000" y="1524000"/>
            <a:ext cx="8477250" cy="1143000"/>
          </a:xfrm>
        </p:spPr>
        <p:txBody>
          <a:bodyPr>
            <a:normAutofit fontScale="90000"/>
          </a:bodyPr>
          <a:lstStyle/>
          <a:p>
            <a:pPr eaLnBrk="1" hangingPunct="1"/>
            <a:r>
              <a:rPr lang="en-US" sz="6600" b="1" smtClean="0"/>
              <a:t>The Economics of Pollution</a:t>
            </a:r>
          </a:p>
        </p:txBody>
      </p:sp>
      <p:sp>
        <p:nvSpPr>
          <p:cNvPr id="22531" name="Slide Number Placeholder 4"/>
          <p:cNvSpPr>
            <a:spLocks noGrp="1"/>
          </p:cNvSpPr>
          <p:nvPr>
            <p:ph type="sldNum" sz="quarter" idx="12"/>
          </p:nvPr>
        </p:nvSpPr>
        <p:spPr>
          <a:noFill/>
        </p:spPr>
        <p:txBody>
          <a:bodyPr/>
          <a:lstStyle/>
          <a:p>
            <a:fld id="{1F31B6DC-83DB-4E78-B184-A0E62AA652D5}" type="slidenum">
              <a:rPr lang="en-US" smtClean="0"/>
              <a:pPr/>
              <a:t>114</a:t>
            </a:fld>
            <a:endParaRPr lang="en-US" smtClean="0"/>
          </a:p>
        </p:txBody>
      </p:sp>
      <p:pic>
        <p:nvPicPr>
          <p:cNvPr id="22532" name="Picture 8" descr="air-pollution"/>
          <p:cNvPicPr>
            <a:picLocks noChangeAspect="1" noChangeArrowheads="1"/>
          </p:cNvPicPr>
          <p:nvPr/>
        </p:nvPicPr>
        <p:blipFill>
          <a:blip r:embed="rId2" cstate="print"/>
          <a:srcRect/>
          <a:stretch>
            <a:fillRect/>
          </a:stretch>
        </p:blipFill>
        <p:spPr bwMode="auto">
          <a:xfrm>
            <a:off x="2743200" y="3276600"/>
            <a:ext cx="3733800" cy="3228975"/>
          </a:xfrm>
          <a:prstGeom prst="rect">
            <a:avLst/>
          </a:prstGeom>
          <a:noFill/>
          <a:ln w="5715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0-#ppt_w/2"/>
                                          </p:val>
                                        </p:tav>
                                        <p:tav tm="100000">
                                          <p:val>
                                            <p:strVal val="#ppt_x"/>
                                          </p:val>
                                        </p:tav>
                                      </p:tavLst>
                                    </p:anim>
                                    <p:anim calcmode="lin" valueType="num">
                                      <p:cBhvr additive="base">
                                        <p:cTn id="8" dur="500" fill="hold"/>
                                        <p:tgtEl>
                                          <p:spTgt spid="808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95400" y="152400"/>
            <a:ext cx="6594475" cy="650875"/>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4600" b="1"/>
              <a:t>Economics of Pollution</a:t>
            </a:r>
          </a:p>
        </p:txBody>
      </p:sp>
      <p:sp>
        <p:nvSpPr>
          <p:cNvPr id="62467" name="Text Box 3"/>
          <p:cNvSpPr txBox="1">
            <a:spLocks noChangeArrowheads="1"/>
          </p:cNvSpPr>
          <p:nvPr/>
        </p:nvSpPr>
        <p:spPr bwMode="auto">
          <a:xfrm>
            <a:off x="152400" y="838200"/>
            <a:ext cx="8991600" cy="6399213"/>
          </a:xfrm>
          <a:prstGeom prst="rect">
            <a:avLst/>
          </a:prstGeom>
          <a:noFill/>
          <a:ln w="12700">
            <a:noFill/>
            <a:miter lim="800000"/>
            <a:headEnd/>
            <a:tailEnd/>
          </a:ln>
        </p:spPr>
        <p:txBody>
          <a:bodyPr>
            <a:spAutoFit/>
          </a:bodyPr>
          <a:lstStyle/>
          <a:p>
            <a:pPr algn="ctr">
              <a:lnSpc>
                <a:spcPct val="95000"/>
              </a:lnSpc>
            </a:pPr>
            <a:r>
              <a:rPr lang="en-US" sz="3500" b="1">
                <a:solidFill>
                  <a:srgbClr val="990000"/>
                </a:solidFill>
              </a:rPr>
              <a:t>Why are public bathrooms so gross?</a:t>
            </a:r>
          </a:p>
          <a:p>
            <a:pPr algn="ctr">
              <a:lnSpc>
                <a:spcPct val="95000"/>
              </a:lnSpc>
            </a:pPr>
            <a:endParaRPr lang="en-US" sz="900" b="1"/>
          </a:p>
          <a:p>
            <a:pPr algn="ctr">
              <a:lnSpc>
                <a:spcPct val="95000"/>
              </a:lnSpc>
            </a:pPr>
            <a:r>
              <a:rPr lang="en-US" sz="3900" b="1"/>
              <a:t>The Tragedy of the Commons </a:t>
            </a:r>
          </a:p>
          <a:p>
            <a:pPr algn="ctr">
              <a:lnSpc>
                <a:spcPct val="95000"/>
              </a:lnSpc>
            </a:pPr>
            <a:r>
              <a:rPr lang="en-US" sz="3900" b="1"/>
              <a:t>(AKA: The Common Pool Problem)</a:t>
            </a:r>
          </a:p>
          <a:p>
            <a:pPr>
              <a:lnSpc>
                <a:spcPct val="95000"/>
              </a:lnSpc>
            </a:pPr>
            <a:endParaRPr lang="en-US" sz="700" b="1">
              <a:solidFill>
                <a:srgbClr val="000099"/>
              </a:solidFill>
            </a:endParaRPr>
          </a:p>
          <a:p>
            <a:pPr>
              <a:lnSpc>
                <a:spcPct val="95000"/>
              </a:lnSpc>
              <a:buFontTx/>
              <a:buChar char="•"/>
            </a:pPr>
            <a:r>
              <a:rPr lang="en-US" sz="3500" b="1">
                <a:solidFill>
                  <a:srgbClr val="000099"/>
                </a:solidFill>
              </a:rPr>
              <a:t>Goods that are available to everyone (air, oceans, lakes, public bathrooms) are often polluted since no one has the incentive to keep them clean. </a:t>
            </a:r>
          </a:p>
          <a:p>
            <a:pPr>
              <a:lnSpc>
                <a:spcPct val="95000"/>
              </a:lnSpc>
              <a:buFontTx/>
              <a:buChar char="•"/>
            </a:pPr>
            <a:r>
              <a:rPr lang="en-US" sz="3500" b="1">
                <a:solidFill>
                  <a:srgbClr val="000099"/>
                </a:solidFill>
              </a:rPr>
              <a:t>There is no monetary incentive to use them efficiently.</a:t>
            </a:r>
          </a:p>
          <a:p>
            <a:pPr>
              <a:lnSpc>
                <a:spcPct val="95000"/>
              </a:lnSpc>
              <a:buFontTx/>
              <a:buChar char="•"/>
            </a:pPr>
            <a:r>
              <a:rPr lang="en-US" sz="3500" b="1">
                <a:solidFill>
                  <a:srgbClr val="000099"/>
                </a:solidFill>
              </a:rPr>
              <a:t>Result is high spillover costs.</a:t>
            </a:r>
          </a:p>
          <a:p>
            <a:pPr>
              <a:lnSpc>
                <a:spcPct val="95000"/>
              </a:lnSpc>
            </a:pPr>
            <a:r>
              <a:rPr lang="en-US" sz="2700" b="1">
                <a:solidFill>
                  <a:srgbClr val="990000"/>
                </a:solidFill>
              </a:rPr>
              <a:t>Example: Over fishing in the ocean</a:t>
            </a:r>
          </a:p>
          <a:p>
            <a:pPr>
              <a:lnSpc>
                <a:spcPct val="95000"/>
              </a:lnSpc>
            </a:pPr>
            <a:endParaRPr lang="en-US" sz="3500" b="1">
              <a:solidFill>
                <a:srgbClr val="000099"/>
              </a:solidFill>
            </a:endParaRPr>
          </a:p>
        </p:txBody>
      </p:sp>
      <p:sp>
        <p:nvSpPr>
          <p:cNvPr id="23556" name="Slide Number Placeholder 3"/>
          <p:cNvSpPr>
            <a:spLocks noGrp="1"/>
          </p:cNvSpPr>
          <p:nvPr>
            <p:ph type="sldNum" sz="quarter" idx="12"/>
          </p:nvPr>
        </p:nvSpPr>
        <p:spPr>
          <a:noFill/>
        </p:spPr>
        <p:txBody>
          <a:bodyPr/>
          <a:lstStyle/>
          <a:p>
            <a:fld id="{81ECFEDF-90A0-4CB1-A445-D5A7F01C5FF7}" type="slidenum">
              <a:rPr lang="en-US" smtClean="0"/>
              <a:pPr/>
              <a:t>115</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dissolve">
                                      <p:cBhvr>
                                        <p:cTn id="12" dur="500"/>
                                        <p:tgtEl>
                                          <p:spTgt spid="62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dissolve">
                                      <p:cBhvr>
                                        <p:cTn id="17" dur="500"/>
                                        <p:tgtEl>
                                          <p:spTgt spid="624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67">
                                            <p:txEl>
                                              <p:pRg st="5" end="5"/>
                                            </p:txEl>
                                          </p:spTgt>
                                        </p:tgtEl>
                                        <p:attrNameLst>
                                          <p:attrName>style.visibility</p:attrName>
                                        </p:attrNameLst>
                                      </p:cBhvr>
                                      <p:to>
                                        <p:strVal val="visible"/>
                                      </p:to>
                                    </p:set>
                                    <p:animEffect transition="in" filter="dissolve">
                                      <p:cBhvr>
                                        <p:cTn id="22" dur="500"/>
                                        <p:tgtEl>
                                          <p:spTgt spid="6246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67">
                                            <p:txEl>
                                              <p:pRg st="6" end="6"/>
                                            </p:txEl>
                                          </p:spTgt>
                                        </p:tgtEl>
                                        <p:attrNameLst>
                                          <p:attrName>style.visibility</p:attrName>
                                        </p:attrNameLst>
                                      </p:cBhvr>
                                      <p:to>
                                        <p:strVal val="visible"/>
                                      </p:to>
                                    </p:set>
                                    <p:animEffect transition="in" filter="dissolve">
                                      <p:cBhvr>
                                        <p:cTn id="27" dur="500"/>
                                        <p:tgtEl>
                                          <p:spTgt spid="6246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467">
                                            <p:txEl>
                                              <p:pRg st="7" end="7"/>
                                            </p:txEl>
                                          </p:spTgt>
                                        </p:tgtEl>
                                        <p:attrNameLst>
                                          <p:attrName>style.visibility</p:attrName>
                                        </p:attrNameLst>
                                      </p:cBhvr>
                                      <p:to>
                                        <p:strVal val="visible"/>
                                      </p:to>
                                    </p:set>
                                    <p:animEffect transition="in" filter="dissolve">
                                      <p:cBhvr>
                                        <p:cTn id="32" dur="500"/>
                                        <p:tgtEl>
                                          <p:spTgt spid="6246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67">
                                            <p:txEl>
                                              <p:pRg st="8" end="8"/>
                                            </p:txEl>
                                          </p:spTgt>
                                        </p:tgtEl>
                                        <p:attrNameLst>
                                          <p:attrName>style.visibility</p:attrName>
                                        </p:attrNameLst>
                                      </p:cBhvr>
                                      <p:to>
                                        <p:strVal val="visible"/>
                                      </p:to>
                                    </p:set>
                                    <p:animEffect transition="in" filter="dissolve">
                                      <p:cBhvr>
                                        <p:cTn id="37" dur="500"/>
                                        <p:tgtEl>
                                          <p:spTgt spid="62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52400" y="79375"/>
            <a:ext cx="8996363" cy="696913"/>
          </a:xfrm>
          <a:prstGeom prst="rect">
            <a:avLst/>
          </a:prstGeom>
          <a:noFill/>
          <a:ln w="12700">
            <a:noFill/>
            <a:miter lim="800000"/>
            <a:headEnd/>
            <a:tailEnd/>
          </a:ln>
        </p:spPr>
        <p:txBody>
          <a:bodyPr lIns="90488" tIns="44450" rIns="90488" bIns="44450">
            <a:spAutoFit/>
          </a:bodyPr>
          <a:lstStyle/>
          <a:p>
            <a:pPr algn="ctr">
              <a:lnSpc>
                <a:spcPct val="95000"/>
              </a:lnSpc>
            </a:pPr>
            <a:r>
              <a:rPr lang="en-US" sz="4200" b="1"/>
              <a:t>Perverse Incentives</a:t>
            </a:r>
            <a:endParaRPr lang="en-US" sz="4200" b="1">
              <a:solidFill>
                <a:srgbClr val="000099"/>
              </a:solidFill>
            </a:endParaRPr>
          </a:p>
        </p:txBody>
      </p:sp>
      <p:sp>
        <p:nvSpPr>
          <p:cNvPr id="64515" name="Text Box 3"/>
          <p:cNvSpPr txBox="1">
            <a:spLocks noChangeArrowheads="1"/>
          </p:cNvSpPr>
          <p:nvPr/>
        </p:nvSpPr>
        <p:spPr bwMode="auto">
          <a:xfrm>
            <a:off x="0" y="914400"/>
            <a:ext cx="9144000" cy="4579715"/>
          </a:xfrm>
          <a:prstGeom prst="rect">
            <a:avLst/>
          </a:prstGeom>
          <a:noFill/>
          <a:ln w="12700">
            <a:noFill/>
            <a:miter lim="800000"/>
            <a:headEnd/>
            <a:tailEnd/>
          </a:ln>
        </p:spPr>
        <p:txBody>
          <a:bodyPr>
            <a:spAutoFit/>
          </a:bodyPr>
          <a:lstStyle/>
          <a:p>
            <a:pPr marL="457200" indent="-457200">
              <a:lnSpc>
                <a:spcPct val="90000"/>
              </a:lnSpc>
              <a:buFontTx/>
              <a:buAutoNum type="arabicPeriod"/>
            </a:pPr>
            <a:r>
              <a:rPr lang="en-US" sz="2800" b="1" dirty="0">
                <a:solidFill>
                  <a:srgbClr val="000099"/>
                </a:solidFill>
              </a:rPr>
              <a:t>In 1970, the government tried to protect endangered woodpeckers by requiring land developers to report nests on their land to the EPA.</a:t>
            </a:r>
          </a:p>
          <a:p>
            <a:pPr marL="457200" indent="-457200" algn="ctr">
              <a:lnSpc>
                <a:spcPct val="90000"/>
              </a:lnSpc>
            </a:pPr>
            <a:r>
              <a:rPr lang="en-US" sz="2800" b="1" dirty="0">
                <a:solidFill>
                  <a:srgbClr val="990000"/>
                </a:solidFill>
              </a:rPr>
              <a:t>The population of these bird d</a:t>
            </a:r>
            <a:r>
              <a:rPr lang="en-US" sz="2800" b="1" u="sng" dirty="0">
                <a:solidFill>
                  <a:srgbClr val="990000"/>
                </a:solidFill>
              </a:rPr>
              <a:t>ecreased</a:t>
            </a:r>
            <a:r>
              <a:rPr lang="en-US" sz="2800" b="1" dirty="0">
                <a:solidFill>
                  <a:srgbClr val="990000"/>
                </a:solidFill>
              </a:rPr>
              <a:t>. Why? </a:t>
            </a:r>
          </a:p>
          <a:p>
            <a:pPr marL="457200" indent="-457200">
              <a:lnSpc>
                <a:spcPct val="90000"/>
              </a:lnSpc>
              <a:buFontTx/>
              <a:buAutoNum type="arabicPeriod" startAt="2"/>
            </a:pPr>
            <a:r>
              <a:rPr lang="en-US" sz="2800" b="1" dirty="0" smtClean="0">
                <a:solidFill>
                  <a:srgbClr val="000099"/>
                </a:solidFill>
              </a:rPr>
              <a:t>Assume </a:t>
            </a:r>
            <a:r>
              <a:rPr lang="en-US" sz="2800" b="1" dirty="0">
                <a:solidFill>
                  <a:srgbClr val="000099"/>
                </a:solidFill>
              </a:rPr>
              <a:t>the government wanted to limit a firm from polluting.  They tell them they will inspect them twice and they must reduce pollution by 5%. </a:t>
            </a:r>
          </a:p>
          <a:p>
            <a:pPr marL="457200" indent="-457200" algn="ctr">
              <a:lnSpc>
                <a:spcPct val="90000"/>
              </a:lnSpc>
            </a:pPr>
            <a:r>
              <a:rPr lang="en-US" sz="2800" b="1" dirty="0">
                <a:solidFill>
                  <a:srgbClr val="990000"/>
                </a:solidFill>
              </a:rPr>
              <a:t>The amount of pollutants would </a:t>
            </a:r>
            <a:r>
              <a:rPr lang="en-US" sz="2800" b="1" u="sng" dirty="0">
                <a:solidFill>
                  <a:srgbClr val="990000"/>
                </a:solidFill>
              </a:rPr>
              <a:t>increase</a:t>
            </a:r>
            <a:r>
              <a:rPr lang="en-US" sz="2800" b="1" dirty="0">
                <a:solidFill>
                  <a:srgbClr val="990000"/>
                </a:solidFill>
              </a:rPr>
              <a:t>. Why</a:t>
            </a:r>
            <a:r>
              <a:rPr lang="en-US" sz="2800" b="1" dirty="0" smtClean="0">
                <a:solidFill>
                  <a:srgbClr val="990000"/>
                </a:solidFill>
              </a:rPr>
              <a:t>?</a:t>
            </a:r>
          </a:p>
          <a:p>
            <a:pPr marL="457200" indent="-457200" algn="ctr">
              <a:lnSpc>
                <a:spcPct val="90000"/>
              </a:lnSpc>
            </a:pPr>
            <a:endParaRPr lang="en-US" sz="2800" b="1" dirty="0">
              <a:solidFill>
                <a:srgbClr val="000099"/>
              </a:solidFill>
            </a:endParaRPr>
          </a:p>
          <a:p>
            <a:pPr marL="457200" indent="-457200" algn="ctr">
              <a:lnSpc>
                <a:spcPct val="90000"/>
              </a:lnSpc>
            </a:pPr>
            <a:r>
              <a:rPr lang="en-US" sz="3600" b="1" dirty="0" smtClean="0">
                <a:solidFill>
                  <a:srgbClr val="000099"/>
                </a:solidFill>
              </a:rPr>
              <a:t>Are </a:t>
            </a:r>
            <a:r>
              <a:rPr lang="en-US" sz="3600" b="1" dirty="0">
                <a:solidFill>
                  <a:srgbClr val="000099"/>
                </a:solidFill>
              </a:rPr>
              <a:t>their “market solutions” to these problems?</a:t>
            </a:r>
          </a:p>
        </p:txBody>
      </p:sp>
      <p:sp>
        <p:nvSpPr>
          <p:cNvPr id="25604" name="Slide Number Placeholder 3"/>
          <p:cNvSpPr>
            <a:spLocks noGrp="1"/>
          </p:cNvSpPr>
          <p:nvPr>
            <p:ph type="sldNum" sz="quarter" idx="12"/>
          </p:nvPr>
        </p:nvSpPr>
        <p:spPr>
          <a:noFill/>
        </p:spPr>
        <p:txBody>
          <a:bodyPr/>
          <a:lstStyle/>
          <a:p>
            <a:fld id="{4A420AF8-2E1F-4FD6-8A1C-1C4075DA7FAC}" type="slidenum">
              <a:rPr lang="en-US" smtClean="0"/>
              <a:pPr/>
              <a:t>116</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wipe(left)">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515">
                                            <p:txEl>
                                              <p:pRg st="2" end="2"/>
                                            </p:txEl>
                                          </p:spTgt>
                                        </p:tgtEl>
                                        <p:attrNameLst>
                                          <p:attrName>style.visibility</p:attrName>
                                        </p:attrNameLst>
                                      </p:cBhvr>
                                      <p:to>
                                        <p:strVal val="visible"/>
                                      </p:to>
                                    </p:set>
                                    <p:animEffect transition="in" filter="wipe(left)">
                                      <p:cBhvr>
                                        <p:cTn id="22" dur="500"/>
                                        <p:tgtEl>
                                          <p:spTgt spid="645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515">
                                            <p:txEl>
                                              <p:pRg st="3" end="3"/>
                                            </p:txEl>
                                          </p:spTgt>
                                        </p:tgtEl>
                                        <p:attrNameLst>
                                          <p:attrName>style.visibility</p:attrName>
                                        </p:attrNameLst>
                                      </p:cBhvr>
                                      <p:to>
                                        <p:strVal val="visible"/>
                                      </p:to>
                                    </p:set>
                                    <p:animEffect transition="in" filter="wipe(left)">
                                      <p:cBhvr>
                                        <p:cTn id="27" dur="500"/>
                                        <p:tgtEl>
                                          <p:spTgt spid="645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515">
                                            <p:txEl>
                                              <p:pRg st="5" end="5"/>
                                            </p:txEl>
                                          </p:spTgt>
                                        </p:tgtEl>
                                        <p:attrNameLst>
                                          <p:attrName>style.visibility</p:attrName>
                                        </p:attrNameLst>
                                      </p:cBhvr>
                                      <p:to>
                                        <p:strVal val="visible"/>
                                      </p:to>
                                    </p:set>
                                    <p:animEffect transition="in" filter="wipe(left)">
                                      <p:cBhvr>
                                        <p:cTn id="32"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bldLvl="2"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1016000"/>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3800" b="1">
                <a:solidFill>
                  <a:srgbClr val="000099"/>
                </a:solidFill>
              </a:rPr>
              <a:t>How can markets and self interest help to limit pollution?</a:t>
            </a:r>
          </a:p>
        </p:txBody>
      </p:sp>
      <p:sp>
        <p:nvSpPr>
          <p:cNvPr id="50179" name="Text Box 3"/>
          <p:cNvSpPr txBox="1">
            <a:spLocks noChangeArrowheads="1"/>
          </p:cNvSpPr>
          <p:nvPr/>
        </p:nvSpPr>
        <p:spPr bwMode="auto">
          <a:xfrm>
            <a:off x="0" y="990600"/>
            <a:ext cx="9144000" cy="655638"/>
          </a:xfrm>
          <a:prstGeom prst="rect">
            <a:avLst/>
          </a:prstGeom>
          <a:noFill/>
          <a:ln w="12700">
            <a:noFill/>
            <a:miter lim="800000"/>
            <a:headEnd/>
            <a:tailEnd/>
          </a:ln>
        </p:spPr>
        <p:txBody>
          <a:bodyPr>
            <a:spAutoFit/>
          </a:bodyPr>
          <a:lstStyle/>
          <a:p>
            <a:pPr algn="ctr">
              <a:lnSpc>
                <a:spcPct val="95000"/>
              </a:lnSpc>
            </a:pPr>
            <a:r>
              <a:rPr lang="en-US" sz="3900" b="1">
                <a:solidFill>
                  <a:srgbClr val="990000"/>
                </a:solidFill>
              </a:rPr>
              <a:t>Government can sell the right to pollute</a:t>
            </a:r>
          </a:p>
        </p:txBody>
      </p:sp>
      <p:sp>
        <p:nvSpPr>
          <p:cNvPr id="26628" name="Freeform 4"/>
          <p:cNvSpPr>
            <a:spLocks/>
          </p:cNvSpPr>
          <p:nvPr/>
        </p:nvSpPr>
        <p:spPr bwMode="auto">
          <a:xfrm>
            <a:off x="3505200" y="2667000"/>
            <a:ext cx="4114800" cy="2743200"/>
          </a:xfrm>
          <a:custGeom>
            <a:avLst/>
            <a:gdLst>
              <a:gd name="T0" fmla="*/ 2147483647 w 2928"/>
              <a:gd name="T1" fmla="*/ 2147483647 h 2016"/>
              <a:gd name="T2" fmla="*/ 0 w 2928"/>
              <a:gd name="T3" fmla="*/ 2147483647 h 2016"/>
              <a:gd name="T4" fmla="*/ 2147483647 w 2928"/>
              <a:gd name="T5" fmla="*/ 2147483647 h 2016"/>
              <a:gd name="T6" fmla="*/ 2147483647 w 2928"/>
              <a:gd name="T7" fmla="*/ 0 h 2016"/>
              <a:gd name="T8" fmla="*/ 2147483647 w 2928"/>
              <a:gd name="T9" fmla="*/ 0 h 2016"/>
              <a:gd name="T10" fmla="*/ 2147483647 w 2928"/>
              <a:gd name="T11" fmla="*/ 2147483647 h 2016"/>
              <a:gd name="T12" fmla="*/ 2147483647 w 2928"/>
              <a:gd name="T13" fmla="*/ 2147483647 h 2016"/>
              <a:gd name="T14" fmla="*/ 2147483647 w 2928"/>
              <a:gd name="T15" fmla="*/ 2147483647 h 2016"/>
              <a:gd name="T16" fmla="*/ 2147483647 w 2928"/>
              <a:gd name="T17" fmla="*/ 2147483647 h 2016"/>
              <a:gd name="T18" fmla="*/ 2147483647 w 2928"/>
              <a:gd name="T19" fmla="*/ 2147483647 h 2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8"/>
              <a:gd name="T31" fmla="*/ 0 h 2016"/>
              <a:gd name="T32" fmla="*/ 2928 w 2928"/>
              <a:gd name="T33" fmla="*/ 2016 h 20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8" h="2016">
                <a:moveTo>
                  <a:pt x="144" y="1440"/>
                </a:moveTo>
                <a:lnTo>
                  <a:pt x="0" y="1104"/>
                </a:lnTo>
                <a:lnTo>
                  <a:pt x="192" y="480"/>
                </a:lnTo>
                <a:lnTo>
                  <a:pt x="816" y="0"/>
                </a:lnTo>
                <a:lnTo>
                  <a:pt x="1824" y="0"/>
                </a:lnTo>
                <a:lnTo>
                  <a:pt x="2928" y="240"/>
                </a:lnTo>
                <a:lnTo>
                  <a:pt x="2880" y="1152"/>
                </a:lnTo>
                <a:lnTo>
                  <a:pt x="2016" y="1776"/>
                </a:lnTo>
                <a:lnTo>
                  <a:pt x="720" y="2016"/>
                </a:lnTo>
                <a:lnTo>
                  <a:pt x="144" y="1440"/>
                </a:lnTo>
                <a:close/>
              </a:path>
            </a:pathLst>
          </a:custGeom>
          <a:gradFill rotWithShape="1">
            <a:gsLst>
              <a:gs pos="0">
                <a:srgbClr val="0066FF"/>
              </a:gs>
              <a:gs pos="100000">
                <a:srgbClr val="0044A9"/>
              </a:gs>
            </a:gsLst>
            <a:lin ang="5400000" scaled="1"/>
          </a:gradFill>
          <a:ln w="9525">
            <a:solidFill>
              <a:schemeClr val="tx1"/>
            </a:solidFill>
            <a:round/>
            <a:headEnd/>
            <a:tailEnd/>
          </a:ln>
        </p:spPr>
        <p:txBody>
          <a:bodyPr/>
          <a:lstStyle/>
          <a:p>
            <a:endParaRPr lang="en-US"/>
          </a:p>
        </p:txBody>
      </p:sp>
      <p:pic>
        <p:nvPicPr>
          <p:cNvPr id="26629" name="Picture 5" descr="bd05168_"/>
          <p:cNvPicPr>
            <a:picLocks noChangeAspect="1" noChangeArrowheads="1"/>
          </p:cNvPicPr>
          <p:nvPr/>
        </p:nvPicPr>
        <p:blipFill>
          <a:blip r:embed="rId3" cstate="print"/>
          <a:srcRect/>
          <a:stretch>
            <a:fillRect/>
          </a:stretch>
        </p:blipFill>
        <p:spPr bwMode="auto">
          <a:xfrm>
            <a:off x="4191000" y="1828800"/>
            <a:ext cx="977900" cy="990600"/>
          </a:xfrm>
          <a:prstGeom prst="rect">
            <a:avLst/>
          </a:prstGeom>
          <a:noFill/>
          <a:ln w="9525">
            <a:noFill/>
            <a:miter lim="800000"/>
            <a:headEnd/>
            <a:tailEnd/>
          </a:ln>
        </p:spPr>
      </p:pic>
      <p:pic>
        <p:nvPicPr>
          <p:cNvPr id="26630" name="Picture 6" descr="bd05168_"/>
          <p:cNvPicPr>
            <a:picLocks noChangeAspect="1" noChangeArrowheads="1"/>
          </p:cNvPicPr>
          <p:nvPr/>
        </p:nvPicPr>
        <p:blipFill>
          <a:blip r:embed="rId3" cstate="print"/>
          <a:srcRect/>
          <a:stretch>
            <a:fillRect/>
          </a:stretch>
        </p:blipFill>
        <p:spPr bwMode="auto">
          <a:xfrm>
            <a:off x="7239000" y="2362200"/>
            <a:ext cx="977900" cy="990600"/>
          </a:xfrm>
          <a:prstGeom prst="rect">
            <a:avLst/>
          </a:prstGeom>
          <a:noFill/>
          <a:ln w="9525">
            <a:noFill/>
            <a:miter lim="800000"/>
            <a:headEnd/>
            <a:tailEnd/>
          </a:ln>
        </p:spPr>
      </p:pic>
      <p:pic>
        <p:nvPicPr>
          <p:cNvPr id="26631" name="Picture 7" descr="bd05168_"/>
          <p:cNvPicPr>
            <a:picLocks noChangeAspect="1" noChangeArrowheads="1"/>
          </p:cNvPicPr>
          <p:nvPr/>
        </p:nvPicPr>
        <p:blipFill>
          <a:blip r:embed="rId3" cstate="print"/>
          <a:srcRect/>
          <a:stretch>
            <a:fillRect/>
          </a:stretch>
        </p:blipFill>
        <p:spPr bwMode="auto">
          <a:xfrm>
            <a:off x="6019800" y="4495800"/>
            <a:ext cx="977900" cy="990600"/>
          </a:xfrm>
          <a:prstGeom prst="rect">
            <a:avLst/>
          </a:prstGeom>
          <a:noFill/>
          <a:ln w="9525">
            <a:noFill/>
            <a:miter lim="800000"/>
            <a:headEnd/>
            <a:tailEnd/>
          </a:ln>
        </p:spPr>
      </p:pic>
      <p:pic>
        <p:nvPicPr>
          <p:cNvPr id="26632" name="Picture 8" descr="bd05168_"/>
          <p:cNvPicPr>
            <a:picLocks noChangeAspect="1" noChangeArrowheads="1"/>
          </p:cNvPicPr>
          <p:nvPr/>
        </p:nvPicPr>
        <p:blipFill>
          <a:blip r:embed="rId3" cstate="print"/>
          <a:srcRect/>
          <a:stretch>
            <a:fillRect/>
          </a:stretch>
        </p:blipFill>
        <p:spPr bwMode="auto">
          <a:xfrm>
            <a:off x="3124200" y="3657600"/>
            <a:ext cx="977900" cy="990600"/>
          </a:xfrm>
          <a:prstGeom prst="rect">
            <a:avLst/>
          </a:prstGeom>
          <a:noFill/>
          <a:ln w="9525">
            <a:noFill/>
            <a:miter lim="800000"/>
            <a:headEnd/>
            <a:tailEnd/>
          </a:ln>
        </p:spPr>
      </p:pic>
      <p:pic>
        <p:nvPicPr>
          <p:cNvPr id="26633" name="Picture 9" descr="bd05168_"/>
          <p:cNvPicPr>
            <a:picLocks noChangeAspect="1" noChangeArrowheads="1"/>
          </p:cNvPicPr>
          <p:nvPr/>
        </p:nvPicPr>
        <p:blipFill>
          <a:blip r:embed="rId3" cstate="print"/>
          <a:srcRect/>
          <a:stretch>
            <a:fillRect/>
          </a:stretch>
        </p:blipFill>
        <p:spPr bwMode="auto">
          <a:xfrm>
            <a:off x="4267200" y="4724400"/>
            <a:ext cx="977900" cy="990600"/>
          </a:xfrm>
          <a:prstGeom prst="rect">
            <a:avLst/>
          </a:prstGeom>
          <a:noFill/>
          <a:ln w="9525">
            <a:noFill/>
            <a:miter lim="800000"/>
            <a:headEnd/>
            <a:tailEnd/>
          </a:ln>
        </p:spPr>
      </p:pic>
      <p:sp>
        <p:nvSpPr>
          <p:cNvPr id="50186" name="Text Box 10"/>
          <p:cNvSpPr txBox="1">
            <a:spLocks noChangeArrowheads="1"/>
          </p:cNvSpPr>
          <p:nvPr/>
        </p:nvSpPr>
        <p:spPr bwMode="auto">
          <a:xfrm>
            <a:off x="5181600" y="2209800"/>
            <a:ext cx="762000" cy="396875"/>
          </a:xfrm>
          <a:prstGeom prst="rect">
            <a:avLst/>
          </a:prstGeom>
          <a:solidFill>
            <a:schemeClr val="bg1"/>
          </a:solidFill>
          <a:ln w="9525">
            <a:noFill/>
            <a:miter lim="800000"/>
            <a:headEnd/>
            <a:tailEnd/>
          </a:ln>
        </p:spPr>
        <p:txBody>
          <a:bodyPr>
            <a:spAutoFit/>
          </a:bodyPr>
          <a:lstStyle/>
          <a:p>
            <a:pPr>
              <a:spcBef>
                <a:spcPct val="50000"/>
              </a:spcBef>
            </a:pPr>
            <a:r>
              <a:rPr lang="en-US" sz="2000" b="1"/>
              <a:t>100</a:t>
            </a:r>
          </a:p>
        </p:txBody>
      </p:sp>
      <p:sp>
        <p:nvSpPr>
          <p:cNvPr id="50187" name="Text Box 11"/>
          <p:cNvSpPr txBox="1">
            <a:spLocks noChangeArrowheads="1"/>
          </p:cNvSpPr>
          <p:nvPr/>
        </p:nvSpPr>
        <p:spPr bwMode="auto">
          <a:xfrm>
            <a:off x="7924800" y="3581400"/>
            <a:ext cx="838200" cy="396875"/>
          </a:xfrm>
          <a:prstGeom prst="rect">
            <a:avLst/>
          </a:prstGeom>
          <a:solidFill>
            <a:schemeClr val="bg1"/>
          </a:solidFill>
          <a:ln w="9525">
            <a:noFill/>
            <a:miter lim="800000"/>
            <a:headEnd/>
            <a:tailEnd/>
          </a:ln>
        </p:spPr>
        <p:txBody>
          <a:bodyPr>
            <a:spAutoFit/>
          </a:bodyPr>
          <a:lstStyle/>
          <a:p>
            <a:pPr>
              <a:spcBef>
                <a:spcPct val="50000"/>
              </a:spcBef>
            </a:pPr>
            <a:r>
              <a:rPr lang="en-US" sz="2000" b="1"/>
              <a:t>200</a:t>
            </a:r>
          </a:p>
        </p:txBody>
      </p:sp>
      <p:pic>
        <p:nvPicPr>
          <p:cNvPr id="26636" name="Picture 12" descr="bd05168_"/>
          <p:cNvPicPr>
            <a:picLocks noChangeAspect="1" noChangeArrowheads="1"/>
          </p:cNvPicPr>
          <p:nvPr/>
        </p:nvPicPr>
        <p:blipFill>
          <a:blip r:embed="rId3" cstate="print"/>
          <a:srcRect/>
          <a:stretch>
            <a:fillRect/>
          </a:stretch>
        </p:blipFill>
        <p:spPr bwMode="auto">
          <a:xfrm>
            <a:off x="7924800" y="2590800"/>
            <a:ext cx="977900" cy="990600"/>
          </a:xfrm>
          <a:prstGeom prst="rect">
            <a:avLst/>
          </a:prstGeom>
          <a:noFill/>
          <a:ln w="9525">
            <a:noFill/>
            <a:miter lim="800000"/>
            <a:headEnd/>
            <a:tailEnd/>
          </a:ln>
        </p:spPr>
      </p:pic>
      <p:sp>
        <p:nvSpPr>
          <p:cNvPr id="50189" name="Text Box 13"/>
          <p:cNvSpPr txBox="1">
            <a:spLocks noChangeArrowheads="1"/>
          </p:cNvSpPr>
          <p:nvPr/>
        </p:nvSpPr>
        <p:spPr bwMode="auto">
          <a:xfrm>
            <a:off x="6858000" y="5486400"/>
            <a:ext cx="533400" cy="396875"/>
          </a:xfrm>
          <a:prstGeom prst="rect">
            <a:avLst/>
          </a:prstGeom>
          <a:solidFill>
            <a:schemeClr val="bg1"/>
          </a:solidFill>
          <a:ln w="9525">
            <a:noFill/>
            <a:miter lim="800000"/>
            <a:headEnd/>
            <a:tailEnd/>
          </a:ln>
        </p:spPr>
        <p:txBody>
          <a:bodyPr>
            <a:spAutoFit/>
          </a:bodyPr>
          <a:lstStyle/>
          <a:p>
            <a:pPr>
              <a:spcBef>
                <a:spcPct val="50000"/>
              </a:spcBef>
            </a:pPr>
            <a:r>
              <a:rPr lang="en-US" sz="2000" b="1"/>
              <a:t>50</a:t>
            </a:r>
          </a:p>
        </p:txBody>
      </p:sp>
      <p:sp>
        <p:nvSpPr>
          <p:cNvPr id="50190" name="Text Box 14"/>
          <p:cNvSpPr txBox="1">
            <a:spLocks noChangeArrowheads="1"/>
          </p:cNvSpPr>
          <p:nvPr/>
        </p:nvSpPr>
        <p:spPr bwMode="auto">
          <a:xfrm>
            <a:off x="4495800" y="5715000"/>
            <a:ext cx="533400" cy="396875"/>
          </a:xfrm>
          <a:prstGeom prst="rect">
            <a:avLst/>
          </a:prstGeom>
          <a:solidFill>
            <a:schemeClr val="bg1"/>
          </a:solidFill>
          <a:ln w="9525">
            <a:noFill/>
            <a:miter lim="800000"/>
            <a:headEnd/>
            <a:tailEnd/>
          </a:ln>
        </p:spPr>
        <p:txBody>
          <a:bodyPr>
            <a:spAutoFit/>
          </a:bodyPr>
          <a:lstStyle/>
          <a:p>
            <a:pPr>
              <a:spcBef>
                <a:spcPct val="50000"/>
              </a:spcBef>
            </a:pPr>
            <a:r>
              <a:rPr lang="en-US" sz="2000" b="1"/>
              <a:t>50</a:t>
            </a:r>
          </a:p>
        </p:txBody>
      </p:sp>
      <p:sp>
        <p:nvSpPr>
          <p:cNvPr id="50191" name="Text Box 15"/>
          <p:cNvSpPr txBox="1">
            <a:spLocks noChangeArrowheads="1"/>
          </p:cNvSpPr>
          <p:nvPr/>
        </p:nvSpPr>
        <p:spPr bwMode="auto">
          <a:xfrm>
            <a:off x="3048000" y="4724400"/>
            <a:ext cx="762000" cy="396875"/>
          </a:xfrm>
          <a:prstGeom prst="rect">
            <a:avLst/>
          </a:prstGeom>
          <a:solidFill>
            <a:schemeClr val="bg1"/>
          </a:solidFill>
          <a:ln w="9525">
            <a:noFill/>
            <a:miter lim="800000"/>
            <a:headEnd/>
            <a:tailEnd/>
          </a:ln>
        </p:spPr>
        <p:txBody>
          <a:bodyPr>
            <a:spAutoFit/>
          </a:bodyPr>
          <a:lstStyle/>
          <a:p>
            <a:pPr>
              <a:spcBef>
                <a:spcPct val="50000"/>
              </a:spcBef>
            </a:pPr>
            <a:r>
              <a:rPr lang="en-US" sz="2000" b="1"/>
              <a:t>100</a:t>
            </a:r>
          </a:p>
        </p:txBody>
      </p:sp>
      <p:sp>
        <p:nvSpPr>
          <p:cNvPr id="50192" name="Rectangle 16"/>
          <p:cNvSpPr>
            <a:spLocks noChangeArrowheads="1"/>
          </p:cNvSpPr>
          <p:nvPr/>
        </p:nvSpPr>
        <p:spPr bwMode="auto">
          <a:xfrm>
            <a:off x="0" y="1752600"/>
            <a:ext cx="3352800" cy="1549400"/>
          </a:xfrm>
          <a:prstGeom prst="rect">
            <a:avLst/>
          </a:prstGeom>
          <a:noFill/>
          <a:ln w="12700">
            <a:noFill/>
            <a:miter lim="800000"/>
            <a:headEnd/>
            <a:tailEnd/>
          </a:ln>
        </p:spPr>
        <p:txBody>
          <a:bodyPr lIns="90488" tIns="44450" rIns="90488" bIns="44450">
            <a:spAutoFit/>
          </a:bodyPr>
          <a:lstStyle/>
          <a:p>
            <a:pPr algn="ctr" eaLnBrk="0" hangingPunct="0"/>
            <a:r>
              <a:rPr lang="en-US" b="1">
                <a:solidFill>
                  <a:srgbClr val="000000"/>
                </a:solidFill>
              </a:rPr>
              <a:t>Assume the lake can naturally absorb 500 gallons of pollutants each year</a:t>
            </a:r>
          </a:p>
        </p:txBody>
      </p:sp>
      <p:sp>
        <p:nvSpPr>
          <p:cNvPr id="50193" name="Rectangle 17"/>
          <p:cNvSpPr>
            <a:spLocks noChangeArrowheads="1"/>
          </p:cNvSpPr>
          <p:nvPr/>
        </p:nvSpPr>
        <p:spPr bwMode="auto">
          <a:xfrm>
            <a:off x="0" y="5257800"/>
            <a:ext cx="3352800" cy="1184275"/>
          </a:xfrm>
          <a:prstGeom prst="rect">
            <a:avLst/>
          </a:prstGeom>
          <a:noFill/>
          <a:ln w="12700">
            <a:noFill/>
            <a:miter lim="800000"/>
            <a:headEnd/>
            <a:tailEnd/>
          </a:ln>
        </p:spPr>
        <p:txBody>
          <a:bodyPr lIns="90488" tIns="44450" rIns="90488" bIns="44450">
            <a:spAutoFit/>
          </a:bodyPr>
          <a:lstStyle/>
          <a:p>
            <a:pPr algn="ctr" eaLnBrk="0" hangingPunct="0"/>
            <a:r>
              <a:rPr lang="en-US" b="1">
                <a:solidFill>
                  <a:srgbClr val="000099"/>
                </a:solidFill>
              </a:rPr>
              <a:t>Now what does each firm have the incentive to do? </a:t>
            </a:r>
          </a:p>
        </p:txBody>
      </p:sp>
      <p:sp>
        <p:nvSpPr>
          <p:cNvPr id="50194" name="Rectangle 18"/>
          <p:cNvSpPr>
            <a:spLocks noChangeArrowheads="1"/>
          </p:cNvSpPr>
          <p:nvPr/>
        </p:nvSpPr>
        <p:spPr bwMode="auto">
          <a:xfrm>
            <a:off x="228600" y="3505200"/>
            <a:ext cx="2895600" cy="1552575"/>
          </a:xfrm>
          <a:prstGeom prst="rect">
            <a:avLst/>
          </a:prstGeom>
          <a:noFill/>
          <a:ln w="9525">
            <a:noFill/>
            <a:miter lim="800000"/>
            <a:headEnd/>
            <a:tailEnd/>
          </a:ln>
        </p:spPr>
        <p:txBody>
          <a:bodyPr>
            <a:spAutoFit/>
          </a:bodyPr>
          <a:lstStyle/>
          <a:p>
            <a:pPr algn="ctr"/>
            <a:r>
              <a:rPr lang="en-US" b="1">
                <a:solidFill>
                  <a:srgbClr val="000000"/>
                </a:solidFill>
              </a:rPr>
              <a:t>The Gov’t sells each firm the right to pollute a set number of gallons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dissolv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92"/>
                                        </p:tgtEl>
                                        <p:attrNameLst>
                                          <p:attrName>style.visibility</p:attrName>
                                        </p:attrNameLst>
                                      </p:cBhvr>
                                      <p:to>
                                        <p:strVal val="visible"/>
                                      </p:to>
                                    </p:set>
                                    <p:animEffect transition="in" filter="dissolve">
                                      <p:cBhvr>
                                        <p:cTn id="12" dur="500"/>
                                        <p:tgtEl>
                                          <p:spTgt spid="501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94"/>
                                        </p:tgtEl>
                                        <p:attrNameLst>
                                          <p:attrName>style.visibility</p:attrName>
                                        </p:attrNameLst>
                                      </p:cBhvr>
                                      <p:to>
                                        <p:strVal val="visible"/>
                                      </p:to>
                                    </p:set>
                                    <p:animEffect transition="in" filter="dissolve">
                                      <p:cBhvr>
                                        <p:cTn id="17" dur="500"/>
                                        <p:tgtEl>
                                          <p:spTgt spid="501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dissolve">
                                      <p:cBhvr>
                                        <p:cTn id="22" dur="500"/>
                                        <p:tgtEl>
                                          <p:spTgt spid="501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187"/>
                                        </p:tgtEl>
                                        <p:attrNameLst>
                                          <p:attrName>style.visibility</p:attrName>
                                        </p:attrNameLst>
                                      </p:cBhvr>
                                      <p:to>
                                        <p:strVal val="visible"/>
                                      </p:to>
                                    </p:set>
                                    <p:animEffect transition="in" filter="dissolve">
                                      <p:cBhvr>
                                        <p:cTn id="27" dur="500"/>
                                        <p:tgtEl>
                                          <p:spTgt spid="501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189"/>
                                        </p:tgtEl>
                                        <p:attrNameLst>
                                          <p:attrName>style.visibility</p:attrName>
                                        </p:attrNameLst>
                                      </p:cBhvr>
                                      <p:to>
                                        <p:strVal val="visible"/>
                                      </p:to>
                                    </p:set>
                                    <p:animEffect transition="in" filter="dissolve">
                                      <p:cBhvr>
                                        <p:cTn id="32" dur="500"/>
                                        <p:tgtEl>
                                          <p:spTgt spid="5018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190"/>
                                        </p:tgtEl>
                                        <p:attrNameLst>
                                          <p:attrName>style.visibility</p:attrName>
                                        </p:attrNameLst>
                                      </p:cBhvr>
                                      <p:to>
                                        <p:strVal val="visible"/>
                                      </p:to>
                                    </p:set>
                                    <p:animEffect transition="in" filter="dissolve">
                                      <p:cBhvr>
                                        <p:cTn id="37" dur="500"/>
                                        <p:tgtEl>
                                          <p:spTgt spid="5019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0191"/>
                                        </p:tgtEl>
                                        <p:attrNameLst>
                                          <p:attrName>style.visibility</p:attrName>
                                        </p:attrNameLst>
                                      </p:cBhvr>
                                      <p:to>
                                        <p:strVal val="visible"/>
                                      </p:to>
                                    </p:set>
                                    <p:animEffect transition="in" filter="dissolve">
                                      <p:cBhvr>
                                        <p:cTn id="42" dur="500"/>
                                        <p:tgtEl>
                                          <p:spTgt spid="5019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0193"/>
                                        </p:tgtEl>
                                        <p:attrNameLst>
                                          <p:attrName>style.visibility</p:attrName>
                                        </p:attrNameLst>
                                      </p:cBhvr>
                                      <p:to>
                                        <p:strVal val="visible"/>
                                      </p:to>
                                    </p:set>
                                    <p:animEffect transition="in" filter="dissolve">
                                      <p:cBhvr>
                                        <p:cTn id="47" dur="500"/>
                                        <p:tgtEl>
                                          <p:spTgt spid="50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P spid="50186" grpId="0" animBg="1" autoUpdateAnimBg="0"/>
      <p:bldP spid="50187" grpId="0" animBg="1" autoUpdateAnimBg="0"/>
      <p:bldP spid="50189" grpId="0" animBg="1" autoUpdateAnimBg="0"/>
      <p:bldP spid="50190" grpId="0" animBg="1" autoUpdateAnimBg="0"/>
      <p:bldP spid="50191" grpId="0" animBg="1" autoUpdateAnimBg="0"/>
      <p:bldP spid="50192" grpId="0" autoUpdateAnimBg="0"/>
      <p:bldP spid="50193" grpId="0" autoUpdateAnimBg="0"/>
      <p:bldP spid="50194" grpId="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304800" y="2133600"/>
            <a:ext cx="8610600" cy="1612900"/>
          </a:xfrm>
          <a:noFill/>
        </p:spPr>
        <p:txBody>
          <a:bodyPr lIns="90488" tIns="44450" rIns="90488" bIns="44450">
            <a:normAutofit fontScale="92500" lnSpcReduction="10000"/>
          </a:bodyPr>
          <a:lstStyle/>
          <a:p>
            <a:pPr marL="342900" indent="-342900" eaLnBrk="1" hangingPunct="1">
              <a:spcBef>
                <a:spcPct val="0"/>
              </a:spcBef>
            </a:pPr>
            <a:r>
              <a:rPr lang="en-US" sz="3800" b="1" smtClean="0"/>
              <a:t>Market Failure #3</a:t>
            </a:r>
          </a:p>
          <a:p>
            <a:pPr marL="342900" indent="-342900" eaLnBrk="1" hangingPunct="1">
              <a:spcBef>
                <a:spcPct val="0"/>
              </a:spcBef>
            </a:pPr>
            <a:r>
              <a:rPr lang="en-US" sz="7400" b="1" smtClean="0"/>
              <a:t>Monopolies</a:t>
            </a:r>
          </a:p>
        </p:txBody>
      </p:sp>
      <p:pic>
        <p:nvPicPr>
          <p:cNvPr id="2051" name="Picture 40" descr="http://www.hunton.com/files/tbl_s33PracticeGroups%5CImage5695%5C791%5Cantitrust.jpg"/>
          <p:cNvPicPr>
            <a:picLocks noChangeAspect="1" noChangeArrowheads="1"/>
          </p:cNvPicPr>
          <p:nvPr/>
        </p:nvPicPr>
        <p:blipFill>
          <a:blip r:embed="rId3" cstate="print"/>
          <a:srcRect b="33333"/>
          <a:stretch>
            <a:fillRect/>
          </a:stretch>
        </p:blipFill>
        <p:spPr bwMode="auto">
          <a:xfrm>
            <a:off x="3124200" y="4038600"/>
            <a:ext cx="2814638" cy="2438400"/>
          </a:xfrm>
          <a:prstGeom prst="rect">
            <a:avLst/>
          </a:prstGeom>
          <a:noFill/>
          <a:ln w="57150">
            <a:solidFill>
              <a:schemeClr val="tx1"/>
            </a:solidFill>
            <a:miter lim="800000"/>
            <a:headEnd/>
            <a:tailEnd/>
          </a:ln>
        </p:spPr>
      </p:pic>
      <p:sp>
        <p:nvSpPr>
          <p:cNvPr id="2052" name="Slide Number Placeholder 7"/>
          <p:cNvSpPr>
            <a:spLocks noGrp="1"/>
          </p:cNvSpPr>
          <p:nvPr>
            <p:ph type="sldNum" sz="quarter" idx="12"/>
          </p:nvPr>
        </p:nvSpPr>
        <p:spPr>
          <a:noFill/>
        </p:spPr>
        <p:txBody>
          <a:bodyPr/>
          <a:lstStyle/>
          <a:p>
            <a:fld id="{538E77B2-4F96-4F96-8E3A-322DEA471A7A}" type="slidenum">
              <a:rPr lang="en-US" smtClean="0"/>
              <a:pPr/>
              <a:t>118</a:t>
            </a:fld>
            <a:endParaRPr lang="en-US"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wipe(up)">
                                      <p:cBhvr>
                                        <p:cTn id="7" dur="500"/>
                                        <p:tgtEl>
                                          <p:spTgt spid="20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Utopia Asterisk.wav"/>
                                        </p:tgtEl>
                                      </p:cMediaNode>
                                    </p:audio>
                                  </p:sub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50">
                                            <p:txEl>
                                              <p:pRg st="1" end="1"/>
                                            </p:txEl>
                                          </p:spTgt>
                                        </p:tgtEl>
                                        <p:attrNameLst>
                                          <p:attrName>style.visibility</p:attrName>
                                        </p:attrNameLst>
                                      </p:cBhvr>
                                      <p:to>
                                        <p:strVal val="visible"/>
                                      </p:to>
                                    </p:set>
                                    <p:animEffect transition="in" filter="wipe(up)">
                                      <p:cBhvr>
                                        <p:cTn id="11" dur="500"/>
                                        <p:tgtEl>
                                          <p:spTgt spid="2050">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Utopia Asteris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advAuto="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0"/>
            <a:ext cx="7772400" cy="1143000"/>
          </a:xfrm>
        </p:spPr>
        <p:txBody>
          <a:bodyPr>
            <a:normAutofit fontScale="90000"/>
          </a:bodyPr>
          <a:lstStyle/>
          <a:p>
            <a:pPr eaLnBrk="1" hangingPunct="1"/>
            <a:r>
              <a:rPr lang="en-US" sz="3600" b="1" smtClean="0"/>
              <a:t>Government in Action:</a:t>
            </a:r>
            <a:r>
              <a:rPr lang="en-US" sz="8000" b="1" smtClean="0"/>
              <a:t/>
            </a:r>
            <a:br>
              <a:rPr lang="en-US" sz="8000" b="1" smtClean="0"/>
            </a:br>
            <a:r>
              <a:rPr lang="en-US" sz="8000" b="1" smtClean="0"/>
              <a:t>Antitrust Laws</a:t>
            </a:r>
          </a:p>
        </p:txBody>
      </p:sp>
      <p:pic>
        <p:nvPicPr>
          <p:cNvPr id="3075" name="Picture 37" descr="monopoly"/>
          <p:cNvPicPr>
            <a:picLocks noChangeAspect="1" noChangeArrowheads="1"/>
          </p:cNvPicPr>
          <p:nvPr/>
        </p:nvPicPr>
        <p:blipFill>
          <a:blip r:embed="rId2" cstate="print"/>
          <a:srcRect r="22223" b="20692"/>
          <a:stretch>
            <a:fillRect/>
          </a:stretch>
        </p:blipFill>
        <p:spPr bwMode="auto">
          <a:xfrm>
            <a:off x="6096000" y="3048000"/>
            <a:ext cx="1981200" cy="1981200"/>
          </a:xfrm>
          <a:prstGeom prst="rect">
            <a:avLst/>
          </a:prstGeom>
          <a:noFill/>
          <a:ln w="57150">
            <a:solidFill>
              <a:srgbClr val="000000"/>
            </a:solidFill>
            <a:miter lim="800000"/>
            <a:headEnd/>
            <a:tailEnd/>
          </a:ln>
        </p:spPr>
      </p:pic>
      <p:pic>
        <p:nvPicPr>
          <p:cNvPr id="3076" name="Picture 41" descr="http://www.angelfire.com/ms/moreswitchesplease/bimages/gotojail.gif"/>
          <p:cNvPicPr>
            <a:picLocks noChangeAspect="1" noChangeArrowheads="1"/>
          </p:cNvPicPr>
          <p:nvPr/>
        </p:nvPicPr>
        <p:blipFill>
          <a:blip r:embed="rId3" cstate="print"/>
          <a:srcRect/>
          <a:stretch>
            <a:fillRect/>
          </a:stretch>
        </p:blipFill>
        <p:spPr bwMode="auto">
          <a:xfrm>
            <a:off x="3581400" y="3048000"/>
            <a:ext cx="1981200" cy="1962150"/>
          </a:xfrm>
          <a:prstGeom prst="rect">
            <a:avLst/>
          </a:prstGeom>
          <a:noFill/>
          <a:ln w="57150">
            <a:solidFill>
              <a:srgbClr val="000000"/>
            </a:solidFill>
            <a:miter lim="800000"/>
            <a:headEnd/>
            <a:tailEnd/>
          </a:ln>
        </p:spPr>
      </p:pic>
      <p:pic>
        <p:nvPicPr>
          <p:cNvPr id="3077" name="Picture 45" descr="http://www.angelfire.com/ms/moreswitchesplease/bimages/passgo.gif"/>
          <p:cNvPicPr>
            <a:picLocks noChangeAspect="1" noChangeArrowheads="1"/>
          </p:cNvPicPr>
          <p:nvPr/>
        </p:nvPicPr>
        <p:blipFill>
          <a:blip r:embed="rId4" cstate="print"/>
          <a:srcRect/>
          <a:stretch>
            <a:fillRect/>
          </a:stretch>
        </p:blipFill>
        <p:spPr bwMode="auto">
          <a:xfrm>
            <a:off x="1219200" y="3048000"/>
            <a:ext cx="1887538" cy="1905000"/>
          </a:xfrm>
          <a:prstGeom prst="rect">
            <a:avLst/>
          </a:prstGeom>
          <a:noFill/>
          <a:ln w="57150">
            <a:solidFill>
              <a:srgbClr val="000000"/>
            </a:solidFill>
            <a:miter lim="800000"/>
            <a:headEnd/>
            <a:tailEnd/>
          </a:ln>
        </p:spPr>
      </p:pic>
      <p:sp>
        <p:nvSpPr>
          <p:cNvPr id="3078" name="Text Box 50"/>
          <p:cNvSpPr txBox="1">
            <a:spLocks noChangeArrowheads="1"/>
          </p:cNvSpPr>
          <p:nvPr/>
        </p:nvSpPr>
        <p:spPr bwMode="auto">
          <a:xfrm>
            <a:off x="990600" y="5105400"/>
            <a:ext cx="2209800" cy="457200"/>
          </a:xfrm>
          <a:prstGeom prst="rect">
            <a:avLst/>
          </a:prstGeom>
          <a:noFill/>
          <a:ln w="9525">
            <a:noFill/>
            <a:miter lim="800000"/>
            <a:headEnd/>
            <a:tailEnd/>
          </a:ln>
        </p:spPr>
        <p:txBody>
          <a:bodyPr>
            <a:spAutoFit/>
          </a:bodyPr>
          <a:lstStyle/>
          <a:p>
            <a:pPr algn="ctr">
              <a:spcBef>
                <a:spcPct val="50000"/>
              </a:spcBef>
            </a:pPr>
            <a:r>
              <a:rPr lang="en-US" b="1"/>
              <a:t>Legislative</a:t>
            </a:r>
          </a:p>
        </p:txBody>
      </p:sp>
      <p:sp>
        <p:nvSpPr>
          <p:cNvPr id="3079" name="Text Box 51"/>
          <p:cNvSpPr txBox="1">
            <a:spLocks noChangeArrowheads="1"/>
          </p:cNvSpPr>
          <p:nvPr/>
        </p:nvSpPr>
        <p:spPr bwMode="auto">
          <a:xfrm>
            <a:off x="3505200" y="5181600"/>
            <a:ext cx="2209800" cy="457200"/>
          </a:xfrm>
          <a:prstGeom prst="rect">
            <a:avLst/>
          </a:prstGeom>
          <a:noFill/>
          <a:ln w="9525">
            <a:noFill/>
            <a:miter lim="800000"/>
            <a:headEnd/>
            <a:tailEnd/>
          </a:ln>
        </p:spPr>
        <p:txBody>
          <a:bodyPr>
            <a:spAutoFit/>
          </a:bodyPr>
          <a:lstStyle/>
          <a:p>
            <a:pPr algn="ctr">
              <a:spcBef>
                <a:spcPct val="50000"/>
              </a:spcBef>
            </a:pPr>
            <a:r>
              <a:rPr lang="en-US" b="1"/>
              <a:t>Executive</a:t>
            </a:r>
          </a:p>
        </p:txBody>
      </p:sp>
      <p:sp>
        <p:nvSpPr>
          <p:cNvPr id="3080" name="Text Box 52"/>
          <p:cNvSpPr txBox="1">
            <a:spLocks noChangeArrowheads="1"/>
          </p:cNvSpPr>
          <p:nvPr/>
        </p:nvSpPr>
        <p:spPr bwMode="auto">
          <a:xfrm>
            <a:off x="5943600" y="5181600"/>
            <a:ext cx="2209800" cy="457200"/>
          </a:xfrm>
          <a:prstGeom prst="rect">
            <a:avLst/>
          </a:prstGeom>
          <a:noFill/>
          <a:ln w="9525">
            <a:noFill/>
            <a:miter lim="800000"/>
            <a:headEnd/>
            <a:tailEnd/>
          </a:ln>
        </p:spPr>
        <p:txBody>
          <a:bodyPr>
            <a:spAutoFit/>
          </a:bodyPr>
          <a:lstStyle/>
          <a:p>
            <a:pPr algn="ctr">
              <a:spcBef>
                <a:spcPct val="50000"/>
              </a:spcBef>
            </a:pPr>
            <a:r>
              <a:rPr lang="en-US" b="1"/>
              <a:t>Judicial</a:t>
            </a:r>
          </a:p>
        </p:txBody>
      </p:sp>
      <p:sp>
        <p:nvSpPr>
          <p:cNvPr id="3081" name="Slide Number Placeholder 8"/>
          <p:cNvSpPr>
            <a:spLocks noGrp="1"/>
          </p:cNvSpPr>
          <p:nvPr>
            <p:ph type="sldNum" sz="quarter" idx="12"/>
          </p:nvPr>
        </p:nvSpPr>
        <p:spPr>
          <a:noFill/>
        </p:spPr>
        <p:txBody>
          <a:bodyPr/>
          <a:lstStyle/>
          <a:p>
            <a:fld id="{CE651BF8-16E9-4C0B-8E34-BE5DCC6784D9}" type="slidenum">
              <a:rPr lang="en-US" smtClean="0"/>
              <a:pPr/>
              <a:t>119</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0"/>
            <a:ext cx="7772400" cy="1143000"/>
          </a:xfrm>
        </p:spPr>
        <p:txBody>
          <a:bodyPr/>
          <a:lstStyle/>
          <a:p>
            <a:r>
              <a:rPr lang="en-US" altLang="en-US" b="1" dirty="0" smtClean="0">
                <a:solidFill>
                  <a:srgbClr val="000099"/>
                </a:solidFill>
              </a:rPr>
              <a:t>The Demand Curve</a:t>
            </a:r>
          </a:p>
        </p:txBody>
      </p:sp>
      <p:sp>
        <p:nvSpPr>
          <p:cNvPr id="92163" name="Rectangle 3"/>
          <p:cNvSpPr>
            <a:spLocks noGrp="1" noChangeArrowheads="1"/>
          </p:cNvSpPr>
          <p:nvPr>
            <p:ph type="body" sz="half" idx="1"/>
          </p:nvPr>
        </p:nvSpPr>
        <p:spPr>
          <a:xfrm>
            <a:off x="76200" y="990600"/>
            <a:ext cx="8839200" cy="5105400"/>
          </a:xfrm>
        </p:spPr>
        <p:txBody>
          <a:bodyPr/>
          <a:lstStyle/>
          <a:p>
            <a:pPr>
              <a:lnSpc>
                <a:spcPct val="90000"/>
              </a:lnSpc>
            </a:pPr>
            <a:r>
              <a:rPr lang="en-US" altLang="en-US" b="1" dirty="0" smtClean="0"/>
              <a:t>A </a:t>
            </a:r>
            <a:r>
              <a:rPr lang="en-US" altLang="en-US" b="1" dirty="0" smtClean="0">
                <a:solidFill>
                  <a:schemeClr val="tx2"/>
                </a:solidFill>
              </a:rPr>
              <a:t>demand curve</a:t>
            </a:r>
            <a:r>
              <a:rPr lang="en-US" altLang="en-US" b="1" dirty="0" smtClean="0"/>
              <a:t> is a graphical representation of a demand schedule.</a:t>
            </a:r>
          </a:p>
          <a:p>
            <a:pPr>
              <a:lnSpc>
                <a:spcPct val="90000"/>
              </a:lnSpc>
            </a:pPr>
            <a:r>
              <a:rPr lang="en-US" altLang="en-US" b="1" dirty="0" smtClean="0"/>
              <a:t>The demand curve is downward sloping showing the inverse relationship between price (on the y-axis) and quantity demanded (on the x-axis)</a:t>
            </a:r>
          </a:p>
          <a:p>
            <a:pPr>
              <a:lnSpc>
                <a:spcPct val="90000"/>
              </a:lnSpc>
            </a:pPr>
            <a:r>
              <a:rPr lang="en-US" altLang="en-US" b="1" dirty="0" smtClean="0"/>
              <a:t>When reading a demand curve, assume all outside factors, such as income, are held constant.</a:t>
            </a:r>
            <a:r>
              <a:rPr lang="en-US" altLang="en-US" sz="2800" b="1" dirty="0" smtClean="0"/>
              <a:t> (This is called ceteris paribus)</a:t>
            </a:r>
          </a:p>
          <a:p>
            <a:pPr algn="ctr">
              <a:lnSpc>
                <a:spcPct val="90000"/>
              </a:lnSpc>
              <a:buFontTx/>
              <a:buNone/>
            </a:pPr>
            <a:r>
              <a:rPr lang="en-US" altLang="en-US" sz="3600" b="1" dirty="0" smtClean="0">
                <a:solidFill>
                  <a:srgbClr val="990000"/>
                </a:solidFill>
              </a:rPr>
              <a:t>Let’s draw a new demand curve for cereal…</a:t>
            </a:r>
          </a:p>
        </p:txBody>
      </p:sp>
      <p:sp>
        <p:nvSpPr>
          <p:cNvPr id="29700" name="Slide Number Placeholder 3"/>
          <p:cNvSpPr>
            <a:spLocks noGrp="1"/>
          </p:cNvSpPr>
          <p:nvPr>
            <p:ph type="sldNum" sz="quarter" idx="12"/>
          </p:nvPr>
        </p:nvSpPr>
        <p:spPr/>
        <p:txBody>
          <a:bodyPr/>
          <a:lstStyle/>
          <a:p>
            <a:pPr>
              <a:defRPr/>
            </a:pPr>
            <a:fld id="{0CB68542-88DE-419B-808F-891E25F93586}" type="slidenum">
              <a:rPr lang="en-US" smtClean="0"/>
              <a:pPr>
                <a:defRPr/>
              </a:pPr>
              <a:t>12</a:t>
            </a:fld>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randombar(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randombar(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randombar(horizontal)">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randombar(horizontal)">
                                      <p:cBhvr>
                                        <p:cTn id="22" dur="500"/>
                                        <p:tgtEl>
                                          <p:spTgt spid="92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2"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69850"/>
            <a:ext cx="8624888" cy="638175"/>
          </a:xfrm>
          <a:prstGeom prst="rect">
            <a:avLst/>
          </a:prstGeom>
          <a:noFill/>
          <a:ln w="12700">
            <a:noFill/>
            <a:miter lim="800000"/>
            <a:headEnd/>
            <a:tailEnd/>
          </a:ln>
        </p:spPr>
        <p:txBody>
          <a:bodyPr lIns="90488" tIns="44450" rIns="90488" bIns="44450">
            <a:spAutoFit/>
          </a:bodyPr>
          <a:lstStyle/>
          <a:p>
            <a:pPr algn="ctr" eaLnBrk="0" hangingPunct="0"/>
            <a:r>
              <a:rPr lang="en-US" sz="3600" b="1">
                <a:solidFill>
                  <a:srgbClr val="000099"/>
                </a:solidFill>
              </a:rPr>
              <a:t>WHAT ARE ANTITRUST LAWS?</a:t>
            </a:r>
          </a:p>
        </p:txBody>
      </p:sp>
      <p:sp>
        <p:nvSpPr>
          <p:cNvPr id="14339" name="Text Box 3"/>
          <p:cNvSpPr txBox="1">
            <a:spLocks noChangeArrowheads="1"/>
          </p:cNvSpPr>
          <p:nvPr/>
        </p:nvSpPr>
        <p:spPr bwMode="auto">
          <a:xfrm>
            <a:off x="228600" y="609600"/>
            <a:ext cx="8686800" cy="5610225"/>
          </a:xfrm>
          <a:prstGeom prst="rect">
            <a:avLst/>
          </a:prstGeom>
          <a:noFill/>
          <a:ln w="12700">
            <a:noFill/>
            <a:miter lim="800000"/>
            <a:headEnd/>
            <a:tailEnd/>
          </a:ln>
        </p:spPr>
        <p:txBody>
          <a:bodyPr>
            <a:spAutoFit/>
          </a:bodyPr>
          <a:lstStyle/>
          <a:p>
            <a:pPr>
              <a:defRPr/>
            </a:pPr>
            <a:r>
              <a:rPr lang="en-US" sz="3200" b="1" dirty="0">
                <a:solidFill>
                  <a:srgbClr val="990000"/>
                </a:solidFill>
                <a:latin typeface="Times New Roman" charset="0"/>
              </a:rPr>
              <a:t>Laws designed to prevent monopolies and promote competition.</a:t>
            </a:r>
          </a:p>
          <a:p>
            <a:pPr>
              <a:defRPr/>
            </a:pPr>
            <a:endParaRPr lang="en-US" sz="1200" b="1" dirty="0">
              <a:solidFill>
                <a:srgbClr val="990000"/>
              </a:solidFill>
              <a:latin typeface="Times New Roman" charset="0"/>
            </a:endParaRPr>
          </a:p>
          <a:p>
            <a:pPr marL="119063" indent="-119063">
              <a:buFontTx/>
              <a:buChar char="•"/>
              <a:defRPr/>
            </a:pPr>
            <a:r>
              <a:rPr lang="en-US" sz="2800" b="1" dirty="0">
                <a:latin typeface="Times New Roman" charset="0"/>
              </a:rPr>
              <a:t>After the Civil War, advances in technology and transportation lead to national markets.</a:t>
            </a:r>
            <a:endParaRPr lang="en-US" sz="1800" b="1" dirty="0">
              <a:latin typeface="Times New Roman" charset="0"/>
            </a:endParaRPr>
          </a:p>
          <a:p>
            <a:pPr marL="168275" indent="-168275">
              <a:buFontTx/>
              <a:buChar char="•"/>
              <a:defRPr/>
            </a:pPr>
            <a:r>
              <a:rPr lang="en-US" sz="2800" b="1" dirty="0">
                <a:latin typeface="Times New Roman" charset="0"/>
              </a:rPr>
              <a:t>Eventually only a few firms began to dominate industries: Railroads, Steel, meatpacking, coal, etc. </a:t>
            </a:r>
          </a:p>
          <a:p>
            <a:pPr>
              <a:defRPr/>
            </a:pPr>
            <a:endParaRPr lang="en-US" sz="1200" b="1" dirty="0">
              <a:latin typeface="Times New Roman" charset="0"/>
            </a:endParaRPr>
          </a:p>
          <a:p>
            <a:pPr algn="ctr">
              <a:defRPr/>
            </a:pPr>
            <a:r>
              <a:rPr lang="en-US" sz="3600" b="1" dirty="0">
                <a:solidFill>
                  <a:srgbClr val="000099"/>
                </a:solidFill>
                <a:latin typeface="Times New Roman" charset="0"/>
              </a:rPr>
              <a:t>Why are monopolies a Market Failure?</a:t>
            </a:r>
          </a:p>
          <a:p>
            <a:pPr algn="ctr">
              <a:defRPr/>
            </a:pPr>
            <a:endParaRPr lang="en-US" sz="1400" b="1" dirty="0">
              <a:latin typeface="Times New Roman" charset="0"/>
            </a:endParaRPr>
          </a:p>
          <a:p>
            <a:pPr marL="168275" indent="-168275">
              <a:buFontTx/>
              <a:buChar char="•"/>
              <a:defRPr/>
            </a:pPr>
            <a:r>
              <a:rPr lang="en-US" sz="2800" b="1" dirty="0">
                <a:latin typeface="Times New Roman" charset="0"/>
              </a:rPr>
              <a:t>Monopolies destroy the key ingredient of the free market system- Competition. </a:t>
            </a:r>
          </a:p>
          <a:p>
            <a:pPr marL="168275" indent="-168275">
              <a:buFontTx/>
              <a:buChar char="•"/>
              <a:defRPr/>
            </a:pPr>
            <a:r>
              <a:rPr lang="en-US" sz="2800" b="1" dirty="0">
                <a:latin typeface="Times New Roman" charset="0"/>
              </a:rPr>
              <a:t>To fix this MARKET FAILURE the government must get involved.</a:t>
            </a:r>
          </a:p>
        </p:txBody>
      </p:sp>
      <p:sp>
        <p:nvSpPr>
          <p:cNvPr id="4100" name="Slide Number Placeholder 3"/>
          <p:cNvSpPr>
            <a:spLocks noGrp="1"/>
          </p:cNvSpPr>
          <p:nvPr>
            <p:ph type="sldNum" sz="quarter" idx="12"/>
          </p:nvPr>
        </p:nvSpPr>
        <p:spPr>
          <a:noFill/>
        </p:spPr>
        <p:txBody>
          <a:bodyPr/>
          <a:lstStyle/>
          <a:p>
            <a:fld id="{D4753750-6248-499D-A800-E286DE0C668B}" type="slidenum">
              <a:rPr lang="en-US" smtClean="0"/>
              <a:pPr/>
              <a:t>120</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left)">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wipe(left)">
                                      <p:cBhvr>
                                        <p:cTn id="27" dur="500"/>
                                        <p:tgtEl>
                                          <p:spTgt spid="143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339">
                                            <p:txEl>
                                              <p:pRg st="7" end="7"/>
                                            </p:txEl>
                                          </p:spTgt>
                                        </p:tgtEl>
                                        <p:attrNameLst>
                                          <p:attrName>style.visibility</p:attrName>
                                        </p:attrNameLst>
                                      </p:cBhvr>
                                      <p:to>
                                        <p:strVal val="visible"/>
                                      </p:to>
                                    </p:set>
                                    <p:animEffect transition="in" filter="wipe(left)">
                                      <p:cBhvr>
                                        <p:cTn id="32" dur="500"/>
                                        <p:tgtEl>
                                          <p:spTgt spid="1433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9">
                                            <p:txEl>
                                              <p:pRg st="8" end="8"/>
                                            </p:txEl>
                                          </p:spTgt>
                                        </p:tgtEl>
                                        <p:attrNameLst>
                                          <p:attrName>style.visibility</p:attrName>
                                        </p:attrNameLst>
                                      </p:cBhvr>
                                      <p:to>
                                        <p:strVal val="visible"/>
                                      </p:to>
                                    </p:set>
                                    <p:animEffect transition="in" filter="wipe(left)">
                                      <p:cBhvr>
                                        <p:cTn id="3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0" y="69850"/>
            <a:ext cx="8624888" cy="638175"/>
          </a:xfrm>
          <a:prstGeom prst="rect">
            <a:avLst/>
          </a:prstGeom>
          <a:noFill/>
          <a:ln w="12700">
            <a:noFill/>
            <a:miter lim="800000"/>
            <a:headEnd/>
            <a:tailEnd/>
          </a:ln>
        </p:spPr>
        <p:txBody>
          <a:bodyPr lIns="90488" tIns="44450" rIns="90488" bIns="44450">
            <a:spAutoFit/>
          </a:bodyPr>
          <a:lstStyle/>
          <a:p>
            <a:pPr algn="ctr" eaLnBrk="0" hangingPunct="0"/>
            <a:r>
              <a:rPr lang="en-US" sz="3600" b="1">
                <a:solidFill>
                  <a:srgbClr val="000099"/>
                </a:solidFill>
              </a:rPr>
              <a:t>WHAT DOES THE GOVERNMENT DO?</a:t>
            </a:r>
          </a:p>
        </p:txBody>
      </p:sp>
      <p:sp>
        <p:nvSpPr>
          <p:cNvPr id="15363" name="Text Box 3"/>
          <p:cNvSpPr txBox="1">
            <a:spLocks noChangeArrowheads="1"/>
          </p:cNvSpPr>
          <p:nvPr/>
        </p:nvSpPr>
        <p:spPr bwMode="auto">
          <a:xfrm>
            <a:off x="228600" y="609600"/>
            <a:ext cx="8686800" cy="6038850"/>
          </a:xfrm>
          <a:prstGeom prst="rect">
            <a:avLst/>
          </a:prstGeom>
          <a:noFill/>
          <a:ln w="12700">
            <a:noFill/>
            <a:miter lim="800000"/>
            <a:headEnd/>
            <a:tailEnd/>
          </a:ln>
        </p:spPr>
        <p:txBody>
          <a:bodyPr>
            <a:spAutoFit/>
          </a:bodyPr>
          <a:lstStyle/>
          <a:p>
            <a:pPr>
              <a:defRPr/>
            </a:pPr>
            <a:r>
              <a:rPr lang="en-US" sz="2800" b="1" dirty="0">
                <a:solidFill>
                  <a:srgbClr val="990000"/>
                </a:solidFill>
                <a:latin typeface="Times New Roman" charset="0"/>
              </a:rPr>
              <a:t>Legislative Branch</a:t>
            </a:r>
          </a:p>
          <a:p>
            <a:pPr>
              <a:buFontTx/>
              <a:buChar char="•"/>
              <a:defRPr/>
            </a:pPr>
            <a:r>
              <a:rPr lang="en-US" sz="2800" b="1" dirty="0">
                <a:latin typeface="Times New Roman" charset="0"/>
              </a:rPr>
              <a:t>Passed laws designed to stop monopolies</a:t>
            </a:r>
          </a:p>
          <a:p>
            <a:pPr>
              <a:buFontTx/>
              <a:buChar char="•"/>
              <a:defRPr/>
            </a:pPr>
            <a:r>
              <a:rPr lang="en-US" sz="2800" b="1" dirty="0">
                <a:latin typeface="Times New Roman" charset="0"/>
              </a:rPr>
              <a:t>Sherman Act of 1890-</a:t>
            </a:r>
          </a:p>
          <a:p>
            <a:pPr lvl="1">
              <a:defRPr/>
            </a:pPr>
            <a:r>
              <a:rPr lang="en-US" sz="2800" b="1" i="1" dirty="0">
                <a:solidFill>
                  <a:srgbClr val="000099"/>
                </a:solidFill>
                <a:latin typeface="Times New Roman" charset="0"/>
              </a:rPr>
              <a:t>“Every person who shall monopolize …or conspire to monopolize…shall be deemed guilty of a felony.”</a:t>
            </a:r>
            <a:endParaRPr lang="en-US" sz="2800" b="1" dirty="0">
              <a:solidFill>
                <a:srgbClr val="000099"/>
              </a:solidFill>
              <a:latin typeface="Times New Roman" charset="0"/>
            </a:endParaRPr>
          </a:p>
          <a:p>
            <a:pPr>
              <a:defRPr/>
            </a:pPr>
            <a:endParaRPr lang="en-US" sz="1200" b="1" dirty="0">
              <a:solidFill>
                <a:srgbClr val="000099"/>
              </a:solidFill>
              <a:latin typeface="Times New Roman" charset="0"/>
            </a:endParaRPr>
          </a:p>
          <a:p>
            <a:pPr>
              <a:defRPr/>
            </a:pPr>
            <a:r>
              <a:rPr lang="en-US" sz="2800" b="1" dirty="0">
                <a:solidFill>
                  <a:srgbClr val="990000"/>
                </a:solidFill>
                <a:latin typeface="Times New Roman" charset="0"/>
              </a:rPr>
              <a:t>Executive Branch</a:t>
            </a:r>
            <a:r>
              <a:rPr lang="en-US" sz="2800" b="1" dirty="0">
                <a:latin typeface="Times New Roman" charset="0"/>
              </a:rPr>
              <a:t> </a:t>
            </a:r>
          </a:p>
          <a:p>
            <a:pPr marL="119063" indent="-119063">
              <a:buFontTx/>
              <a:buChar char="•"/>
              <a:defRPr/>
            </a:pPr>
            <a:r>
              <a:rPr lang="en-US" sz="2800" b="1" dirty="0">
                <a:latin typeface="Times New Roman" charset="0"/>
              </a:rPr>
              <a:t>The Federal Trade Commission must approve all corporate mergers. (Like AT&amp;T and…) </a:t>
            </a:r>
          </a:p>
          <a:p>
            <a:pPr marL="119063" indent="-119063">
              <a:buFontTx/>
              <a:buChar char="•"/>
              <a:defRPr/>
            </a:pPr>
            <a:r>
              <a:rPr lang="en-US" sz="2800" b="1" dirty="0">
                <a:latin typeface="Times New Roman" charset="0"/>
              </a:rPr>
              <a:t>When firms use anti-competitive tactics the Department of Justice files suit against them.</a:t>
            </a:r>
          </a:p>
          <a:p>
            <a:pPr>
              <a:defRPr/>
            </a:pPr>
            <a:endParaRPr lang="en-US" sz="1400" b="1" dirty="0">
              <a:solidFill>
                <a:srgbClr val="990000"/>
              </a:solidFill>
              <a:latin typeface="Times New Roman" charset="0"/>
            </a:endParaRPr>
          </a:p>
          <a:p>
            <a:pPr>
              <a:defRPr/>
            </a:pPr>
            <a:r>
              <a:rPr lang="en-US" sz="2800" b="1" dirty="0">
                <a:solidFill>
                  <a:srgbClr val="990000"/>
                </a:solidFill>
                <a:latin typeface="Times New Roman" charset="0"/>
              </a:rPr>
              <a:t>Judicial Branch</a:t>
            </a:r>
          </a:p>
          <a:p>
            <a:pPr marL="119063" indent="-119063">
              <a:buFontTx/>
              <a:buChar char="•"/>
              <a:defRPr/>
            </a:pPr>
            <a:r>
              <a:rPr lang="en-US" sz="2800" b="1" dirty="0">
                <a:latin typeface="Times New Roman" charset="0"/>
              </a:rPr>
              <a:t>Supreme Court finds the firm guilty or not guilty and assigns a punishment.</a:t>
            </a:r>
          </a:p>
        </p:txBody>
      </p:sp>
      <p:sp>
        <p:nvSpPr>
          <p:cNvPr id="5124" name="Slide Number Placeholder 3"/>
          <p:cNvSpPr>
            <a:spLocks noGrp="1"/>
          </p:cNvSpPr>
          <p:nvPr>
            <p:ph type="sldNum" sz="quarter" idx="12"/>
          </p:nvPr>
        </p:nvSpPr>
        <p:spPr>
          <a:noFill/>
        </p:spPr>
        <p:txBody>
          <a:bodyPr/>
          <a:lstStyle/>
          <a:p>
            <a:fld id="{09F22576-8102-4AA9-9987-545916B174AB}" type="slidenum">
              <a:rPr lang="en-US" smtClean="0"/>
              <a:pPr/>
              <a:t>121</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left)">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wipe(left)">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wipe(left)">
                                      <p:cBhvr>
                                        <p:cTn id="22" dur="500"/>
                                        <p:tgtEl>
                                          <p:spTgt spid="153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wipe(left)">
                                      <p:cBhvr>
                                        <p:cTn id="27" dur="500"/>
                                        <p:tgtEl>
                                          <p:spTgt spid="153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wipe(left)">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wipe(left)">
                                      <p:cBhvr>
                                        <p:cTn id="37" dur="5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wipe(left)">
                                      <p:cBhvr>
                                        <p:cTn id="42" dur="500"/>
                                        <p:tgtEl>
                                          <p:spTgt spid="153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363">
                                            <p:txEl>
                                              <p:pRg st="9" end="9"/>
                                            </p:txEl>
                                          </p:spTgt>
                                        </p:tgtEl>
                                        <p:attrNameLst>
                                          <p:attrName>style.visibility</p:attrName>
                                        </p:attrNameLst>
                                      </p:cBhvr>
                                      <p:to>
                                        <p:strVal val="visible"/>
                                      </p:to>
                                    </p:set>
                                    <p:animEffect transition="in" filter="wipe(left)">
                                      <p:cBhvr>
                                        <p:cTn id="47" dur="500"/>
                                        <p:tgtEl>
                                          <p:spTgt spid="1536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363">
                                            <p:txEl>
                                              <p:pRg st="10" end="10"/>
                                            </p:txEl>
                                          </p:spTgt>
                                        </p:tgtEl>
                                        <p:attrNameLst>
                                          <p:attrName>style.visibility</p:attrName>
                                        </p:attrNameLst>
                                      </p:cBhvr>
                                      <p:to>
                                        <p:strVal val="visible"/>
                                      </p:to>
                                    </p:set>
                                    <p:animEffect transition="in" filter="wipe(left)">
                                      <p:cBhvr>
                                        <p:cTn id="52" dur="5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bldLvl="2"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Oligopolies</a:t>
            </a:r>
          </a:p>
        </p:txBody>
      </p:sp>
      <p:sp>
        <p:nvSpPr>
          <p:cNvPr id="6147" name="Content Placeholder 2"/>
          <p:cNvSpPr>
            <a:spLocks noGrp="1"/>
          </p:cNvSpPr>
          <p:nvPr>
            <p:ph idx="1"/>
          </p:nvPr>
        </p:nvSpPr>
        <p:spPr/>
        <p:txBody>
          <a:bodyPr/>
          <a:lstStyle/>
          <a:p>
            <a:r>
              <a:rPr lang="en-US" smtClean="0"/>
              <a:t>A few companies that control a market or particular good.</a:t>
            </a:r>
          </a:p>
          <a:p>
            <a:pPr lvl="1"/>
            <a:r>
              <a:rPr lang="en-US" b="1" smtClean="0">
                <a:solidFill>
                  <a:srgbClr val="FF0000"/>
                </a:solidFill>
              </a:rPr>
              <a:t>Ex: early phone companies, early electric companies, UPS and FedEx</a:t>
            </a:r>
          </a:p>
        </p:txBody>
      </p:sp>
      <p:sp>
        <p:nvSpPr>
          <p:cNvPr id="6148" name="Slide Number Placeholder 3"/>
          <p:cNvSpPr>
            <a:spLocks noGrp="1"/>
          </p:cNvSpPr>
          <p:nvPr>
            <p:ph type="sldNum" sz="quarter" idx="12"/>
          </p:nvPr>
        </p:nvSpPr>
        <p:spPr>
          <a:noFill/>
        </p:spPr>
        <p:txBody>
          <a:bodyPr/>
          <a:lstStyle/>
          <a:p>
            <a:fld id="{9A8AA9DD-8B91-4B00-B9A8-6A8E20E82C6A}" type="slidenum">
              <a:rPr lang="en-US" smtClean="0"/>
              <a:pPr/>
              <a:t>122</a:t>
            </a:fld>
            <a:endParaRPr lang="en-US" smtClean="0"/>
          </a:p>
        </p:txBody>
      </p:sp>
      <p:pic>
        <p:nvPicPr>
          <p:cNvPr id="6149" name="Picture 4" descr="https://www.woothemes.com/wp-content/uploads/woocommerce_uploads/2013/01/ups_logo.gif">
            <a:hlinkClick r:id="rId2"/>
          </p:cNvPr>
          <p:cNvPicPr>
            <a:picLocks noChangeAspect="1" noChangeArrowheads="1"/>
          </p:cNvPicPr>
          <p:nvPr/>
        </p:nvPicPr>
        <p:blipFill>
          <a:blip r:embed="rId3" cstate="print"/>
          <a:srcRect/>
          <a:stretch>
            <a:fillRect/>
          </a:stretch>
        </p:blipFill>
        <p:spPr bwMode="auto">
          <a:xfrm>
            <a:off x="6096000" y="3565525"/>
            <a:ext cx="2763838" cy="3292475"/>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143000"/>
            <a:ext cx="8534400" cy="1143000"/>
          </a:xfrm>
        </p:spPr>
        <p:txBody>
          <a:bodyPr>
            <a:normAutofit fontScale="90000"/>
          </a:bodyPr>
          <a:lstStyle/>
          <a:p>
            <a:pPr eaLnBrk="1" hangingPunct="1">
              <a:defRPr/>
            </a:pPr>
            <a:r>
              <a:rPr lang="en-US" sz="6000" b="1" dirty="0" smtClean="0">
                <a:effectLst>
                  <a:outerShdw blurRad="38100" dist="38100" dir="2700000" algn="tl">
                    <a:srgbClr val="C0C0C0"/>
                  </a:outerShdw>
                </a:effectLst>
              </a:rPr>
              <a:t/>
            </a:r>
            <a:br>
              <a:rPr lang="en-US" sz="6000" b="1" dirty="0" smtClean="0">
                <a:effectLst>
                  <a:outerShdw blurRad="38100" dist="38100" dir="2700000" algn="tl">
                    <a:srgbClr val="C0C0C0"/>
                  </a:outerShdw>
                </a:effectLst>
              </a:rPr>
            </a:br>
            <a:r>
              <a:rPr lang="en-US" sz="8000" b="1" dirty="0" smtClean="0">
                <a:effectLst>
                  <a:outerShdw blurRad="38100" dist="38100" dir="2700000" algn="tl">
                    <a:srgbClr val="C0C0C0"/>
                  </a:outerShdw>
                </a:effectLst>
              </a:rPr>
              <a:t>Market Failures</a:t>
            </a:r>
          </a:p>
        </p:txBody>
      </p:sp>
      <p:pic>
        <p:nvPicPr>
          <p:cNvPr id="2051" name="Picture 5" descr="C:\Program Files\Microsoft Office\Clipart\standard\stddir1\bd06126_.wmf"/>
          <p:cNvPicPr>
            <a:picLocks noChangeAspect="1" noChangeArrowheads="1"/>
          </p:cNvPicPr>
          <p:nvPr/>
        </p:nvPicPr>
        <p:blipFill>
          <a:blip r:embed="rId2" cstate="print"/>
          <a:srcRect/>
          <a:stretch>
            <a:fillRect/>
          </a:stretch>
        </p:blipFill>
        <p:spPr bwMode="auto">
          <a:xfrm>
            <a:off x="6858000" y="3886200"/>
            <a:ext cx="2066925" cy="2209800"/>
          </a:xfrm>
          <a:prstGeom prst="rect">
            <a:avLst/>
          </a:prstGeom>
          <a:noFill/>
          <a:ln w="9525">
            <a:noFill/>
            <a:miter lim="800000"/>
            <a:headEnd/>
            <a:tailEnd/>
          </a:ln>
        </p:spPr>
      </p:pic>
      <p:pic>
        <p:nvPicPr>
          <p:cNvPr id="2052" name="Picture 6" descr="C:\Program Files\Microsoft Office\Clipart\standard\stddir1\bd05171_.wmf"/>
          <p:cNvPicPr>
            <a:picLocks noChangeAspect="1" noChangeArrowheads="1"/>
          </p:cNvPicPr>
          <p:nvPr/>
        </p:nvPicPr>
        <p:blipFill>
          <a:blip r:embed="rId3" cstate="print"/>
          <a:srcRect/>
          <a:stretch>
            <a:fillRect/>
          </a:stretch>
        </p:blipFill>
        <p:spPr bwMode="auto">
          <a:xfrm>
            <a:off x="152400" y="4114800"/>
            <a:ext cx="2025650" cy="1958975"/>
          </a:xfrm>
          <a:prstGeom prst="rect">
            <a:avLst/>
          </a:prstGeom>
          <a:noFill/>
          <a:ln w="9525">
            <a:noFill/>
            <a:miter lim="800000"/>
            <a:headEnd/>
            <a:tailEnd/>
          </a:ln>
        </p:spPr>
      </p:pic>
      <p:pic>
        <p:nvPicPr>
          <p:cNvPr id="2053" name="Picture 7" descr="C:\Program Files\Microsoft Office\Clipart\standard\stddir3\in00579_.wmf"/>
          <p:cNvPicPr>
            <a:picLocks noChangeAspect="1" noChangeArrowheads="1"/>
          </p:cNvPicPr>
          <p:nvPr/>
        </p:nvPicPr>
        <p:blipFill>
          <a:blip r:embed="rId4" cstate="print"/>
          <a:srcRect/>
          <a:stretch>
            <a:fillRect/>
          </a:stretch>
        </p:blipFill>
        <p:spPr bwMode="auto">
          <a:xfrm>
            <a:off x="2438400" y="4114800"/>
            <a:ext cx="2022475" cy="2057400"/>
          </a:xfrm>
          <a:prstGeom prst="rect">
            <a:avLst/>
          </a:prstGeom>
          <a:noFill/>
          <a:ln w="9525">
            <a:noFill/>
            <a:miter lim="800000"/>
            <a:headEnd/>
            <a:tailEnd/>
          </a:ln>
        </p:spPr>
      </p:pic>
      <p:pic>
        <p:nvPicPr>
          <p:cNvPr id="2054" name="Picture 8" descr="http://www.angelfire.com/ms/moreswitchesplease/bimages/gotojail.gif"/>
          <p:cNvPicPr>
            <a:picLocks noChangeAspect="1" noChangeArrowheads="1"/>
          </p:cNvPicPr>
          <p:nvPr/>
        </p:nvPicPr>
        <p:blipFill>
          <a:blip r:embed="rId5" cstate="print"/>
          <a:srcRect/>
          <a:stretch>
            <a:fillRect/>
          </a:stretch>
        </p:blipFill>
        <p:spPr bwMode="auto">
          <a:xfrm>
            <a:off x="4648200" y="4038600"/>
            <a:ext cx="1981200" cy="1962150"/>
          </a:xfrm>
          <a:prstGeom prst="rect">
            <a:avLst/>
          </a:prstGeom>
          <a:noFill/>
          <a:ln w="57150">
            <a:solidFill>
              <a:srgbClr val="000000"/>
            </a:solidFill>
            <a:miter lim="800000"/>
            <a:headEnd/>
            <a:tailEnd/>
          </a:ln>
        </p:spPr>
      </p:pic>
      <p:sp>
        <p:nvSpPr>
          <p:cNvPr id="2055" name="Slide Number Placeholder 6"/>
          <p:cNvSpPr>
            <a:spLocks noGrp="1"/>
          </p:cNvSpPr>
          <p:nvPr>
            <p:ph type="sldNum" sz="quarter" idx="12"/>
          </p:nvPr>
        </p:nvSpPr>
        <p:spPr>
          <a:noFill/>
        </p:spPr>
        <p:txBody>
          <a:bodyPr/>
          <a:lstStyle/>
          <a:p>
            <a:fld id="{87390941-FB94-4E6F-86EF-E8DF1DB08375}" type="slidenum">
              <a:rPr lang="en-US" smtClean="0"/>
              <a:pPr/>
              <a:t>123</a:t>
            </a:fld>
            <a:endParaRPr lang="en-US" smtClean="0"/>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52400"/>
            <a:ext cx="9144000" cy="674688"/>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4800" b="1">
                <a:solidFill>
                  <a:srgbClr val="FF0000"/>
                </a:solidFill>
              </a:rPr>
              <a:t>Review</a:t>
            </a:r>
          </a:p>
        </p:txBody>
      </p:sp>
      <p:sp>
        <p:nvSpPr>
          <p:cNvPr id="4099" name="Rectangle 3"/>
          <p:cNvSpPr>
            <a:spLocks noChangeArrowheads="1"/>
          </p:cNvSpPr>
          <p:nvPr/>
        </p:nvSpPr>
        <p:spPr bwMode="auto">
          <a:xfrm>
            <a:off x="609600" y="990600"/>
            <a:ext cx="7543800" cy="4965700"/>
          </a:xfrm>
          <a:prstGeom prst="rect">
            <a:avLst/>
          </a:prstGeom>
          <a:noFill/>
          <a:ln w="12700">
            <a:noFill/>
            <a:miter lim="800000"/>
            <a:headEnd/>
            <a:tailEnd/>
          </a:ln>
        </p:spPr>
        <p:txBody>
          <a:bodyPr lIns="90488" tIns="44450" rIns="90488" bIns="44450">
            <a:spAutoFit/>
          </a:bodyPr>
          <a:lstStyle/>
          <a:p>
            <a:pPr marL="457200" indent="-457200" eaLnBrk="0" hangingPunct="0">
              <a:buFontTx/>
              <a:buAutoNum type="arabicPeriod"/>
            </a:pPr>
            <a:r>
              <a:rPr lang="en-US" sz="3600" b="1"/>
              <a:t>Define Market Failure.</a:t>
            </a:r>
          </a:p>
          <a:p>
            <a:pPr marL="457200" indent="-457200" eaLnBrk="0" hangingPunct="0">
              <a:lnSpc>
                <a:spcPct val="85000"/>
              </a:lnSpc>
              <a:buFontTx/>
              <a:buAutoNum type="arabicPeriod"/>
            </a:pPr>
            <a:r>
              <a:rPr lang="en-US" sz="3600" b="1">
                <a:solidFill>
                  <a:srgbClr val="0070C0"/>
                </a:solidFill>
              </a:rPr>
              <a:t>Identify the four market failures we have learned in this unit. </a:t>
            </a:r>
          </a:p>
          <a:p>
            <a:pPr marL="457200" indent="-457200" eaLnBrk="0" hangingPunct="0">
              <a:lnSpc>
                <a:spcPct val="85000"/>
              </a:lnSpc>
              <a:buFontTx/>
              <a:buAutoNum type="arabicPeriod"/>
            </a:pPr>
            <a:r>
              <a:rPr lang="en-US" sz="3600" b="1"/>
              <a:t>Explain why public goods are a market failure.</a:t>
            </a:r>
          </a:p>
          <a:p>
            <a:pPr marL="457200" indent="-457200" eaLnBrk="0" hangingPunct="0">
              <a:lnSpc>
                <a:spcPct val="85000"/>
              </a:lnSpc>
              <a:buFontTx/>
              <a:buAutoNum type="arabicPeriod"/>
            </a:pPr>
            <a:r>
              <a:rPr lang="en-US" sz="3600" b="1">
                <a:solidFill>
                  <a:srgbClr val="0070C0"/>
                </a:solidFill>
              </a:rPr>
              <a:t>Explain why externalities are a market failure.</a:t>
            </a:r>
          </a:p>
          <a:p>
            <a:pPr marL="457200" indent="-457200" eaLnBrk="0" hangingPunct="0">
              <a:lnSpc>
                <a:spcPct val="85000"/>
              </a:lnSpc>
              <a:buFontTx/>
              <a:buAutoNum type="arabicPeriod"/>
            </a:pPr>
            <a:r>
              <a:rPr lang="en-US" sz="3600" b="1"/>
              <a:t>Explain why monopolies are a market failure.</a:t>
            </a:r>
          </a:p>
          <a:p>
            <a:pPr marL="457200" indent="-457200" eaLnBrk="0" hangingPunct="0">
              <a:buFontTx/>
              <a:buAutoNum type="arabicPeriod"/>
            </a:pPr>
            <a:r>
              <a:rPr lang="en-US" sz="3600" b="1">
                <a:solidFill>
                  <a:srgbClr val="0070C0"/>
                </a:solidFill>
              </a:rPr>
              <a:t>Name 10 different super heroes.</a:t>
            </a:r>
          </a:p>
        </p:txBody>
      </p:sp>
      <p:sp>
        <p:nvSpPr>
          <p:cNvPr id="3076" name="Slide Number Placeholder 3"/>
          <p:cNvSpPr>
            <a:spLocks noGrp="1"/>
          </p:cNvSpPr>
          <p:nvPr>
            <p:ph type="sldNum" sz="quarter" idx="12"/>
          </p:nvPr>
        </p:nvSpPr>
        <p:spPr>
          <a:noFill/>
        </p:spPr>
        <p:txBody>
          <a:bodyPr/>
          <a:lstStyle/>
          <a:p>
            <a:fld id="{26AEA534-8772-42C5-856E-490B826DDE08}" type="slidenum">
              <a:rPr lang="en-US" smtClean="0"/>
              <a:pPr/>
              <a:t>124</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left)">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2133600"/>
            <a:ext cx="7191375" cy="1157288"/>
          </a:xfrm>
          <a:noFill/>
        </p:spPr>
        <p:txBody>
          <a:bodyPr>
            <a:normAutofit fontScale="90000"/>
          </a:bodyPr>
          <a:lstStyle/>
          <a:p>
            <a:pPr eaLnBrk="1" hangingPunct="1"/>
            <a:r>
              <a:rPr lang="en-US" sz="4000" b="1" smtClean="0"/>
              <a:t>Market Failure #4</a:t>
            </a:r>
            <a:r>
              <a:rPr lang="en-US" sz="7200" b="1" smtClean="0"/>
              <a:t/>
            </a:r>
            <a:br>
              <a:rPr lang="en-US" sz="7200" b="1" smtClean="0"/>
            </a:br>
            <a:r>
              <a:rPr lang="en-US" sz="6600" b="1" smtClean="0"/>
              <a:t>Unfair Distribution of Wealth</a:t>
            </a:r>
          </a:p>
        </p:txBody>
      </p:sp>
      <p:sp>
        <p:nvSpPr>
          <p:cNvPr id="4099" name="Slide Number Placeholder 2"/>
          <p:cNvSpPr>
            <a:spLocks noGrp="1"/>
          </p:cNvSpPr>
          <p:nvPr>
            <p:ph type="sldNum" sz="quarter" idx="12"/>
          </p:nvPr>
        </p:nvSpPr>
        <p:spPr>
          <a:noFill/>
        </p:spPr>
        <p:txBody>
          <a:bodyPr/>
          <a:lstStyle/>
          <a:p>
            <a:fld id="{53999B94-86B0-4291-B9C1-D2C4372C0E62}" type="slidenum">
              <a:rPr lang="en-US" smtClean="0"/>
              <a:pPr/>
              <a:t>125</a:t>
            </a:fld>
            <a:endParaRPr lang="en-US" smtClean="0"/>
          </a:p>
        </p:txBody>
      </p:sp>
      <p:pic>
        <p:nvPicPr>
          <p:cNvPr id="4102" name="Picture 6" descr="poor-people"/>
          <p:cNvPicPr>
            <a:picLocks noChangeAspect="1" noChangeArrowheads="1"/>
          </p:cNvPicPr>
          <p:nvPr/>
        </p:nvPicPr>
        <p:blipFill>
          <a:blip r:embed="rId2" cstate="print"/>
          <a:srcRect/>
          <a:stretch>
            <a:fillRect/>
          </a:stretch>
        </p:blipFill>
        <p:spPr bwMode="auto">
          <a:xfrm>
            <a:off x="1143000" y="4114800"/>
            <a:ext cx="2819400" cy="2519363"/>
          </a:xfrm>
          <a:prstGeom prst="rect">
            <a:avLst/>
          </a:prstGeom>
          <a:noFill/>
          <a:ln w="57150">
            <a:solidFill>
              <a:srgbClr val="000000"/>
            </a:solidFill>
            <a:miter lim="800000"/>
            <a:headEnd/>
            <a:tailEnd/>
          </a:ln>
        </p:spPr>
      </p:pic>
      <p:sp>
        <p:nvSpPr>
          <p:cNvPr id="4103" name="Rectangle 7"/>
          <p:cNvSpPr>
            <a:spLocks noChangeArrowheads="1"/>
          </p:cNvSpPr>
          <p:nvPr/>
        </p:nvSpPr>
        <p:spPr bwMode="auto">
          <a:xfrm>
            <a:off x="7696200" y="4343400"/>
            <a:ext cx="1447800" cy="1554163"/>
          </a:xfrm>
          <a:prstGeom prst="rect">
            <a:avLst/>
          </a:prstGeom>
          <a:noFill/>
          <a:ln w="9525">
            <a:noFill/>
            <a:miter lim="800000"/>
            <a:headEnd/>
            <a:tailEnd/>
          </a:ln>
        </p:spPr>
        <p:txBody>
          <a:bodyPr anchor="ctr">
            <a:spAutoFit/>
          </a:bodyPr>
          <a:lstStyle/>
          <a:p>
            <a:pPr algn="ctr" eaLnBrk="0" hangingPunct="0"/>
            <a:r>
              <a:rPr lang="en-US" sz="2400"/>
              <a:t>Net Worth over $2.3 billion </a:t>
            </a:r>
          </a:p>
        </p:txBody>
      </p:sp>
      <p:pic>
        <p:nvPicPr>
          <p:cNvPr id="4105" name="Picture 9" descr="f9c1e366-b913-d8de-468d-bc45829933fe-news_fb_OprahWinfrey_Mandela"/>
          <p:cNvPicPr>
            <a:picLocks noChangeAspect="1" noChangeArrowheads="1"/>
          </p:cNvPicPr>
          <p:nvPr/>
        </p:nvPicPr>
        <p:blipFill>
          <a:blip r:embed="rId3" cstate="print"/>
          <a:srcRect b="24001"/>
          <a:stretch>
            <a:fillRect/>
          </a:stretch>
        </p:blipFill>
        <p:spPr bwMode="auto">
          <a:xfrm>
            <a:off x="5257800" y="4114800"/>
            <a:ext cx="2481263" cy="2514600"/>
          </a:xfrm>
          <a:prstGeom prst="rect">
            <a:avLst/>
          </a:prstGeom>
          <a:noFill/>
          <a:ln w="5715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par>
                                <p:cTn id="8" presetID="9" presetClass="entr" presetSubtype="0" fill="hold" nodeType="withEffect">
                                  <p:stCondLst>
                                    <p:cond delay="0"/>
                                  </p:stCondLst>
                                  <p:childTnLst>
                                    <p:set>
                                      <p:cBhvr>
                                        <p:cTn id="9" dur="1" fill="hold">
                                          <p:stCondLst>
                                            <p:cond delay="0"/>
                                          </p:stCondLst>
                                        </p:cTn>
                                        <p:tgtEl>
                                          <p:spTgt spid="4105"/>
                                        </p:tgtEl>
                                        <p:attrNameLst>
                                          <p:attrName>style.visibility</p:attrName>
                                        </p:attrNameLst>
                                      </p:cBhvr>
                                      <p:to>
                                        <p:strVal val="visible"/>
                                      </p:to>
                                    </p:set>
                                    <p:animEffect transition="in" filter="dissolve">
                                      <p:cBhvr>
                                        <p:cTn id="10" dur="500"/>
                                        <p:tgtEl>
                                          <p:spTgt spid="410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103"/>
                                        </p:tgtEl>
                                        <p:attrNameLst>
                                          <p:attrName>style.visibility</p:attrName>
                                        </p:attrNameLst>
                                      </p:cBhvr>
                                      <p:to>
                                        <p:strVal val="visible"/>
                                      </p:to>
                                    </p:set>
                                    <p:animEffect transition="in" filter="dissolve">
                                      <p:cBhvr>
                                        <p:cTn id="13"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solidFill>
            <a:schemeClr val="bg1"/>
          </a:solidFill>
          <a:ln w="12700">
            <a:solidFill>
              <a:schemeClr val="bg1"/>
            </a:solidFill>
            <a:miter lim="800000"/>
            <a:headEnd/>
            <a:tailEnd/>
          </a:ln>
        </p:spPr>
        <p:txBody>
          <a:bodyPr wrap="none" anchor="ctr"/>
          <a:lstStyle/>
          <a:p>
            <a:endParaRPr lang="en-US" sz="2400"/>
          </a:p>
        </p:txBody>
      </p:sp>
      <p:sp>
        <p:nvSpPr>
          <p:cNvPr id="17411" name="Rectangle 3"/>
          <p:cNvSpPr>
            <a:spLocks noGrp="1" noChangeArrowheads="1"/>
          </p:cNvSpPr>
          <p:nvPr>
            <p:ph type="title"/>
          </p:nvPr>
        </p:nvSpPr>
        <p:spPr>
          <a:xfrm>
            <a:off x="0" y="203200"/>
            <a:ext cx="9144000" cy="1143000"/>
          </a:xfrm>
        </p:spPr>
        <p:txBody>
          <a:bodyPr>
            <a:normAutofit fontScale="90000"/>
          </a:bodyPr>
          <a:lstStyle/>
          <a:p>
            <a:pPr eaLnBrk="1" hangingPunct="1"/>
            <a:r>
              <a:rPr lang="en-US" sz="2800" b="1" smtClean="0"/>
              <a:t>Welfare provides a </a:t>
            </a:r>
            <a:r>
              <a:rPr lang="en-US" sz="2800" b="1" u="sng" smtClean="0"/>
              <a:t>safety net</a:t>
            </a:r>
            <a:r>
              <a:rPr lang="en-US" sz="2800" b="1" smtClean="0"/>
              <a:t> for citizens</a:t>
            </a:r>
            <a:br>
              <a:rPr lang="en-US" sz="2800" b="1" smtClean="0"/>
            </a:br>
            <a:r>
              <a:rPr lang="en-US" sz="2800" b="1" smtClean="0"/>
              <a:t>(retirement, unemployment, workers comp, health,  etc.)</a:t>
            </a:r>
            <a:br>
              <a:rPr lang="en-US" sz="2800" b="1" smtClean="0"/>
            </a:br>
            <a:r>
              <a:rPr lang="en-US" sz="2800" b="1" smtClean="0">
                <a:solidFill>
                  <a:srgbClr val="990000"/>
                </a:solidFill>
              </a:rPr>
              <a:t>BUT, what are some possible downsides?</a:t>
            </a:r>
            <a:r>
              <a:rPr lang="en-US" sz="2800" b="1" smtClean="0"/>
              <a:t> </a:t>
            </a:r>
          </a:p>
        </p:txBody>
      </p:sp>
      <p:pic>
        <p:nvPicPr>
          <p:cNvPr id="17412" name="Picture 4" descr="C:\Documents and Settings\msalazar\Desktop\AP Economics\Macroeconomics\Entitlements.tif"/>
          <p:cNvPicPr>
            <a:picLocks noChangeAspect="1" noChangeArrowheads="1"/>
          </p:cNvPicPr>
          <p:nvPr/>
        </p:nvPicPr>
        <p:blipFill>
          <a:blip r:embed="rId2" cstate="print"/>
          <a:srcRect l="12587" t="28529" r="43816" b="48820"/>
          <a:stretch>
            <a:fillRect/>
          </a:stretch>
        </p:blipFill>
        <p:spPr bwMode="auto">
          <a:xfrm>
            <a:off x="954088" y="1479550"/>
            <a:ext cx="7261225" cy="5189538"/>
          </a:xfrm>
          <a:prstGeom prst="rect">
            <a:avLst/>
          </a:prstGeom>
          <a:noFill/>
          <a:ln w="9525">
            <a:noFill/>
            <a:miter lim="800000"/>
            <a:headEnd/>
            <a:tailEnd/>
          </a:ln>
        </p:spPr>
      </p:pic>
      <p:sp>
        <p:nvSpPr>
          <p:cNvPr id="17413" name="Text Box 5"/>
          <p:cNvSpPr txBox="1">
            <a:spLocks noChangeArrowheads="1"/>
          </p:cNvSpPr>
          <p:nvPr/>
        </p:nvSpPr>
        <p:spPr bwMode="auto">
          <a:xfrm>
            <a:off x="533400" y="4724400"/>
            <a:ext cx="7897813" cy="1470025"/>
          </a:xfrm>
          <a:prstGeom prst="rect">
            <a:avLst/>
          </a:prstGeom>
          <a:gradFill rotWithShape="1">
            <a:gsLst>
              <a:gs pos="0">
                <a:srgbClr val="FFFF66"/>
              </a:gs>
              <a:gs pos="100000">
                <a:srgbClr val="76762F"/>
              </a:gs>
            </a:gsLst>
            <a:lin ang="5400000" scaled="1"/>
          </a:gradFill>
          <a:ln w="38100" algn="ctr">
            <a:solidFill>
              <a:schemeClr val="tx1"/>
            </a:solidFill>
            <a:miter lim="800000"/>
            <a:headEnd/>
            <a:tailEnd/>
          </a:ln>
        </p:spPr>
        <p:txBody>
          <a:bodyPr>
            <a:spAutoFit/>
          </a:bodyPr>
          <a:lstStyle/>
          <a:p>
            <a:pPr algn="ctr"/>
            <a:r>
              <a:rPr lang="en-US" sz="4400" b="1"/>
              <a:t>Where does the government get the money for welfare?</a:t>
            </a:r>
            <a:endParaRPr lang="en-US" sz="3600" b="1"/>
          </a:p>
        </p:txBody>
      </p:sp>
      <p:sp>
        <p:nvSpPr>
          <p:cNvPr id="6150" name="Slide Number Placeholder 5"/>
          <p:cNvSpPr>
            <a:spLocks noGrp="1"/>
          </p:cNvSpPr>
          <p:nvPr>
            <p:ph type="sldNum" sz="quarter" idx="12"/>
          </p:nvPr>
        </p:nvSpPr>
        <p:spPr>
          <a:noFill/>
        </p:spPr>
        <p:txBody>
          <a:bodyPr/>
          <a:lstStyle/>
          <a:p>
            <a:fld id="{6B613364-8252-480D-BFCB-4BE1BE9DB120}" type="slidenum">
              <a:rPr lang="en-US" smtClean="0"/>
              <a:pPr/>
              <a:t>126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0-#ppt_w/2"/>
                                          </p:val>
                                        </p:tav>
                                        <p:tav tm="100000">
                                          <p:val>
                                            <p:strVal val="#ppt_x"/>
                                          </p:val>
                                        </p:tav>
                                      </p:tavLst>
                                    </p:anim>
                                    <p:anim calcmode="lin" valueType="num">
                                      <p:cBhvr additive="base">
                                        <p:cTn id="14"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dissolve">
                                      <p:cBhvr>
                                        <p:cTn id="19"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3" grpId="0"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Some Videos on Rich vs. Poor</a:t>
            </a:r>
          </a:p>
        </p:txBody>
      </p:sp>
      <p:sp>
        <p:nvSpPr>
          <p:cNvPr id="7171" name="Content Placeholder 2"/>
          <p:cNvSpPr>
            <a:spLocks noGrp="1"/>
          </p:cNvSpPr>
          <p:nvPr>
            <p:ph idx="1"/>
          </p:nvPr>
        </p:nvSpPr>
        <p:spPr/>
        <p:txBody>
          <a:bodyPr/>
          <a:lstStyle/>
          <a:p>
            <a:r>
              <a:rPr lang="en-US" smtClean="0">
                <a:hlinkClick r:id="rId2" action="ppaction://hlinkfile"/>
              </a:rPr>
              <a:t>Rich vs Super Rich (funny)</a:t>
            </a:r>
            <a:endParaRPr lang="en-US" smtClean="0"/>
          </a:p>
          <a:p>
            <a:r>
              <a:rPr lang="en-US" smtClean="0">
                <a:hlinkClick r:id="rId3"/>
              </a:rPr>
              <a:t>Distribution of income (serious)</a:t>
            </a:r>
            <a:endParaRPr lang="en-US" smtClean="0"/>
          </a:p>
        </p:txBody>
      </p:sp>
      <p:sp>
        <p:nvSpPr>
          <p:cNvPr id="7172" name="Slide Number Placeholder 3"/>
          <p:cNvSpPr>
            <a:spLocks noGrp="1"/>
          </p:cNvSpPr>
          <p:nvPr>
            <p:ph type="sldNum" sz="quarter" idx="12"/>
          </p:nvPr>
        </p:nvSpPr>
        <p:spPr>
          <a:noFill/>
        </p:spPr>
        <p:txBody>
          <a:bodyPr/>
          <a:lstStyle/>
          <a:p>
            <a:fld id="{F5AD09E7-7A6F-4774-8823-5090CDD31A96}" type="slidenum">
              <a:rPr lang="en-US" smtClean="0"/>
              <a:pPr/>
              <a:t>127</a:t>
            </a:fld>
            <a:endParaRPr lang="en-US"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26"/>
          <p:cNvSpPr>
            <a:spLocks noGrp="1" noChangeArrowheads="1"/>
          </p:cNvSpPr>
          <p:nvPr>
            <p:ph type="ctrTitle"/>
          </p:nvPr>
        </p:nvSpPr>
        <p:spPr>
          <a:xfrm>
            <a:off x="0" y="381000"/>
            <a:ext cx="9144000" cy="1143000"/>
          </a:xfrm>
        </p:spPr>
        <p:txBody>
          <a:bodyPr>
            <a:normAutofit fontScale="90000"/>
          </a:bodyPr>
          <a:lstStyle/>
          <a:p>
            <a:pPr eaLnBrk="1" hangingPunct="1"/>
            <a:r>
              <a:rPr lang="en-US" sz="10600" b="1" smtClean="0"/>
              <a:t>Taxes</a:t>
            </a:r>
          </a:p>
        </p:txBody>
      </p:sp>
      <p:pic>
        <p:nvPicPr>
          <p:cNvPr id="8195" name="Picture 1027" descr="C:\Program Files\Microsoft Office\Clipart\WebArt\bs00004a.gif"/>
          <p:cNvPicPr>
            <a:picLocks noChangeAspect="1" noChangeArrowheads="1"/>
          </p:cNvPicPr>
          <p:nvPr/>
        </p:nvPicPr>
        <p:blipFill>
          <a:blip r:embed="rId2" cstate="print"/>
          <a:srcRect/>
          <a:stretch>
            <a:fillRect/>
          </a:stretch>
        </p:blipFill>
        <p:spPr bwMode="auto">
          <a:xfrm>
            <a:off x="6962775" y="481013"/>
            <a:ext cx="1920875" cy="1336675"/>
          </a:xfrm>
          <a:prstGeom prst="rect">
            <a:avLst/>
          </a:prstGeom>
          <a:noFill/>
          <a:ln w="9525">
            <a:noFill/>
            <a:miter lim="800000"/>
            <a:headEnd/>
            <a:tailEnd/>
          </a:ln>
        </p:spPr>
      </p:pic>
      <p:pic>
        <p:nvPicPr>
          <p:cNvPr id="8196" name="Picture 1028" descr="C:\Program Files\Microsoft Office\Clipart\WebArt\bs00005a.gif"/>
          <p:cNvPicPr>
            <a:picLocks noChangeAspect="1" noChangeArrowheads="1"/>
          </p:cNvPicPr>
          <p:nvPr/>
        </p:nvPicPr>
        <p:blipFill>
          <a:blip r:embed="rId3" cstate="print"/>
          <a:srcRect/>
          <a:stretch>
            <a:fillRect/>
          </a:stretch>
        </p:blipFill>
        <p:spPr bwMode="auto">
          <a:xfrm>
            <a:off x="381000" y="304800"/>
            <a:ext cx="1487488" cy="1704975"/>
          </a:xfrm>
          <a:prstGeom prst="rect">
            <a:avLst/>
          </a:prstGeom>
          <a:noFill/>
          <a:ln w="9525">
            <a:noFill/>
            <a:miter lim="800000"/>
            <a:headEnd/>
            <a:tailEnd/>
          </a:ln>
        </p:spPr>
      </p:pic>
      <p:pic>
        <p:nvPicPr>
          <p:cNvPr id="21509" name="Picture 1029" descr="uncle_sam_tax_payer_shake_down_md_wht"/>
          <p:cNvPicPr>
            <a:picLocks noChangeAspect="1" noChangeArrowheads="1" noCrop="1"/>
          </p:cNvPicPr>
          <p:nvPr/>
        </p:nvPicPr>
        <p:blipFill>
          <a:blip r:embed="rId4" cstate="print"/>
          <a:srcRect/>
          <a:stretch>
            <a:fillRect/>
          </a:stretch>
        </p:blipFill>
        <p:spPr bwMode="auto">
          <a:xfrm>
            <a:off x="3200400" y="1600200"/>
            <a:ext cx="2711450" cy="4529138"/>
          </a:xfrm>
          <a:prstGeom prst="rect">
            <a:avLst/>
          </a:prstGeom>
          <a:noFill/>
          <a:ln w="9525">
            <a:noFill/>
            <a:miter lim="800000"/>
            <a:headEnd/>
            <a:tailEnd/>
          </a:ln>
        </p:spPr>
      </p:pic>
      <p:sp>
        <p:nvSpPr>
          <p:cNvPr id="8198" name="Slide Number Placeholder 5"/>
          <p:cNvSpPr>
            <a:spLocks noGrp="1"/>
          </p:cNvSpPr>
          <p:nvPr>
            <p:ph type="sldNum" sz="quarter" idx="12"/>
          </p:nvPr>
        </p:nvSpPr>
        <p:spPr>
          <a:noFill/>
        </p:spPr>
        <p:txBody>
          <a:bodyPr/>
          <a:lstStyle/>
          <a:p>
            <a:fld id="{50A99121-BAB4-42B7-AEAF-67E81F177403}" type="slidenum">
              <a:rPr lang="en-US" smtClean="0"/>
              <a:pPr/>
              <a:t>128</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dissolve">
                                      <p:cBhvr>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52463" y="188913"/>
            <a:ext cx="7894637" cy="576262"/>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4000" b="1">
                <a:solidFill>
                  <a:srgbClr val="000099"/>
                </a:solidFill>
              </a:rPr>
              <a:t>What are Taxes?</a:t>
            </a:r>
          </a:p>
        </p:txBody>
      </p:sp>
      <p:sp>
        <p:nvSpPr>
          <p:cNvPr id="9219" name="Rectangle 4" descr="Papyrus"/>
          <p:cNvSpPr>
            <a:spLocks noChangeArrowheads="1"/>
          </p:cNvSpPr>
          <p:nvPr/>
        </p:nvSpPr>
        <p:spPr bwMode="auto">
          <a:xfrm>
            <a:off x="0" y="228600"/>
            <a:ext cx="9144000" cy="1600200"/>
          </a:xfrm>
          <a:prstGeom prst="rect">
            <a:avLst/>
          </a:prstGeom>
          <a:noFill/>
          <a:ln w="12700">
            <a:noFill/>
            <a:miter lim="800000"/>
            <a:headEnd/>
            <a:tailEnd/>
          </a:ln>
        </p:spPr>
        <p:txBody>
          <a:bodyPr wrap="none" anchor="ctr"/>
          <a:lstStyle/>
          <a:p>
            <a:pPr marL="457200" indent="-457200" algn="ctr"/>
            <a:endParaRPr lang="en-US" sz="1200">
              <a:latin typeface="Verdana" pitchFamily="34" charset="0"/>
            </a:endParaRPr>
          </a:p>
        </p:txBody>
      </p:sp>
      <p:sp>
        <p:nvSpPr>
          <p:cNvPr id="22533" name="Rectangle 5" descr="Papyrus"/>
          <p:cNvSpPr>
            <a:spLocks noChangeArrowheads="1"/>
          </p:cNvSpPr>
          <p:nvPr/>
        </p:nvSpPr>
        <p:spPr bwMode="auto">
          <a:xfrm>
            <a:off x="0" y="1905000"/>
            <a:ext cx="9144000" cy="2895600"/>
          </a:xfrm>
          <a:prstGeom prst="rect">
            <a:avLst/>
          </a:prstGeom>
          <a:noFill/>
          <a:ln w="12700">
            <a:noFill/>
            <a:miter lim="800000"/>
            <a:headEnd/>
            <a:tailEnd/>
          </a:ln>
        </p:spPr>
        <p:txBody>
          <a:bodyPr wrap="none" anchor="ctr"/>
          <a:lstStyle/>
          <a:p>
            <a:pPr marL="457200" indent="-457200" algn="ctr"/>
            <a:r>
              <a:rPr lang="en-US" sz="2400">
                <a:solidFill>
                  <a:srgbClr val="0000FF"/>
                </a:solidFill>
                <a:latin typeface="Signboard" pitchFamily="2" charset="0"/>
              </a:rPr>
              <a:t>                </a:t>
            </a:r>
            <a:endParaRPr lang="en-US" sz="2000" b="1" i="1">
              <a:latin typeface="Verdana" pitchFamily="34" charset="0"/>
            </a:endParaRPr>
          </a:p>
        </p:txBody>
      </p:sp>
      <p:sp>
        <p:nvSpPr>
          <p:cNvPr id="22534" name="Rectangle 6"/>
          <p:cNvSpPr>
            <a:spLocks noChangeArrowheads="1"/>
          </p:cNvSpPr>
          <p:nvPr/>
        </p:nvSpPr>
        <p:spPr bwMode="auto">
          <a:xfrm>
            <a:off x="228600" y="1981200"/>
            <a:ext cx="8686800" cy="4216539"/>
          </a:xfrm>
          <a:prstGeom prst="rect">
            <a:avLst/>
          </a:prstGeom>
          <a:noFill/>
          <a:ln w="9525">
            <a:noFill/>
            <a:miter lim="800000"/>
            <a:headEnd/>
            <a:tailEnd/>
          </a:ln>
        </p:spPr>
        <p:txBody>
          <a:bodyPr>
            <a:spAutoFit/>
          </a:bodyPr>
          <a:lstStyle/>
          <a:p>
            <a:pPr marL="457200" indent="-457200" algn="ctr"/>
            <a:r>
              <a:rPr lang="en-US" sz="3600" b="1" dirty="0">
                <a:solidFill>
                  <a:srgbClr val="000099"/>
                </a:solidFill>
              </a:rPr>
              <a:t>Why does the government tax?</a:t>
            </a:r>
          </a:p>
          <a:p>
            <a:pPr marL="457200" indent="-457200" algn="ctr"/>
            <a:endParaRPr lang="en-US" sz="800" dirty="0">
              <a:solidFill>
                <a:srgbClr val="000099"/>
              </a:solidFill>
            </a:endParaRPr>
          </a:p>
          <a:p>
            <a:pPr marL="457200" indent="-457200"/>
            <a:r>
              <a:rPr lang="en-US" sz="3200" b="1" dirty="0"/>
              <a:t>Two purposes:</a:t>
            </a:r>
          </a:p>
          <a:p>
            <a:pPr marL="457200" indent="-457200">
              <a:buFontTx/>
              <a:buAutoNum type="arabicPeriod"/>
            </a:pPr>
            <a:r>
              <a:rPr lang="en-US" sz="3200" b="1" dirty="0"/>
              <a:t>Finance government operations.</a:t>
            </a:r>
          </a:p>
          <a:p>
            <a:pPr marL="914400" lvl="1" indent="-457200">
              <a:buFontTx/>
              <a:buChar char="•"/>
            </a:pPr>
            <a:r>
              <a:rPr lang="en-US" sz="2000" b="1" dirty="0">
                <a:solidFill>
                  <a:srgbClr val="990000"/>
                </a:solidFill>
              </a:rPr>
              <a:t>Public goods-highways, defense, employee wages</a:t>
            </a:r>
          </a:p>
          <a:p>
            <a:pPr marL="914400" lvl="1" indent="-457200">
              <a:buFontTx/>
              <a:buChar char="•"/>
            </a:pPr>
            <a:r>
              <a:rPr lang="en-US" sz="2000" b="1" dirty="0">
                <a:solidFill>
                  <a:srgbClr val="990000"/>
                </a:solidFill>
              </a:rPr>
              <a:t>Fund Programs- welfare, social security</a:t>
            </a:r>
            <a:endParaRPr lang="en-US" sz="2800" b="1" dirty="0">
              <a:solidFill>
                <a:srgbClr val="990000"/>
              </a:solidFill>
            </a:endParaRPr>
          </a:p>
          <a:p>
            <a:pPr marL="457200" indent="-457200"/>
            <a:r>
              <a:rPr lang="en-US" sz="3200" b="1" dirty="0"/>
              <a:t>2. Influence economic behavior of firms and individuals.</a:t>
            </a:r>
            <a:endParaRPr lang="en-US" b="1" dirty="0"/>
          </a:p>
          <a:p>
            <a:pPr marL="457200" indent="-457200"/>
            <a:r>
              <a:rPr lang="en-US" sz="2000" b="1" dirty="0">
                <a:solidFill>
                  <a:srgbClr val="990000"/>
                </a:solidFill>
              </a:rPr>
              <a:t>    Ex: Excise taxes on tobacco raises tax revenue and discourages the use of cigarettes.</a:t>
            </a:r>
            <a:r>
              <a:rPr lang="en-US" sz="3600" b="1" dirty="0">
                <a:solidFill>
                  <a:srgbClr val="990000"/>
                </a:solidFill>
              </a:rPr>
              <a:t> </a:t>
            </a:r>
          </a:p>
        </p:txBody>
      </p:sp>
      <p:sp>
        <p:nvSpPr>
          <p:cNvPr id="22535" name="Rectangle 7"/>
          <p:cNvSpPr>
            <a:spLocks noChangeArrowheads="1"/>
          </p:cNvSpPr>
          <p:nvPr/>
        </p:nvSpPr>
        <p:spPr bwMode="auto">
          <a:xfrm>
            <a:off x="228600" y="914400"/>
            <a:ext cx="8534400" cy="1066800"/>
          </a:xfrm>
          <a:prstGeom prst="rect">
            <a:avLst/>
          </a:prstGeom>
          <a:noFill/>
          <a:ln w="9525">
            <a:noFill/>
            <a:miter lim="800000"/>
            <a:headEnd/>
            <a:tailEnd/>
          </a:ln>
        </p:spPr>
        <p:txBody>
          <a:bodyPr>
            <a:spAutoFit/>
          </a:bodyPr>
          <a:lstStyle/>
          <a:p>
            <a:pPr algn="ctr">
              <a:spcBef>
                <a:spcPct val="50000"/>
              </a:spcBef>
            </a:pPr>
            <a:r>
              <a:rPr lang="en-US" sz="3200" b="1"/>
              <a:t>Taxes – </a:t>
            </a:r>
            <a:r>
              <a:rPr lang="en-US" sz="3200" b="1" u="sng"/>
              <a:t>mandatory</a:t>
            </a:r>
            <a:r>
              <a:rPr lang="en-US" sz="3200" b="1"/>
              <a:t> payments made to the  government to cover costs of governing.</a:t>
            </a:r>
          </a:p>
        </p:txBody>
      </p:sp>
      <p:sp>
        <p:nvSpPr>
          <p:cNvPr id="9223" name="Slide Number Placeholder 6"/>
          <p:cNvSpPr>
            <a:spLocks noGrp="1"/>
          </p:cNvSpPr>
          <p:nvPr>
            <p:ph type="sldNum" sz="quarter" idx="12"/>
          </p:nvPr>
        </p:nvSpPr>
        <p:spPr>
          <a:noFill/>
        </p:spPr>
        <p:txBody>
          <a:bodyPr/>
          <a:lstStyle/>
          <a:p>
            <a:fld id="{977A19CA-A3DD-4E4C-837D-F2C2F891F679}" type="slidenum">
              <a:rPr lang="en-US" smtClean="0"/>
              <a:pPr/>
              <a:t>129</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dissolve">
                                      <p:cBhvr>
                                        <p:cTn id="7" dur="500"/>
                                        <p:tgtEl>
                                          <p:spTgt spid="225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2533">
                                            <p:txEl>
                                              <p:pRg st="0" end="0"/>
                                            </p:txEl>
                                          </p:spTgt>
                                        </p:tgtEl>
                                        <p:attrNameLst>
                                          <p:attrName>style.visibility</p:attrName>
                                        </p:attrNameLst>
                                      </p:cBhvr>
                                      <p:to>
                                        <p:strVal val="visible"/>
                                      </p:to>
                                    </p:set>
                                    <p:anim calcmode="lin" valueType="num">
                                      <p:cBhvr additive="base">
                                        <p:cTn id="12" dur="500" fill="hold"/>
                                        <p:tgtEl>
                                          <p:spTgt spid="2253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25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2534">
                                            <p:txEl>
                                              <p:pRg st="0" end="0"/>
                                            </p:txEl>
                                          </p:spTgt>
                                        </p:tgtEl>
                                        <p:attrNameLst>
                                          <p:attrName>style.visibility</p:attrName>
                                        </p:attrNameLst>
                                      </p:cBhvr>
                                      <p:to>
                                        <p:strVal val="visible"/>
                                      </p:to>
                                    </p:set>
                                    <p:animEffect transition="in" filter="dissolve">
                                      <p:cBhvr>
                                        <p:cTn id="18" dur="500"/>
                                        <p:tgtEl>
                                          <p:spTgt spid="2253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2534">
                                            <p:txEl>
                                              <p:pRg st="2" end="2"/>
                                            </p:txEl>
                                          </p:spTgt>
                                        </p:tgtEl>
                                        <p:attrNameLst>
                                          <p:attrName>style.visibility</p:attrName>
                                        </p:attrNameLst>
                                      </p:cBhvr>
                                      <p:to>
                                        <p:strVal val="visible"/>
                                      </p:to>
                                    </p:set>
                                    <p:animEffect transition="in" filter="dissolve">
                                      <p:cBhvr>
                                        <p:cTn id="23" dur="500"/>
                                        <p:tgtEl>
                                          <p:spTgt spid="225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2534">
                                            <p:txEl>
                                              <p:pRg st="3" end="3"/>
                                            </p:txEl>
                                          </p:spTgt>
                                        </p:tgtEl>
                                        <p:attrNameLst>
                                          <p:attrName>style.visibility</p:attrName>
                                        </p:attrNameLst>
                                      </p:cBhvr>
                                      <p:to>
                                        <p:strVal val="visible"/>
                                      </p:to>
                                    </p:set>
                                    <p:animEffect transition="in" filter="dissolve">
                                      <p:cBhvr>
                                        <p:cTn id="28" dur="500"/>
                                        <p:tgtEl>
                                          <p:spTgt spid="225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534">
                                            <p:txEl>
                                              <p:pRg st="4" end="4"/>
                                            </p:txEl>
                                          </p:spTgt>
                                        </p:tgtEl>
                                        <p:attrNameLst>
                                          <p:attrName>style.visibility</p:attrName>
                                        </p:attrNameLst>
                                      </p:cBhvr>
                                      <p:to>
                                        <p:strVal val="visible"/>
                                      </p:to>
                                    </p:set>
                                    <p:animEffect transition="in" filter="dissolve">
                                      <p:cBhvr>
                                        <p:cTn id="33" dur="500"/>
                                        <p:tgtEl>
                                          <p:spTgt spid="2253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2534">
                                            <p:txEl>
                                              <p:pRg st="5" end="5"/>
                                            </p:txEl>
                                          </p:spTgt>
                                        </p:tgtEl>
                                        <p:attrNameLst>
                                          <p:attrName>style.visibility</p:attrName>
                                        </p:attrNameLst>
                                      </p:cBhvr>
                                      <p:to>
                                        <p:strVal val="visible"/>
                                      </p:to>
                                    </p:set>
                                    <p:animEffect transition="in" filter="dissolve">
                                      <p:cBhvr>
                                        <p:cTn id="38" dur="500"/>
                                        <p:tgtEl>
                                          <p:spTgt spid="2253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2534">
                                            <p:txEl>
                                              <p:pRg st="6" end="6"/>
                                            </p:txEl>
                                          </p:spTgt>
                                        </p:tgtEl>
                                        <p:attrNameLst>
                                          <p:attrName>style.visibility</p:attrName>
                                        </p:attrNameLst>
                                      </p:cBhvr>
                                      <p:to>
                                        <p:strVal val="visible"/>
                                      </p:to>
                                    </p:set>
                                    <p:animEffect transition="in" filter="dissolve">
                                      <p:cBhvr>
                                        <p:cTn id="43" dur="500"/>
                                        <p:tgtEl>
                                          <p:spTgt spid="2253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2534">
                                            <p:txEl>
                                              <p:pRg st="7" end="7"/>
                                            </p:txEl>
                                          </p:spTgt>
                                        </p:tgtEl>
                                        <p:attrNameLst>
                                          <p:attrName>style.visibility</p:attrName>
                                        </p:attrNameLst>
                                      </p:cBhvr>
                                      <p:to>
                                        <p:strVal val="visible"/>
                                      </p:to>
                                    </p:set>
                                    <p:animEffect transition="in" filter="dissolve">
                                      <p:cBhvr>
                                        <p:cTn id="48" dur="500"/>
                                        <p:tgtEl>
                                          <p:spTgt spid="225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2" autoUpdateAnimBg="0"/>
      <p:bldP spid="22534" grpId="0" build="p" bldLvl="2" autoUpdateAnimBg="0"/>
      <p:bldP spid="2253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20650"/>
            <a:ext cx="8629650" cy="862013"/>
          </a:xfrm>
        </p:spPr>
        <p:txBody>
          <a:bodyPr lIns="92075" tIns="46038" rIns="92075" bIns="46038" rtlCol="0">
            <a:normAutofit fontScale="90000"/>
          </a:bodyPr>
          <a:lstStyle/>
          <a:p>
            <a:pPr fontAlgn="auto">
              <a:spcAft>
                <a:spcPts val="0"/>
              </a:spcAft>
              <a:defRPr/>
            </a:pPr>
            <a:r>
              <a:rPr lang="en-US" sz="5200" b="1" dirty="0" smtClean="0"/>
              <a:t>GRAPHING DEMAND</a:t>
            </a:r>
          </a:p>
        </p:txBody>
      </p:sp>
      <p:sp>
        <p:nvSpPr>
          <p:cNvPr id="30733" name="Slide Number Placeholder 38"/>
          <p:cNvSpPr>
            <a:spLocks noGrp="1"/>
          </p:cNvSpPr>
          <p:nvPr>
            <p:ph type="sldNum" sz="quarter" idx="12"/>
          </p:nvPr>
        </p:nvSpPr>
        <p:spPr/>
        <p:txBody>
          <a:bodyPr/>
          <a:lstStyle/>
          <a:p>
            <a:pPr>
              <a:defRPr/>
            </a:pPr>
            <a:fld id="{5545BFFF-9D8B-4685-9428-269FD4D2F68A}" type="slidenum">
              <a:rPr lang="en-US"/>
              <a:pPr>
                <a:defRPr/>
              </a:pPr>
              <a:t>13</a:t>
            </a:fld>
            <a:endParaRPr lang="en-US" dirty="0"/>
          </a:p>
        </p:txBody>
      </p:sp>
      <p:grpSp>
        <p:nvGrpSpPr>
          <p:cNvPr id="3" name="Group 17"/>
          <p:cNvGrpSpPr>
            <a:grpSpLocks/>
          </p:cNvGrpSpPr>
          <p:nvPr/>
        </p:nvGrpSpPr>
        <p:grpSpPr bwMode="auto">
          <a:xfrm>
            <a:off x="3468688" y="1604963"/>
            <a:ext cx="4608512" cy="4262437"/>
            <a:chOff x="1473" y="948"/>
            <a:chExt cx="2989" cy="2724"/>
          </a:xfrm>
        </p:grpSpPr>
        <p:sp>
          <p:nvSpPr>
            <p:cNvPr id="30757"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dirty="0"/>
            </a:p>
          </p:txBody>
        </p:sp>
        <p:sp>
          <p:nvSpPr>
            <p:cNvPr id="30758"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dirty="0"/>
            </a:p>
          </p:txBody>
        </p:sp>
      </p:grpSp>
      <p:sp>
        <p:nvSpPr>
          <p:cNvPr id="30725"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dirty="0">
                <a:latin typeface="Arial" charset="0"/>
              </a:rPr>
              <a:t>Q</a:t>
            </a:r>
          </a:p>
        </p:txBody>
      </p:sp>
      <p:sp>
        <p:nvSpPr>
          <p:cNvPr id="30726"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dirty="0">
                <a:latin typeface="Arial" charset="0"/>
              </a:rPr>
              <a:t>o</a:t>
            </a:r>
          </a:p>
        </p:txBody>
      </p:sp>
      <p:sp>
        <p:nvSpPr>
          <p:cNvPr id="30727"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dirty="0">
                <a:latin typeface="Arial" charset="0"/>
              </a:rPr>
              <a:t>$5</a:t>
            </a:r>
          </a:p>
          <a:p>
            <a:pPr algn="r" eaLnBrk="0" hangingPunct="0"/>
            <a:endParaRPr lang="en-US" sz="1800" b="1" dirty="0">
              <a:latin typeface="Arial" charset="0"/>
            </a:endParaRPr>
          </a:p>
          <a:p>
            <a:pPr algn="r" eaLnBrk="0" hangingPunct="0"/>
            <a:endParaRPr lang="en-US" sz="1800" b="1" dirty="0">
              <a:latin typeface="Arial" charset="0"/>
            </a:endParaRPr>
          </a:p>
          <a:p>
            <a:pPr algn="r" eaLnBrk="0" hangingPunct="0"/>
            <a:r>
              <a:rPr lang="en-US" sz="1800" b="1" dirty="0">
                <a:latin typeface="Arial" charset="0"/>
              </a:rPr>
              <a:t>4</a:t>
            </a:r>
          </a:p>
          <a:p>
            <a:pPr algn="r" eaLnBrk="0" hangingPunct="0"/>
            <a:endParaRPr lang="en-US" sz="1800" b="1" dirty="0">
              <a:latin typeface="Arial" charset="0"/>
            </a:endParaRPr>
          </a:p>
          <a:p>
            <a:pPr algn="r" eaLnBrk="0" hangingPunct="0"/>
            <a:endParaRPr lang="en-US" sz="1800" b="1" dirty="0">
              <a:latin typeface="Arial" charset="0"/>
            </a:endParaRPr>
          </a:p>
          <a:p>
            <a:pPr algn="r" eaLnBrk="0" hangingPunct="0"/>
            <a:r>
              <a:rPr lang="en-US" sz="1800" b="1" dirty="0">
                <a:latin typeface="Arial" charset="0"/>
              </a:rPr>
              <a:t>3</a:t>
            </a:r>
          </a:p>
          <a:p>
            <a:pPr algn="r" eaLnBrk="0" hangingPunct="0"/>
            <a:endParaRPr lang="en-US" sz="1800" b="1" dirty="0">
              <a:latin typeface="Arial" charset="0"/>
            </a:endParaRPr>
          </a:p>
          <a:p>
            <a:pPr algn="r" eaLnBrk="0" hangingPunct="0"/>
            <a:endParaRPr lang="en-US" sz="1800" b="1" dirty="0">
              <a:latin typeface="Arial" charset="0"/>
            </a:endParaRPr>
          </a:p>
          <a:p>
            <a:pPr algn="r" eaLnBrk="0" hangingPunct="0"/>
            <a:r>
              <a:rPr lang="en-US" sz="1800" b="1" dirty="0">
                <a:latin typeface="Arial" charset="0"/>
              </a:rPr>
              <a:t>2</a:t>
            </a:r>
          </a:p>
          <a:p>
            <a:pPr algn="r" eaLnBrk="0" hangingPunct="0"/>
            <a:endParaRPr lang="en-US" sz="1800" b="1" dirty="0">
              <a:latin typeface="Arial" charset="0"/>
            </a:endParaRPr>
          </a:p>
          <a:p>
            <a:pPr algn="r" eaLnBrk="0" hangingPunct="0"/>
            <a:endParaRPr lang="en-US" sz="1800" b="1" dirty="0">
              <a:latin typeface="Arial" charset="0"/>
            </a:endParaRPr>
          </a:p>
          <a:p>
            <a:pPr algn="r" eaLnBrk="0" hangingPunct="0"/>
            <a:r>
              <a:rPr lang="en-US" sz="1800" b="1" dirty="0">
                <a:latin typeface="Arial" charset="0"/>
              </a:rPr>
              <a:t>1</a:t>
            </a:r>
          </a:p>
        </p:txBody>
      </p:sp>
      <p:sp>
        <p:nvSpPr>
          <p:cNvPr id="30728"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dirty="0">
                <a:latin typeface="Arial" charset="0"/>
              </a:rPr>
              <a:t>Price of Cereal</a:t>
            </a:r>
          </a:p>
        </p:txBody>
      </p:sp>
      <p:sp>
        <p:nvSpPr>
          <p:cNvPr id="30729"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dirty="0">
                <a:latin typeface="Arial" charset="0"/>
              </a:rPr>
              <a:t>Quantity of Cereal</a:t>
            </a:r>
          </a:p>
        </p:txBody>
      </p:sp>
      <p:sp>
        <p:nvSpPr>
          <p:cNvPr id="30730"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dirty="0">
                <a:solidFill>
                  <a:srgbClr val="CC0000"/>
                </a:solidFill>
              </a:rPr>
              <a:t>Demand Schedule</a:t>
            </a:r>
          </a:p>
        </p:txBody>
      </p:sp>
      <p:sp>
        <p:nvSpPr>
          <p:cNvPr id="30731"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dirty="0">
                <a:latin typeface="Arial" charset="0"/>
              </a:rPr>
              <a:t>10     20     30     40     50     60     70     80</a:t>
            </a:r>
          </a:p>
        </p:txBody>
      </p:sp>
      <p:sp>
        <p:nvSpPr>
          <p:cNvPr id="30732" name="Text Box 37"/>
          <p:cNvSpPr txBox="1">
            <a:spLocks noChangeArrowheads="1"/>
          </p:cNvSpPr>
          <p:nvPr/>
        </p:nvSpPr>
        <p:spPr bwMode="auto">
          <a:xfrm>
            <a:off x="5791200" y="1047750"/>
            <a:ext cx="3178175" cy="10668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3200" b="1" dirty="0">
                <a:solidFill>
                  <a:srgbClr val="CC0000"/>
                </a:solidFill>
              </a:rPr>
              <a:t>Draw this large in your notes</a:t>
            </a:r>
          </a:p>
        </p:txBody>
      </p:sp>
      <p:sp>
        <p:nvSpPr>
          <p:cNvPr id="2" name="Line 38"/>
          <p:cNvSpPr>
            <a:spLocks noChangeShapeType="1"/>
          </p:cNvSpPr>
          <p:nvPr/>
        </p:nvSpPr>
        <p:spPr bwMode="auto">
          <a:xfrm flipH="1">
            <a:off x="5973763" y="2270125"/>
            <a:ext cx="973137" cy="1089025"/>
          </a:xfrm>
          <a:prstGeom prst="line">
            <a:avLst/>
          </a:prstGeom>
          <a:noFill/>
          <a:ln w="57150">
            <a:solidFill>
              <a:schemeClr val="tx1"/>
            </a:solidFill>
            <a:miter lim="800000"/>
            <a:headEnd/>
            <a:tailEnd type="triangle" w="med" len="med"/>
          </a:ln>
        </p:spPr>
        <p:txBody>
          <a:bodyPr/>
          <a:lstStyle/>
          <a:p>
            <a:endParaRPr lang="en-US" dirty="0"/>
          </a:p>
        </p:txBody>
      </p:sp>
      <p:graphicFrame>
        <p:nvGraphicFramePr>
          <p:cNvPr id="39054" name="Group 142"/>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685800" y="152400"/>
            <a:ext cx="7894638" cy="625475"/>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4400" b="1">
                <a:solidFill>
                  <a:srgbClr val="000099"/>
                </a:solidFill>
              </a:rPr>
              <a:t>Three Types of Taxes</a:t>
            </a:r>
          </a:p>
        </p:txBody>
      </p:sp>
      <p:sp>
        <p:nvSpPr>
          <p:cNvPr id="10243" name="Rectangle 5"/>
          <p:cNvSpPr>
            <a:spLocks noChangeArrowheads="1"/>
          </p:cNvSpPr>
          <p:nvPr/>
        </p:nvSpPr>
        <p:spPr bwMode="auto">
          <a:xfrm>
            <a:off x="0" y="1593850"/>
            <a:ext cx="7053263" cy="1309688"/>
          </a:xfrm>
          <a:prstGeom prst="rect">
            <a:avLst/>
          </a:prstGeom>
          <a:noFill/>
          <a:ln w="12700">
            <a:noFill/>
            <a:miter lim="800000"/>
            <a:headEnd/>
            <a:tailEnd/>
          </a:ln>
        </p:spPr>
        <p:txBody>
          <a:bodyPr wrap="none" anchor="ctr"/>
          <a:lstStyle/>
          <a:p>
            <a:endParaRPr lang="en-US" sz="2400" b="1">
              <a:solidFill>
                <a:srgbClr val="990000"/>
              </a:solidFill>
            </a:endParaRPr>
          </a:p>
        </p:txBody>
      </p:sp>
      <p:sp>
        <p:nvSpPr>
          <p:cNvPr id="10244" name="Rectangle 7"/>
          <p:cNvSpPr>
            <a:spLocks noChangeArrowheads="1"/>
          </p:cNvSpPr>
          <p:nvPr/>
        </p:nvSpPr>
        <p:spPr bwMode="auto">
          <a:xfrm>
            <a:off x="0" y="3994150"/>
            <a:ext cx="6246813" cy="2578100"/>
          </a:xfrm>
          <a:prstGeom prst="rect">
            <a:avLst/>
          </a:prstGeom>
          <a:noFill/>
          <a:ln w="9525">
            <a:noFill/>
            <a:miter lim="800000"/>
            <a:headEnd/>
            <a:tailEnd/>
          </a:ln>
        </p:spPr>
        <p:txBody>
          <a:bodyPr anchor="ctr"/>
          <a:lstStyle/>
          <a:p>
            <a:pPr algn="ctr"/>
            <a:r>
              <a:rPr lang="en-US" sz="2400" b="1">
                <a:solidFill>
                  <a:schemeClr val="tx2"/>
                </a:solidFill>
                <a:latin typeface="Verdana" pitchFamily="34" charset="0"/>
              </a:rPr>
              <a:t/>
            </a:r>
            <a:br>
              <a:rPr lang="en-US" sz="2400" b="1">
                <a:solidFill>
                  <a:schemeClr val="tx2"/>
                </a:solidFill>
                <a:latin typeface="Verdana" pitchFamily="34" charset="0"/>
              </a:rPr>
            </a:br>
            <a:endParaRPr lang="en-US" sz="2400" b="1">
              <a:solidFill>
                <a:schemeClr val="tx2"/>
              </a:solidFill>
              <a:latin typeface="Verdana" pitchFamily="34" charset="0"/>
            </a:endParaRPr>
          </a:p>
        </p:txBody>
      </p:sp>
      <p:sp>
        <p:nvSpPr>
          <p:cNvPr id="23562" name="Rectangle 10"/>
          <p:cNvSpPr>
            <a:spLocks noChangeArrowheads="1"/>
          </p:cNvSpPr>
          <p:nvPr/>
        </p:nvSpPr>
        <p:spPr bwMode="auto">
          <a:xfrm>
            <a:off x="381000" y="762000"/>
            <a:ext cx="8915400" cy="2062163"/>
          </a:xfrm>
          <a:prstGeom prst="rect">
            <a:avLst/>
          </a:prstGeom>
          <a:noFill/>
          <a:ln w="9525">
            <a:noFill/>
            <a:miter lim="800000"/>
            <a:headEnd/>
            <a:tailEnd/>
          </a:ln>
        </p:spPr>
        <p:txBody>
          <a:bodyPr>
            <a:spAutoFit/>
          </a:bodyPr>
          <a:lstStyle/>
          <a:p>
            <a:pPr marL="396875" indent="-396875">
              <a:defRPr/>
            </a:pPr>
            <a:r>
              <a:rPr lang="en-US" sz="3200" b="1" dirty="0">
                <a:solidFill>
                  <a:srgbClr val="0000FF"/>
                </a:solidFill>
                <a:latin typeface="Times New Roman" charset="0"/>
              </a:rPr>
              <a:t>1. Progressive Taxes </a:t>
            </a:r>
            <a:r>
              <a:rPr lang="en-US" sz="3200" b="1" dirty="0">
                <a:latin typeface="Times New Roman" charset="0"/>
              </a:rPr>
              <a:t>-takes a </a:t>
            </a:r>
            <a:r>
              <a:rPr lang="en-US" sz="3200" b="1" dirty="0">
                <a:solidFill>
                  <a:srgbClr val="0000FF"/>
                </a:solidFill>
                <a:latin typeface="Times New Roman" charset="0"/>
              </a:rPr>
              <a:t>larger</a:t>
            </a:r>
            <a:r>
              <a:rPr lang="en-US" sz="3200" b="1" dirty="0">
                <a:latin typeface="Times New Roman" charset="0"/>
              </a:rPr>
              <a:t> percent of income from high income groups (takes more from rich people).</a:t>
            </a:r>
          </a:p>
          <a:p>
            <a:pPr>
              <a:defRPr/>
            </a:pPr>
            <a:r>
              <a:rPr lang="en-US" sz="3200" b="1" dirty="0">
                <a:latin typeface="Times New Roman" charset="0"/>
              </a:rPr>
              <a:t>    </a:t>
            </a:r>
            <a:r>
              <a:rPr lang="en-US" sz="3200" b="1" dirty="0">
                <a:solidFill>
                  <a:srgbClr val="990000"/>
                </a:solidFill>
                <a:latin typeface="Times New Roman" charset="0"/>
              </a:rPr>
              <a:t>Ex: Current Federal Income Tax system</a:t>
            </a:r>
          </a:p>
        </p:txBody>
      </p:sp>
      <p:sp>
        <p:nvSpPr>
          <p:cNvPr id="23563" name="Rectangle 11"/>
          <p:cNvSpPr>
            <a:spLocks noChangeArrowheads="1"/>
          </p:cNvSpPr>
          <p:nvPr/>
        </p:nvSpPr>
        <p:spPr bwMode="auto">
          <a:xfrm>
            <a:off x="304800" y="4419600"/>
            <a:ext cx="9067800" cy="2062163"/>
          </a:xfrm>
          <a:prstGeom prst="rect">
            <a:avLst/>
          </a:prstGeom>
          <a:noFill/>
          <a:ln w="9525">
            <a:noFill/>
            <a:miter lim="800000"/>
            <a:headEnd/>
            <a:tailEnd/>
          </a:ln>
        </p:spPr>
        <p:txBody>
          <a:bodyPr>
            <a:spAutoFit/>
          </a:bodyPr>
          <a:lstStyle/>
          <a:p>
            <a:pPr marL="396875" indent="-396875">
              <a:defRPr/>
            </a:pPr>
            <a:r>
              <a:rPr lang="en-US" sz="3200" b="1" dirty="0">
                <a:solidFill>
                  <a:srgbClr val="0000FF"/>
                </a:solidFill>
                <a:latin typeface="Times New Roman" charset="0"/>
              </a:rPr>
              <a:t>3. Regressive Taxes</a:t>
            </a:r>
            <a:r>
              <a:rPr lang="en-US" sz="3200" b="1" dirty="0">
                <a:latin typeface="Times New Roman" charset="0"/>
              </a:rPr>
              <a:t> –takes a </a:t>
            </a:r>
            <a:r>
              <a:rPr lang="en-US" sz="3200" b="1" dirty="0">
                <a:solidFill>
                  <a:srgbClr val="0000FF"/>
                </a:solidFill>
                <a:latin typeface="Times New Roman" charset="0"/>
              </a:rPr>
              <a:t>larger</a:t>
            </a:r>
            <a:r>
              <a:rPr lang="en-US" sz="3200" b="1" dirty="0">
                <a:latin typeface="Times New Roman" charset="0"/>
              </a:rPr>
              <a:t> percentage from low income groups (takes more from poor people).</a:t>
            </a:r>
          </a:p>
          <a:p>
            <a:pPr>
              <a:defRPr/>
            </a:pPr>
            <a:r>
              <a:rPr lang="en-US" sz="3200" b="1" dirty="0">
                <a:solidFill>
                  <a:srgbClr val="990000"/>
                </a:solidFill>
                <a:latin typeface="Times New Roman" charset="0"/>
              </a:rPr>
              <a:t>    Ex: Sales tax; any consumption tax.</a:t>
            </a:r>
          </a:p>
        </p:txBody>
      </p:sp>
      <p:sp>
        <p:nvSpPr>
          <p:cNvPr id="23564" name="Rectangle 12"/>
          <p:cNvSpPr>
            <a:spLocks noChangeArrowheads="1"/>
          </p:cNvSpPr>
          <p:nvPr/>
        </p:nvSpPr>
        <p:spPr bwMode="auto">
          <a:xfrm>
            <a:off x="304800" y="2819400"/>
            <a:ext cx="8610600" cy="1570038"/>
          </a:xfrm>
          <a:prstGeom prst="rect">
            <a:avLst/>
          </a:prstGeom>
          <a:noFill/>
          <a:ln w="9525">
            <a:noFill/>
            <a:miter lim="800000"/>
            <a:headEnd/>
            <a:tailEnd/>
          </a:ln>
        </p:spPr>
        <p:txBody>
          <a:bodyPr>
            <a:spAutoFit/>
          </a:bodyPr>
          <a:lstStyle/>
          <a:p>
            <a:pPr marL="396875" indent="-396875">
              <a:defRPr/>
            </a:pPr>
            <a:r>
              <a:rPr lang="en-US" sz="3200" b="1" dirty="0">
                <a:solidFill>
                  <a:srgbClr val="0000FF"/>
                </a:solidFill>
                <a:latin typeface="Times New Roman" charset="0"/>
              </a:rPr>
              <a:t>2.</a:t>
            </a:r>
            <a:r>
              <a:rPr lang="en-US" b="1" dirty="0">
                <a:solidFill>
                  <a:srgbClr val="0000FF"/>
                </a:solidFill>
                <a:latin typeface="Times New Roman" charset="0"/>
              </a:rPr>
              <a:t> </a:t>
            </a:r>
            <a:r>
              <a:rPr lang="en-US" sz="3200" b="1" dirty="0">
                <a:solidFill>
                  <a:srgbClr val="0000FF"/>
                </a:solidFill>
                <a:latin typeface="Times New Roman" charset="0"/>
              </a:rPr>
              <a:t>Proportional Taxes (flat rate) </a:t>
            </a:r>
            <a:r>
              <a:rPr lang="en-US" sz="3200" b="1" dirty="0">
                <a:latin typeface="Times New Roman" charset="0"/>
              </a:rPr>
              <a:t>–takes the </a:t>
            </a:r>
            <a:r>
              <a:rPr lang="en-US" sz="3200" b="1" dirty="0">
                <a:solidFill>
                  <a:srgbClr val="0000FF"/>
                </a:solidFill>
                <a:latin typeface="Times New Roman" charset="0"/>
              </a:rPr>
              <a:t>same </a:t>
            </a:r>
            <a:r>
              <a:rPr lang="en-US" sz="3200" b="1" dirty="0">
                <a:latin typeface="Times New Roman" charset="0"/>
              </a:rPr>
              <a:t>percent of income from all income groups. </a:t>
            </a:r>
          </a:p>
          <a:p>
            <a:pPr>
              <a:defRPr/>
            </a:pPr>
            <a:r>
              <a:rPr lang="en-US" sz="3200" b="1" dirty="0">
                <a:solidFill>
                  <a:srgbClr val="990000"/>
                </a:solidFill>
                <a:latin typeface="Times New Roman" charset="0"/>
              </a:rPr>
              <a:t>    Ex: 20% flat income tax on all income groups</a:t>
            </a:r>
            <a:r>
              <a:rPr lang="en-US" b="1" dirty="0">
                <a:solidFill>
                  <a:srgbClr val="990000"/>
                </a:solidFill>
                <a:latin typeface="Times New Roman" charset="0"/>
              </a:rPr>
              <a:t> </a:t>
            </a:r>
          </a:p>
        </p:txBody>
      </p:sp>
      <p:sp>
        <p:nvSpPr>
          <p:cNvPr id="10248" name="Slide Number Placeholder 7"/>
          <p:cNvSpPr>
            <a:spLocks noGrp="1"/>
          </p:cNvSpPr>
          <p:nvPr>
            <p:ph type="sldNum" sz="quarter" idx="12"/>
          </p:nvPr>
        </p:nvSpPr>
        <p:spPr>
          <a:noFill/>
        </p:spPr>
        <p:txBody>
          <a:bodyPr/>
          <a:lstStyle/>
          <a:p>
            <a:fld id="{178F30E6-F633-4F44-BACE-67E868978B0C}" type="slidenum">
              <a:rPr lang="en-US" smtClean="0"/>
              <a:pPr/>
              <a:t>130</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62">
                                            <p:txEl>
                                              <p:pRg st="0" end="0"/>
                                            </p:txEl>
                                          </p:spTgt>
                                        </p:tgtEl>
                                        <p:attrNameLst>
                                          <p:attrName>style.visibility</p:attrName>
                                        </p:attrNameLst>
                                      </p:cBhvr>
                                      <p:to>
                                        <p:strVal val="visible"/>
                                      </p:to>
                                    </p:set>
                                    <p:animEffect transition="in" filter="dissolve">
                                      <p:cBhvr>
                                        <p:cTn id="7" dur="500"/>
                                        <p:tgtEl>
                                          <p:spTgt spid="23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62">
                                            <p:txEl>
                                              <p:pRg st="1" end="1"/>
                                            </p:txEl>
                                          </p:spTgt>
                                        </p:tgtEl>
                                        <p:attrNameLst>
                                          <p:attrName>style.visibility</p:attrName>
                                        </p:attrNameLst>
                                      </p:cBhvr>
                                      <p:to>
                                        <p:strVal val="visible"/>
                                      </p:to>
                                    </p:set>
                                    <p:animEffect transition="in" filter="dissolve">
                                      <p:cBhvr>
                                        <p:cTn id="12" dur="500"/>
                                        <p:tgtEl>
                                          <p:spTgt spid="235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64">
                                            <p:txEl>
                                              <p:pRg st="0" end="0"/>
                                            </p:txEl>
                                          </p:spTgt>
                                        </p:tgtEl>
                                        <p:attrNameLst>
                                          <p:attrName>style.visibility</p:attrName>
                                        </p:attrNameLst>
                                      </p:cBhvr>
                                      <p:to>
                                        <p:strVal val="visible"/>
                                      </p:to>
                                    </p:set>
                                    <p:animEffect transition="in" filter="dissolve">
                                      <p:cBhvr>
                                        <p:cTn id="17" dur="500"/>
                                        <p:tgtEl>
                                          <p:spTgt spid="235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64">
                                            <p:txEl>
                                              <p:pRg st="1" end="1"/>
                                            </p:txEl>
                                          </p:spTgt>
                                        </p:tgtEl>
                                        <p:attrNameLst>
                                          <p:attrName>style.visibility</p:attrName>
                                        </p:attrNameLst>
                                      </p:cBhvr>
                                      <p:to>
                                        <p:strVal val="visible"/>
                                      </p:to>
                                    </p:set>
                                    <p:animEffect transition="in" filter="dissolve">
                                      <p:cBhvr>
                                        <p:cTn id="22" dur="500"/>
                                        <p:tgtEl>
                                          <p:spTgt spid="2356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63">
                                            <p:txEl>
                                              <p:pRg st="0" end="0"/>
                                            </p:txEl>
                                          </p:spTgt>
                                        </p:tgtEl>
                                        <p:attrNameLst>
                                          <p:attrName>style.visibility</p:attrName>
                                        </p:attrNameLst>
                                      </p:cBhvr>
                                      <p:to>
                                        <p:strVal val="visible"/>
                                      </p:to>
                                    </p:set>
                                    <p:animEffect transition="in" filter="dissolve">
                                      <p:cBhvr>
                                        <p:cTn id="27" dur="500"/>
                                        <p:tgtEl>
                                          <p:spTgt spid="2356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563">
                                            <p:txEl>
                                              <p:pRg st="1" end="1"/>
                                            </p:txEl>
                                          </p:spTgt>
                                        </p:tgtEl>
                                        <p:attrNameLst>
                                          <p:attrName>style.visibility</p:attrName>
                                        </p:attrNameLst>
                                      </p:cBhvr>
                                      <p:to>
                                        <p:strVal val="visible"/>
                                      </p:to>
                                    </p:set>
                                    <p:animEffect transition="in" filter="dissolve">
                                      <p:cBhvr>
                                        <p:cTn id="32" dur="500"/>
                                        <p:tgtEl>
                                          <p:spTgt spid="23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build="p" autoUpdateAnimBg="0"/>
      <p:bldP spid="23563" grpId="0" build="p" autoUpdateAnimBg="0"/>
      <p:bldP spid="23564"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1593850"/>
            <a:ext cx="7053263" cy="1309688"/>
          </a:xfrm>
          <a:prstGeom prst="rect">
            <a:avLst/>
          </a:prstGeom>
          <a:noFill/>
          <a:ln w="12700">
            <a:noFill/>
            <a:miter lim="800000"/>
            <a:headEnd/>
            <a:tailEnd/>
          </a:ln>
        </p:spPr>
        <p:txBody>
          <a:bodyPr wrap="none" anchor="ctr"/>
          <a:lstStyle/>
          <a:p>
            <a:endParaRPr lang="en-US" sz="2400" b="1">
              <a:solidFill>
                <a:srgbClr val="990000"/>
              </a:solidFill>
            </a:endParaRPr>
          </a:p>
        </p:txBody>
      </p:sp>
      <p:sp>
        <p:nvSpPr>
          <p:cNvPr id="11267" name="Rectangle 4"/>
          <p:cNvSpPr>
            <a:spLocks noChangeArrowheads="1"/>
          </p:cNvSpPr>
          <p:nvPr/>
        </p:nvSpPr>
        <p:spPr bwMode="auto">
          <a:xfrm>
            <a:off x="0" y="3994150"/>
            <a:ext cx="6246813" cy="2578100"/>
          </a:xfrm>
          <a:prstGeom prst="rect">
            <a:avLst/>
          </a:prstGeom>
          <a:noFill/>
          <a:ln w="9525">
            <a:noFill/>
            <a:miter lim="800000"/>
            <a:headEnd/>
            <a:tailEnd/>
          </a:ln>
        </p:spPr>
        <p:txBody>
          <a:bodyPr anchor="ctr"/>
          <a:lstStyle/>
          <a:p>
            <a:pPr algn="ctr"/>
            <a:r>
              <a:rPr lang="en-US" sz="2400" b="1">
                <a:solidFill>
                  <a:schemeClr val="tx2"/>
                </a:solidFill>
                <a:latin typeface="Verdana" pitchFamily="34" charset="0"/>
              </a:rPr>
              <a:t/>
            </a:r>
            <a:br>
              <a:rPr lang="en-US" sz="2400" b="1">
                <a:solidFill>
                  <a:schemeClr val="tx2"/>
                </a:solidFill>
                <a:latin typeface="Verdana" pitchFamily="34" charset="0"/>
              </a:rPr>
            </a:br>
            <a:endParaRPr lang="en-US" sz="2400" b="1">
              <a:solidFill>
                <a:schemeClr val="tx2"/>
              </a:solidFill>
              <a:latin typeface="Verdana" pitchFamily="34" charset="0"/>
            </a:endParaRPr>
          </a:p>
        </p:txBody>
      </p:sp>
      <p:sp>
        <p:nvSpPr>
          <p:cNvPr id="33797" name="Text Box 5"/>
          <p:cNvSpPr txBox="1">
            <a:spLocks noChangeArrowheads="1"/>
          </p:cNvSpPr>
          <p:nvPr/>
        </p:nvSpPr>
        <p:spPr bwMode="auto">
          <a:xfrm>
            <a:off x="0" y="685800"/>
            <a:ext cx="9144000" cy="1431925"/>
          </a:xfrm>
          <a:prstGeom prst="rect">
            <a:avLst/>
          </a:prstGeom>
          <a:noFill/>
          <a:ln w="12700">
            <a:noFill/>
            <a:miter lim="800000"/>
            <a:headEnd/>
            <a:tailEnd/>
          </a:ln>
        </p:spPr>
        <p:txBody>
          <a:bodyPr>
            <a:spAutoFit/>
          </a:bodyPr>
          <a:lstStyle/>
          <a:p>
            <a:pPr algn="ctr">
              <a:spcBef>
                <a:spcPct val="50000"/>
              </a:spcBef>
            </a:pPr>
            <a:r>
              <a:rPr lang="en-US" sz="4400" b="1"/>
              <a:t>What kind of taxes are these? (</a:t>
            </a:r>
            <a:r>
              <a:rPr lang="en-US" sz="4400" b="1" u="sng"/>
              <a:t>THINK % of Income</a:t>
            </a:r>
            <a:r>
              <a:rPr lang="en-US" sz="4400" b="1"/>
              <a:t>)</a:t>
            </a:r>
          </a:p>
        </p:txBody>
      </p:sp>
      <p:sp>
        <p:nvSpPr>
          <p:cNvPr id="11269" name="Rectangle 10"/>
          <p:cNvSpPr>
            <a:spLocks noChangeArrowheads="1"/>
          </p:cNvSpPr>
          <p:nvPr/>
        </p:nvSpPr>
        <p:spPr bwMode="auto">
          <a:xfrm>
            <a:off x="0" y="2438400"/>
            <a:ext cx="9144000" cy="3387725"/>
          </a:xfrm>
          <a:prstGeom prst="rect">
            <a:avLst/>
          </a:prstGeom>
          <a:noFill/>
          <a:ln w="9525">
            <a:noFill/>
            <a:miter lim="800000"/>
            <a:headEnd/>
            <a:tailEnd/>
          </a:ln>
        </p:spPr>
        <p:txBody>
          <a:bodyPr>
            <a:spAutoFit/>
          </a:bodyPr>
          <a:lstStyle/>
          <a:p>
            <a:pPr marL="457200" indent="-457200">
              <a:buFont typeface="Arial" charset="0"/>
              <a:buAutoNum type="arabicPeriod"/>
            </a:pPr>
            <a:r>
              <a:rPr lang="en-US" sz="3600" b="1">
                <a:solidFill>
                  <a:srgbClr val="000099"/>
                </a:solidFill>
              </a:rPr>
              <a:t>Toll road tax ($1 per day)</a:t>
            </a:r>
          </a:p>
          <a:p>
            <a:pPr marL="457200" indent="-457200">
              <a:buFont typeface="Arial" charset="0"/>
              <a:buAutoNum type="arabicPeriod"/>
            </a:pPr>
            <a:r>
              <a:rPr lang="en-US" sz="3600" b="1">
                <a:solidFill>
                  <a:srgbClr val="000099"/>
                </a:solidFill>
              </a:rPr>
              <a:t>State income tax where richer citizens pay higher % </a:t>
            </a:r>
          </a:p>
          <a:p>
            <a:pPr marL="457200" indent="-457200">
              <a:buFont typeface="Arial" charset="0"/>
              <a:buAutoNum type="arabicPeriod"/>
            </a:pPr>
            <a:r>
              <a:rPr lang="en-US" sz="3600" b="1">
                <a:solidFill>
                  <a:srgbClr val="000099"/>
                </a:solidFill>
              </a:rPr>
              <a:t>$.45 tax on cigarettes</a:t>
            </a:r>
          </a:p>
          <a:p>
            <a:pPr marL="457200" indent="-457200">
              <a:buFont typeface="Arial" charset="0"/>
              <a:buAutoNum type="arabicPeriod"/>
            </a:pPr>
            <a:r>
              <a:rPr lang="en-US" sz="3600" b="1">
                <a:solidFill>
                  <a:srgbClr val="000099"/>
                </a:solidFill>
              </a:rPr>
              <a:t>Medicare tax of 1% of every dollar earned</a:t>
            </a:r>
            <a:r>
              <a:rPr lang="en-US" sz="3600">
                <a:solidFill>
                  <a:srgbClr val="000099"/>
                </a:solidFill>
              </a:rPr>
              <a:t> </a:t>
            </a:r>
          </a:p>
          <a:p>
            <a:pPr marL="457200" indent="-457200">
              <a:buFont typeface="Arial" charset="0"/>
              <a:buAutoNum type="arabicPeriod"/>
            </a:pPr>
            <a:r>
              <a:rPr lang="en-US" sz="3600" b="1">
                <a:solidFill>
                  <a:srgbClr val="000099"/>
                </a:solidFill>
              </a:rPr>
              <a:t>8.25% California sales tax</a:t>
            </a:r>
          </a:p>
        </p:txBody>
      </p:sp>
      <p:sp>
        <p:nvSpPr>
          <p:cNvPr id="11270" name="Slide Number Placeholder 6"/>
          <p:cNvSpPr>
            <a:spLocks noGrp="1"/>
          </p:cNvSpPr>
          <p:nvPr>
            <p:ph type="sldNum" sz="quarter" idx="12"/>
          </p:nvPr>
        </p:nvSpPr>
        <p:spPr>
          <a:noFill/>
        </p:spPr>
        <p:txBody>
          <a:bodyPr/>
          <a:lstStyle/>
          <a:p>
            <a:fld id="{67154791-CD19-4F36-973E-205FEB5D7214}" type="slidenum">
              <a:rPr lang="en-US" smtClean="0"/>
              <a:pPr/>
              <a:t>131</a:t>
            </a:fld>
            <a:endParaRPr lang="en-US" smtClean="0"/>
          </a:p>
        </p:txBody>
      </p:sp>
      <p:sp>
        <p:nvSpPr>
          <p:cNvPr id="11271" name="Rectangle 3"/>
          <p:cNvSpPr>
            <a:spLocks noChangeArrowheads="1"/>
          </p:cNvSpPr>
          <p:nvPr/>
        </p:nvSpPr>
        <p:spPr bwMode="auto">
          <a:xfrm>
            <a:off x="685800" y="152400"/>
            <a:ext cx="7894638" cy="625475"/>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4400" b="1">
                <a:solidFill>
                  <a:srgbClr val="000099"/>
                </a:solidFill>
              </a:rPr>
              <a:t>Three Types of Taxes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ssolve">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chemeClr val="bg1"/>
          </a:solidFill>
          <a:ln w="12700">
            <a:solidFill>
              <a:schemeClr val="bg1"/>
            </a:solidFill>
            <a:miter lim="800000"/>
            <a:headEnd/>
            <a:tailEnd/>
          </a:ln>
        </p:spPr>
        <p:txBody>
          <a:bodyPr wrap="none" anchor="ctr"/>
          <a:lstStyle/>
          <a:p>
            <a:endParaRPr lang="en-US" sz="2400"/>
          </a:p>
        </p:txBody>
      </p:sp>
      <p:sp>
        <p:nvSpPr>
          <p:cNvPr id="24579" name="Rectangle 3"/>
          <p:cNvSpPr>
            <a:spLocks noChangeArrowheads="1"/>
          </p:cNvSpPr>
          <p:nvPr/>
        </p:nvSpPr>
        <p:spPr bwMode="auto">
          <a:xfrm>
            <a:off x="0" y="0"/>
            <a:ext cx="9144000" cy="990600"/>
          </a:xfrm>
          <a:prstGeom prst="rect">
            <a:avLst/>
          </a:prstGeom>
          <a:noFill/>
          <a:ln w="9525">
            <a:noFill/>
            <a:miter lim="800000"/>
            <a:headEnd/>
            <a:tailEnd/>
          </a:ln>
          <a:effectLst/>
        </p:spPr>
        <p:txBody>
          <a:bodyPr anchor="ctr"/>
          <a:lstStyle/>
          <a:p>
            <a:pPr algn="ctr">
              <a:defRPr/>
            </a:pPr>
            <a:r>
              <a:rPr lang="en-US" sz="4800" b="1">
                <a:solidFill>
                  <a:srgbClr val="006600"/>
                </a:solidFill>
                <a:effectLst>
                  <a:outerShdw blurRad="38100" dist="38100" dir="2700000" algn="tl">
                    <a:srgbClr val="C0C0C0"/>
                  </a:outerShdw>
                </a:effectLst>
              </a:rPr>
              <a:t>Federal Income Tax Debate</a:t>
            </a:r>
            <a:r>
              <a:rPr lang="en-US" sz="3200" b="1">
                <a:solidFill>
                  <a:srgbClr val="006600"/>
                </a:solidFill>
                <a:effectLst>
                  <a:outerShdw blurRad="38100" dist="38100" dir="2700000" algn="tl">
                    <a:srgbClr val="C0C0C0"/>
                  </a:outerShdw>
                </a:effectLst>
              </a:rPr>
              <a:t> </a:t>
            </a:r>
          </a:p>
        </p:txBody>
      </p:sp>
      <p:sp>
        <p:nvSpPr>
          <p:cNvPr id="12292" name="Rectangle 4"/>
          <p:cNvSpPr>
            <a:spLocks noChangeArrowheads="1"/>
          </p:cNvSpPr>
          <p:nvPr/>
        </p:nvSpPr>
        <p:spPr bwMode="auto">
          <a:xfrm>
            <a:off x="2819400" y="1695450"/>
            <a:ext cx="685800" cy="4038600"/>
          </a:xfrm>
          <a:prstGeom prst="rect">
            <a:avLst/>
          </a:prstGeom>
          <a:solidFill>
            <a:schemeClr val="bg1"/>
          </a:solidFill>
          <a:ln w="12700">
            <a:noFill/>
            <a:miter lim="800000"/>
            <a:headEnd/>
            <a:tailEnd/>
          </a:ln>
        </p:spPr>
        <p:txBody>
          <a:bodyPr wrap="none" anchor="ctr"/>
          <a:lstStyle/>
          <a:p>
            <a:endParaRPr lang="en-US" sz="2400"/>
          </a:p>
        </p:txBody>
      </p:sp>
      <p:sp>
        <p:nvSpPr>
          <p:cNvPr id="12293" name="Rectangle 5"/>
          <p:cNvSpPr>
            <a:spLocks noChangeArrowheads="1"/>
          </p:cNvSpPr>
          <p:nvPr/>
        </p:nvSpPr>
        <p:spPr bwMode="auto">
          <a:xfrm>
            <a:off x="5753100" y="1676400"/>
            <a:ext cx="609600" cy="4057650"/>
          </a:xfrm>
          <a:prstGeom prst="rect">
            <a:avLst/>
          </a:prstGeom>
          <a:solidFill>
            <a:schemeClr val="bg1"/>
          </a:solidFill>
          <a:ln w="12700">
            <a:noFill/>
            <a:miter lim="800000"/>
            <a:headEnd/>
            <a:tailEnd/>
          </a:ln>
        </p:spPr>
        <p:txBody>
          <a:bodyPr wrap="none" anchor="ctr"/>
          <a:lstStyle/>
          <a:p>
            <a:endParaRPr lang="en-US" sz="2400"/>
          </a:p>
        </p:txBody>
      </p:sp>
      <p:sp>
        <p:nvSpPr>
          <p:cNvPr id="12294" name="Rectangle 6"/>
          <p:cNvSpPr>
            <a:spLocks noChangeArrowheads="1"/>
          </p:cNvSpPr>
          <p:nvPr/>
        </p:nvSpPr>
        <p:spPr bwMode="auto">
          <a:xfrm>
            <a:off x="8458200" y="1562100"/>
            <a:ext cx="228600" cy="4286250"/>
          </a:xfrm>
          <a:prstGeom prst="rect">
            <a:avLst/>
          </a:prstGeom>
          <a:solidFill>
            <a:schemeClr val="bg1"/>
          </a:solidFill>
          <a:ln w="12700">
            <a:noFill/>
            <a:miter lim="800000"/>
            <a:headEnd/>
            <a:tailEnd/>
          </a:ln>
        </p:spPr>
        <p:txBody>
          <a:bodyPr wrap="none" anchor="ctr"/>
          <a:lstStyle/>
          <a:p>
            <a:endParaRPr lang="en-US" sz="2400"/>
          </a:p>
        </p:txBody>
      </p:sp>
      <p:sp>
        <p:nvSpPr>
          <p:cNvPr id="12295" name="Rectangle 7"/>
          <p:cNvSpPr>
            <a:spLocks noChangeArrowheads="1"/>
          </p:cNvSpPr>
          <p:nvPr/>
        </p:nvSpPr>
        <p:spPr bwMode="auto">
          <a:xfrm>
            <a:off x="1390650" y="5810250"/>
            <a:ext cx="7372350" cy="152400"/>
          </a:xfrm>
          <a:prstGeom prst="rect">
            <a:avLst/>
          </a:prstGeom>
          <a:solidFill>
            <a:schemeClr val="bg1"/>
          </a:solidFill>
          <a:ln w="12700">
            <a:noFill/>
            <a:miter lim="800000"/>
            <a:headEnd/>
            <a:tailEnd/>
          </a:ln>
        </p:spPr>
        <p:txBody>
          <a:bodyPr wrap="none" anchor="ctr"/>
          <a:lstStyle/>
          <a:p>
            <a:endParaRPr lang="en-US" sz="2400"/>
          </a:p>
        </p:txBody>
      </p:sp>
      <p:sp>
        <p:nvSpPr>
          <p:cNvPr id="24584" name="Rectangle 8"/>
          <p:cNvSpPr>
            <a:spLocks noChangeArrowheads="1"/>
          </p:cNvSpPr>
          <p:nvPr/>
        </p:nvSpPr>
        <p:spPr bwMode="auto">
          <a:xfrm>
            <a:off x="457200" y="1143000"/>
            <a:ext cx="8305800" cy="2190750"/>
          </a:xfrm>
          <a:prstGeom prst="rect">
            <a:avLst/>
          </a:prstGeom>
          <a:solidFill>
            <a:schemeClr val="bg1"/>
          </a:solidFill>
          <a:ln w="12700">
            <a:noFill/>
            <a:miter lim="800000"/>
            <a:headEnd/>
            <a:tailEnd/>
          </a:ln>
          <a:effectLst/>
        </p:spPr>
        <p:txBody>
          <a:bodyPr wrap="none" anchor="ctr"/>
          <a:lstStyle/>
          <a:p>
            <a:pPr marL="457200" indent="-457200">
              <a:defRPr/>
            </a:pPr>
            <a:r>
              <a:rPr lang="en-US" sz="2400" b="1" u="sng">
                <a:solidFill>
                  <a:srgbClr val="0000FF"/>
                </a:solidFill>
                <a:effectLst>
                  <a:outerShdw blurRad="38100" dist="38100" dir="2700000" algn="tl">
                    <a:srgbClr val="C0C0C0"/>
                  </a:outerShdw>
                </a:effectLst>
                <a:latin typeface="Verdana" pitchFamily="34" charset="0"/>
              </a:rPr>
              <a:t>Equal Tax of $350 per week (Regressive Tax)</a:t>
            </a:r>
            <a:endParaRPr lang="en-US" b="1" u="sng">
              <a:solidFill>
                <a:srgbClr val="0000FF"/>
              </a:solidFill>
              <a:effectLst>
                <a:outerShdw blurRad="38100" dist="38100" dir="2700000" algn="tl">
                  <a:srgbClr val="C0C0C0"/>
                </a:outerShdw>
              </a:effectLst>
              <a:latin typeface="Verdana" pitchFamily="34" charset="0"/>
            </a:endParaRPr>
          </a:p>
          <a:p>
            <a:pPr marL="457200" indent="-457200">
              <a:defRPr/>
            </a:pPr>
            <a:r>
              <a:rPr lang="en-US" sz="2400">
                <a:latin typeface="Verdana" pitchFamily="34" charset="0"/>
              </a:rPr>
              <a:t>  Income       Amount of Tax    %      Amount to live on</a:t>
            </a:r>
          </a:p>
          <a:p>
            <a:pPr marL="457200" indent="-457200">
              <a:buFontTx/>
              <a:buChar char="•"/>
              <a:defRPr/>
            </a:pPr>
            <a:r>
              <a:rPr lang="en-US" sz="2400">
                <a:latin typeface="Verdana" pitchFamily="34" charset="0"/>
              </a:rPr>
              <a:t>$</a:t>
            </a:r>
            <a:r>
              <a:rPr lang="en-US" sz="2400" b="1">
                <a:latin typeface="Verdana" pitchFamily="34" charset="0"/>
              </a:rPr>
              <a:t>200		</a:t>
            </a:r>
            <a:r>
              <a:rPr lang="en-US" sz="2400">
                <a:latin typeface="Verdana" pitchFamily="34" charset="0"/>
              </a:rPr>
              <a:t>$</a:t>
            </a:r>
            <a:r>
              <a:rPr lang="en-US" sz="2400" b="1">
                <a:latin typeface="Verdana" pitchFamily="34" charset="0"/>
              </a:rPr>
              <a:t>350</a:t>
            </a:r>
            <a:r>
              <a:rPr lang="en-US" sz="2400">
                <a:latin typeface="Verdana" pitchFamily="34" charset="0"/>
              </a:rPr>
              <a:t>         175%		</a:t>
            </a:r>
            <a:r>
              <a:rPr lang="en-US" sz="2000" b="1">
                <a:solidFill>
                  <a:srgbClr val="FF0000"/>
                </a:solidFill>
                <a:latin typeface="Verdana" pitchFamily="34" charset="0"/>
              </a:rPr>
              <a:t>-</a:t>
            </a:r>
            <a:r>
              <a:rPr lang="en-US" sz="2400" b="1">
                <a:solidFill>
                  <a:srgbClr val="FF0000"/>
                </a:solidFill>
                <a:latin typeface="Verdana" pitchFamily="34" charset="0"/>
              </a:rPr>
              <a:t>$150</a:t>
            </a:r>
            <a:r>
              <a:rPr lang="en-US" sz="1800">
                <a:latin typeface="Verdana" pitchFamily="34" charset="0"/>
              </a:rPr>
              <a:t>)[crime?]</a:t>
            </a:r>
          </a:p>
          <a:p>
            <a:pPr marL="457200" indent="-457200">
              <a:buFontTx/>
              <a:buChar char="•"/>
              <a:defRPr/>
            </a:pPr>
            <a:r>
              <a:rPr lang="en-US" sz="2400">
                <a:latin typeface="Verdana" pitchFamily="34" charset="0"/>
              </a:rPr>
              <a:t>$</a:t>
            </a:r>
            <a:r>
              <a:rPr lang="en-US" sz="2400" b="1">
                <a:latin typeface="Verdana" pitchFamily="34" charset="0"/>
              </a:rPr>
              <a:t>350		</a:t>
            </a:r>
            <a:r>
              <a:rPr lang="en-US" sz="2400">
                <a:latin typeface="Verdana" pitchFamily="34" charset="0"/>
              </a:rPr>
              <a:t>$</a:t>
            </a:r>
            <a:r>
              <a:rPr lang="en-US" sz="2400" b="1">
                <a:latin typeface="Verdana" pitchFamily="34" charset="0"/>
              </a:rPr>
              <a:t>350</a:t>
            </a:r>
            <a:r>
              <a:rPr lang="en-US" sz="2400">
                <a:latin typeface="Verdana" pitchFamily="34" charset="0"/>
              </a:rPr>
              <a:t>         100% 	</a:t>
            </a:r>
            <a:r>
              <a:rPr lang="en-US" sz="2400" b="1">
                <a:latin typeface="Verdana" pitchFamily="34" charset="0"/>
              </a:rPr>
              <a:t>$0</a:t>
            </a:r>
            <a:r>
              <a:rPr lang="en-US" sz="2400">
                <a:latin typeface="Verdana" pitchFamily="34" charset="0"/>
              </a:rPr>
              <a:t> </a:t>
            </a:r>
          </a:p>
          <a:p>
            <a:pPr marL="457200" indent="-457200">
              <a:buFontTx/>
              <a:buChar char="•"/>
              <a:defRPr/>
            </a:pPr>
            <a:r>
              <a:rPr lang="en-US" sz="2400">
                <a:latin typeface="Verdana" pitchFamily="34" charset="0"/>
              </a:rPr>
              <a:t>$</a:t>
            </a:r>
            <a:r>
              <a:rPr lang="en-US" sz="2400" b="1">
                <a:latin typeface="Verdana" pitchFamily="34" charset="0"/>
              </a:rPr>
              <a:t>500		</a:t>
            </a:r>
            <a:r>
              <a:rPr lang="en-US" sz="2400">
                <a:latin typeface="Verdana" pitchFamily="34" charset="0"/>
              </a:rPr>
              <a:t>$</a:t>
            </a:r>
            <a:r>
              <a:rPr lang="en-US" sz="2400" b="1">
                <a:latin typeface="Verdana" pitchFamily="34" charset="0"/>
              </a:rPr>
              <a:t>350</a:t>
            </a:r>
            <a:r>
              <a:rPr lang="en-US" sz="2400">
                <a:latin typeface="Verdana" pitchFamily="34" charset="0"/>
              </a:rPr>
              <a:t> 	 70%	 	</a:t>
            </a:r>
            <a:r>
              <a:rPr lang="en-US" sz="2400" b="1">
                <a:solidFill>
                  <a:srgbClr val="006600"/>
                </a:solidFill>
                <a:latin typeface="Verdana" pitchFamily="34" charset="0"/>
              </a:rPr>
              <a:t>$150</a:t>
            </a:r>
            <a:endParaRPr lang="en-US" sz="2400">
              <a:latin typeface="Verdana" pitchFamily="34" charset="0"/>
            </a:endParaRPr>
          </a:p>
          <a:p>
            <a:pPr marL="457200" indent="-457200">
              <a:buFontTx/>
              <a:buChar char="•"/>
              <a:defRPr/>
            </a:pPr>
            <a:r>
              <a:rPr lang="en-US" sz="2400">
                <a:latin typeface="Verdana" pitchFamily="34" charset="0"/>
              </a:rPr>
              <a:t>$</a:t>
            </a:r>
            <a:r>
              <a:rPr lang="en-US" sz="2400" b="1">
                <a:latin typeface="Verdana" pitchFamily="34" charset="0"/>
              </a:rPr>
              <a:t>1,000		</a:t>
            </a:r>
            <a:r>
              <a:rPr lang="en-US" sz="2400">
                <a:latin typeface="Verdana" pitchFamily="34" charset="0"/>
              </a:rPr>
              <a:t>$</a:t>
            </a:r>
            <a:r>
              <a:rPr lang="en-US" sz="2400" b="1">
                <a:latin typeface="Verdana" pitchFamily="34" charset="0"/>
              </a:rPr>
              <a:t>350</a:t>
            </a:r>
            <a:r>
              <a:rPr lang="en-US" sz="2400">
                <a:latin typeface="Verdana" pitchFamily="34" charset="0"/>
              </a:rPr>
              <a:t> 	 35%		</a:t>
            </a:r>
            <a:r>
              <a:rPr lang="en-US" sz="2400" b="1">
                <a:solidFill>
                  <a:srgbClr val="006600"/>
                </a:solidFill>
                <a:latin typeface="Verdana" pitchFamily="34" charset="0"/>
              </a:rPr>
              <a:t>$650</a:t>
            </a:r>
            <a:endParaRPr lang="en-US" sz="2400">
              <a:latin typeface="Verdana" pitchFamily="34" charset="0"/>
            </a:endParaRPr>
          </a:p>
          <a:p>
            <a:pPr marL="457200" indent="-457200">
              <a:buFontTx/>
              <a:buChar char="•"/>
              <a:defRPr/>
            </a:pPr>
            <a:r>
              <a:rPr lang="en-US" sz="2400">
                <a:latin typeface="Verdana" pitchFamily="34" charset="0"/>
              </a:rPr>
              <a:t>$</a:t>
            </a:r>
            <a:r>
              <a:rPr lang="en-US" sz="2400" b="1">
                <a:latin typeface="Verdana" pitchFamily="34" charset="0"/>
              </a:rPr>
              <a:t>5,000		</a:t>
            </a:r>
            <a:r>
              <a:rPr lang="en-US" sz="2400">
                <a:latin typeface="Verdana" pitchFamily="34" charset="0"/>
              </a:rPr>
              <a:t>$</a:t>
            </a:r>
            <a:r>
              <a:rPr lang="en-US" sz="2400" b="1">
                <a:latin typeface="Verdana" pitchFamily="34" charset="0"/>
              </a:rPr>
              <a:t>350</a:t>
            </a:r>
            <a:r>
              <a:rPr lang="en-US" sz="2400">
                <a:latin typeface="Verdana" pitchFamily="34" charset="0"/>
              </a:rPr>
              <a:t> 	   7%		</a:t>
            </a:r>
            <a:r>
              <a:rPr lang="en-US" sz="2400" b="1">
                <a:solidFill>
                  <a:srgbClr val="006600"/>
                </a:solidFill>
                <a:latin typeface="Verdana" pitchFamily="34" charset="0"/>
              </a:rPr>
              <a:t>$4,650</a:t>
            </a:r>
            <a:endParaRPr lang="en-US" sz="2400">
              <a:latin typeface="Verdana" pitchFamily="34" charset="0"/>
            </a:endParaRPr>
          </a:p>
        </p:txBody>
      </p:sp>
      <p:sp>
        <p:nvSpPr>
          <p:cNvPr id="24585" name="Rectangle 9"/>
          <p:cNvSpPr>
            <a:spLocks noChangeArrowheads="1"/>
          </p:cNvSpPr>
          <p:nvPr/>
        </p:nvSpPr>
        <p:spPr bwMode="auto">
          <a:xfrm>
            <a:off x="304800" y="3962400"/>
            <a:ext cx="8610600" cy="2400300"/>
          </a:xfrm>
          <a:prstGeom prst="rect">
            <a:avLst/>
          </a:prstGeom>
          <a:solidFill>
            <a:schemeClr val="bg1"/>
          </a:solidFill>
          <a:ln w="12700">
            <a:noFill/>
            <a:miter lim="800000"/>
            <a:headEnd/>
            <a:tailEnd/>
          </a:ln>
          <a:effectLst/>
        </p:spPr>
        <p:txBody>
          <a:bodyPr wrap="none" anchor="ctr"/>
          <a:lstStyle/>
          <a:p>
            <a:pPr marL="457200" indent="-457200">
              <a:defRPr/>
            </a:pPr>
            <a:r>
              <a:rPr lang="en-US" sz="2400" b="1" u="sng">
                <a:solidFill>
                  <a:srgbClr val="0000FF"/>
                </a:solidFill>
                <a:effectLst>
                  <a:outerShdw blurRad="38100" dist="38100" dir="2700000" algn="tl">
                    <a:srgbClr val="C0C0C0"/>
                  </a:outerShdw>
                </a:effectLst>
                <a:latin typeface="Verdana" pitchFamily="34" charset="0"/>
              </a:rPr>
              <a:t>T</a:t>
            </a:r>
            <a:r>
              <a:rPr lang="en-US" sz="2000" b="1" u="sng">
                <a:solidFill>
                  <a:srgbClr val="0000FF"/>
                </a:solidFill>
                <a:effectLst>
                  <a:outerShdw blurRad="38100" dist="38100" dir="2700000" algn="tl">
                    <a:srgbClr val="C0C0C0"/>
                  </a:outerShdw>
                </a:effectLst>
                <a:latin typeface="Verdana" pitchFamily="34" charset="0"/>
              </a:rPr>
              <a:t>ax</a:t>
            </a:r>
            <a:r>
              <a:rPr lang="en-US" sz="2400" b="1" u="sng">
                <a:solidFill>
                  <a:srgbClr val="0000FF"/>
                </a:solidFill>
                <a:effectLst>
                  <a:outerShdw blurRad="38100" dist="38100" dir="2700000" algn="tl">
                    <a:srgbClr val="C0C0C0"/>
                  </a:outerShdw>
                </a:effectLst>
                <a:latin typeface="Verdana" pitchFamily="34" charset="0"/>
              </a:rPr>
              <a:t> tax of 20% per week (Proportional Tax)</a:t>
            </a:r>
          </a:p>
          <a:p>
            <a:pPr marL="457200" indent="-457200">
              <a:defRPr/>
            </a:pPr>
            <a:r>
              <a:rPr lang="en-US" sz="2400">
                <a:latin typeface="Verdana" pitchFamily="34" charset="0"/>
              </a:rPr>
              <a:t>   Income	      Amount of Tax       Amount to live on</a:t>
            </a:r>
          </a:p>
          <a:p>
            <a:pPr marL="457200" indent="-457200">
              <a:buFontTx/>
              <a:buChar char="•"/>
              <a:defRPr/>
            </a:pPr>
            <a:r>
              <a:rPr lang="en-US" sz="2400">
                <a:latin typeface="Verdana" pitchFamily="34" charset="0"/>
              </a:rPr>
              <a:t>$</a:t>
            </a:r>
            <a:r>
              <a:rPr lang="en-US" sz="2400" b="1">
                <a:latin typeface="Verdana" pitchFamily="34" charset="0"/>
              </a:rPr>
              <a:t>200		</a:t>
            </a:r>
            <a:r>
              <a:rPr lang="en-US" sz="2400">
                <a:latin typeface="Verdana" pitchFamily="34" charset="0"/>
              </a:rPr>
              <a:t>$</a:t>
            </a:r>
            <a:r>
              <a:rPr lang="en-US" sz="2400" b="1">
                <a:latin typeface="Verdana" pitchFamily="34" charset="0"/>
              </a:rPr>
              <a:t>40</a:t>
            </a:r>
            <a:r>
              <a:rPr lang="en-US" sz="2400">
                <a:latin typeface="Verdana" pitchFamily="34" charset="0"/>
              </a:rPr>
              <a:t> 			</a:t>
            </a:r>
            <a:r>
              <a:rPr lang="en-US" sz="2400">
                <a:solidFill>
                  <a:srgbClr val="006600"/>
                </a:solidFill>
                <a:latin typeface="Verdana" pitchFamily="34" charset="0"/>
              </a:rPr>
              <a:t>$</a:t>
            </a:r>
            <a:r>
              <a:rPr lang="en-US" sz="2400" b="1">
                <a:solidFill>
                  <a:srgbClr val="006600"/>
                </a:solidFill>
                <a:latin typeface="Verdana" pitchFamily="34" charset="0"/>
              </a:rPr>
              <a:t>160</a:t>
            </a:r>
            <a:r>
              <a:rPr lang="en-US" sz="1800">
                <a:latin typeface="Verdana" pitchFamily="34" charset="0"/>
              </a:rPr>
              <a:t> </a:t>
            </a:r>
          </a:p>
          <a:p>
            <a:pPr marL="457200" indent="-457200">
              <a:buFontTx/>
              <a:buChar char="•"/>
              <a:defRPr/>
            </a:pPr>
            <a:r>
              <a:rPr lang="en-US" sz="2400">
                <a:latin typeface="Verdana" pitchFamily="34" charset="0"/>
              </a:rPr>
              <a:t>$</a:t>
            </a:r>
            <a:r>
              <a:rPr lang="en-US" sz="2400" b="1">
                <a:latin typeface="Verdana" pitchFamily="34" charset="0"/>
              </a:rPr>
              <a:t>350</a:t>
            </a:r>
            <a:r>
              <a:rPr lang="en-US" sz="2400">
                <a:latin typeface="Verdana" pitchFamily="34" charset="0"/>
              </a:rPr>
              <a:t>		$</a:t>
            </a:r>
            <a:r>
              <a:rPr lang="en-US" sz="2400" b="1">
                <a:latin typeface="Verdana" pitchFamily="34" charset="0"/>
              </a:rPr>
              <a:t>70</a:t>
            </a:r>
            <a:r>
              <a:rPr lang="en-US" sz="2400">
                <a:latin typeface="Verdana" pitchFamily="34" charset="0"/>
              </a:rPr>
              <a:t> 		</a:t>
            </a:r>
            <a:r>
              <a:rPr lang="en-US" sz="2400">
                <a:solidFill>
                  <a:srgbClr val="006600"/>
                </a:solidFill>
                <a:latin typeface="Verdana" pitchFamily="34" charset="0"/>
              </a:rPr>
              <a:t>	$</a:t>
            </a:r>
            <a:r>
              <a:rPr lang="en-US" sz="2400" b="1">
                <a:solidFill>
                  <a:srgbClr val="006600"/>
                </a:solidFill>
                <a:latin typeface="Verdana" pitchFamily="34" charset="0"/>
              </a:rPr>
              <a:t>280</a:t>
            </a:r>
            <a:endParaRPr lang="en-US" sz="1800">
              <a:latin typeface="Verdana" pitchFamily="34" charset="0"/>
            </a:endParaRPr>
          </a:p>
          <a:p>
            <a:pPr marL="457200" indent="-457200">
              <a:buFontTx/>
              <a:buChar char="•"/>
              <a:defRPr/>
            </a:pPr>
            <a:r>
              <a:rPr lang="en-US" sz="2400">
                <a:latin typeface="Verdana" pitchFamily="34" charset="0"/>
              </a:rPr>
              <a:t>$</a:t>
            </a:r>
            <a:r>
              <a:rPr lang="en-US" sz="2400" b="1">
                <a:latin typeface="Verdana" pitchFamily="34" charset="0"/>
              </a:rPr>
              <a:t>500</a:t>
            </a:r>
            <a:r>
              <a:rPr lang="en-US" sz="2400">
                <a:latin typeface="Verdana" pitchFamily="34" charset="0"/>
              </a:rPr>
              <a:t>		$</a:t>
            </a:r>
            <a:r>
              <a:rPr lang="en-US" sz="2400" b="1">
                <a:latin typeface="Verdana" pitchFamily="34" charset="0"/>
              </a:rPr>
              <a:t>100</a:t>
            </a:r>
            <a:r>
              <a:rPr lang="en-US" sz="2400">
                <a:latin typeface="Verdana" pitchFamily="34" charset="0"/>
              </a:rPr>
              <a:t> 		</a:t>
            </a:r>
            <a:r>
              <a:rPr lang="en-US" sz="2400">
                <a:solidFill>
                  <a:srgbClr val="006600"/>
                </a:solidFill>
                <a:latin typeface="Verdana" pitchFamily="34" charset="0"/>
              </a:rPr>
              <a:t>$</a:t>
            </a:r>
            <a:r>
              <a:rPr lang="en-US" sz="2400" b="1">
                <a:solidFill>
                  <a:srgbClr val="006600"/>
                </a:solidFill>
                <a:latin typeface="Verdana" pitchFamily="34" charset="0"/>
              </a:rPr>
              <a:t>400</a:t>
            </a:r>
            <a:r>
              <a:rPr lang="en-US" sz="2400">
                <a:latin typeface="Verdana" pitchFamily="34" charset="0"/>
              </a:rPr>
              <a:t> </a:t>
            </a:r>
          </a:p>
          <a:p>
            <a:pPr marL="457200" indent="-457200">
              <a:buFontTx/>
              <a:buChar char="•"/>
              <a:defRPr/>
            </a:pPr>
            <a:r>
              <a:rPr lang="en-US" sz="2400">
                <a:latin typeface="Verdana" pitchFamily="34" charset="0"/>
              </a:rPr>
              <a:t>$</a:t>
            </a:r>
            <a:r>
              <a:rPr lang="en-US" sz="2400" b="1">
                <a:latin typeface="Verdana" pitchFamily="34" charset="0"/>
              </a:rPr>
              <a:t>1,000</a:t>
            </a:r>
            <a:r>
              <a:rPr lang="en-US" sz="2400">
                <a:latin typeface="Verdana" pitchFamily="34" charset="0"/>
              </a:rPr>
              <a:t>		$</a:t>
            </a:r>
            <a:r>
              <a:rPr lang="en-US" sz="2400" b="1">
                <a:latin typeface="Verdana" pitchFamily="34" charset="0"/>
              </a:rPr>
              <a:t>200</a:t>
            </a:r>
            <a:r>
              <a:rPr lang="en-US" sz="2400">
                <a:latin typeface="Verdana" pitchFamily="34" charset="0"/>
              </a:rPr>
              <a:t> 		</a:t>
            </a:r>
            <a:r>
              <a:rPr lang="en-US" sz="2400">
                <a:solidFill>
                  <a:srgbClr val="006600"/>
                </a:solidFill>
                <a:latin typeface="Verdana" pitchFamily="34" charset="0"/>
              </a:rPr>
              <a:t>$</a:t>
            </a:r>
            <a:r>
              <a:rPr lang="en-US" sz="2400" b="1">
                <a:solidFill>
                  <a:srgbClr val="006600"/>
                </a:solidFill>
                <a:latin typeface="Verdana" pitchFamily="34" charset="0"/>
              </a:rPr>
              <a:t>800</a:t>
            </a:r>
            <a:r>
              <a:rPr lang="en-US" sz="2400">
                <a:latin typeface="Verdana" pitchFamily="34" charset="0"/>
              </a:rPr>
              <a:t> </a:t>
            </a:r>
          </a:p>
          <a:p>
            <a:pPr marL="457200" indent="-457200">
              <a:buFontTx/>
              <a:buChar char="•"/>
              <a:defRPr/>
            </a:pPr>
            <a:r>
              <a:rPr lang="en-US" sz="2400">
                <a:latin typeface="Verdana" pitchFamily="34" charset="0"/>
              </a:rPr>
              <a:t>$</a:t>
            </a:r>
            <a:r>
              <a:rPr lang="en-US" sz="2400" b="1">
                <a:latin typeface="Verdana" pitchFamily="34" charset="0"/>
              </a:rPr>
              <a:t>5,000</a:t>
            </a:r>
            <a:r>
              <a:rPr lang="en-US" sz="2400">
                <a:latin typeface="Verdana" pitchFamily="34" charset="0"/>
              </a:rPr>
              <a:t>		$</a:t>
            </a:r>
            <a:r>
              <a:rPr lang="en-US" sz="2400" b="1">
                <a:latin typeface="Verdana" pitchFamily="34" charset="0"/>
              </a:rPr>
              <a:t>1,000</a:t>
            </a:r>
            <a:r>
              <a:rPr lang="en-US" sz="2400">
                <a:latin typeface="Verdana" pitchFamily="34" charset="0"/>
              </a:rPr>
              <a:t> 		</a:t>
            </a:r>
            <a:r>
              <a:rPr lang="en-US" sz="2400">
                <a:solidFill>
                  <a:srgbClr val="006600"/>
                </a:solidFill>
                <a:latin typeface="Verdana" pitchFamily="34" charset="0"/>
              </a:rPr>
              <a:t>$</a:t>
            </a:r>
            <a:r>
              <a:rPr lang="en-US" sz="2400" b="1">
                <a:solidFill>
                  <a:srgbClr val="006600"/>
                </a:solidFill>
                <a:latin typeface="Verdana" pitchFamily="34" charset="0"/>
              </a:rPr>
              <a:t>4,000</a:t>
            </a:r>
            <a:endParaRPr lang="en-US" sz="2400">
              <a:latin typeface="Verdana" pitchFamily="34" charset="0"/>
            </a:endParaRPr>
          </a:p>
        </p:txBody>
      </p:sp>
      <p:sp>
        <p:nvSpPr>
          <p:cNvPr id="12298" name="Slide Number Placeholder 9"/>
          <p:cNvSpPr>
            <a:spLocks noGrp="1"/>
          </p:cNvSpPr>
          <p:nvPr>
            <p:ph type="sldNum" sz="quarter" idx="12"/>
          </p:nvPr>
        </p:nvSpPr>
        <p:spPr>
          <a:noFill/>
        </p:spPr>
        <p:txBody>
          <a:bodyPr/>
          <a:lstStyle/>
          <a:p>
            <a:fld id="{41BBFC07-65B6-4B8C-977B-D9CEE0785D0C}" type="slidenum">
              <a:rPr lang="en-US" smtClean="0"/>
              <a:pPr/>
              <a:t>132</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dissolve">
                                      <p:cBhvr>
                                        <p:cTn id="7" dur="500"/>
                                        <p:tgtEl>
                                          <p:spTgt spid="245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dissolve">
                                      <p:cBhvr>
                                        <p:cTn id="12"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autoUpdateAnimBg="0"/>
      <p:bldP spid="24585" grpId="0"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solidFill>
            <a:schemeClr val="bg1"/>
          </a:solidFill>
          <a:ln w="12700">
            <a:solidFill>
              <a:schemeClr val="bg1"/>
            </a:solidFill>
            <a:miter lim="800000"/>
            <a:headEnd/>
            <a:tailEnd/>
          </a:ln>
        </p:spPr>
        <p:txBody>
          <a:bodyPr wrap="none" anchor="ctr"/>
          <a:lstStyle/>
          <a:p>
            <a:pPr algn="ctr"/>
            <a:endParaRPr lang="en-US" sz="4000" b="1">
              <a:solidFill>
                <a:srgbClr val="000099"/>
              </a:solidFill>
            </a:endParaRPr>
          </a:p>
        </p:txBody>
      </p:sp>
      <p:sp>
        <p:nvSpPr>
          <p:cNvPr id="45059" name="Rectangle 3"/>
          <p:cNvSpPr>
            <a:spLocks noChangeArrowheads="1"/>
          </p:cNvSpPr>
          <p:nvPr/>
        </p:nvSpPr>
        <p:spPr bwMode="auto">
          <a:xfrm>
            <a:off x="0" y="0"/>
            <a:ext cx="9144000" cy="990600"/>
          </a:xfrm>
          <a:prstGeom prst="rect">
            <a:avLst/>
          </a:prstGeom>
          <a:noFill/>
          <a:ln w="9525">
            <a:noFill/>
            <a:miter lim="800000"/>
            <a:headEnd/>
            <a:tailEnd/>
          </a:ln>
          <a:effectLst/>
        </p:spPr>
        <p:txBody>
          <a:bodyPr anchor="ctr"/>
          <a:lstStyle/>
          <a:p>
            <a:pPr algn="ctr" eaLnBrk="0" hangingPunct="0">
              <a:defRPr/>
            </a:pPr>
            <a:r>
              <a:rPr lang="en-US" sz="4800" b="1">
                <a:solidFill>
                  <a:srgbClr val="006600"/>
                </a:solidFill>
                <a:effectLst>
                  <a:outerShdw blurRad="38100" dist="38100" dir="2700000" algn="tl">
                    <a:srgbClr val="C0C0C0"/>
                  </a:outerShdw>
                </a:effectLst>
              </a:rPr>
              <a:t>Federal Income Tax Debate</a:t>
            </a:r>
            <a:r>
              <a:rPr lang="en-US" sz="3200" b="1">
                <a:solidFill>
                  <a:srgbClr val="006600"/>
                </a:solidFill>
                <a:effectLst>
                  <a:outerShdw blurRad="38100" dist="38100" dir="2700000" algn="tl">
                    <a:srgbClr val="C0C0C0"/>
                  </a:outerShdw>
                </a:effectLst>
              </a:rPr>
              <a:t> </a:t>
            </a:r>
          </a:p>
        </p:txBody>
      </p:sp>
      <p:sp>
        <p:nvSpPr>
          <p:cNvPr id="13316" name="Rectangle 4"/>
          <p:cNvSpPr>
            <a:spLocks noChangeArrowheads="1"/>
          </p:cNvSpPr>
          <p:nvPr/>
        </p:nvSpPr>
        <p:spPr bwMode="auto">
          <a:xfrm>
            <a:off x="8458200" y="1562100"/>
            <a:ext cx="228600" cy="4286250"/>
          </a:xfrm>
          <a:prstGeom prst="rect">
            <a:avLst/>
          </a:prstGeom>
          <a:solidFill>
            <a:schemeClr val="bg1"/>
          </a:solidFill>
          <a:ln w="12700">
            <a:noFill/>
            <a:miter lim="800000"/>
            <a:headEnd/>
            <a:tailEnd/>
          </a:ln>
        </p:spPr>
        <p:txBody>
          <a:bodyPr wrap="none" anchor="ctr"/>
          <a:lstStyle/>
          <a:p>
            <a:endParaRPr lang="en-US"/>
          </a:p>
        </p:txBody>
      </p:sp>
      <p:sp>
        <p:nvSpPr>
          <p:cNvPr id="13317" name="Rectangle 5"/>
          <p:cNvSpPr>
            <a:spLocks noChangeArrowheads="1"/>
          </p:cNvSpPr>
          <p:nvPr/>
        </p:nvSpPr>
        <p:spPr bwMode="auto">
          <a:xfrm>
            <a:off x="1390650" y="5810250"/>
            <a:ext cx="7372350" cy="152400"/>
          </a:xfrm>
          <a:prstGeom prst="rect">
            <a:avLst/>
          </a:prstGeom>
          <a:solidFill>
            <a:schemeClr val="bg1"/>
          </a:solidFill>
          <a:ln w="12700">
            <a:noFill/>
            <a:miter lim="800000"/>
            <a:headEnd/>
            <a:tailEnd/>
          </a:ln>
        </p:spPr>
        <p:txBody>
          <a:bodyPr wrap="none" anchor="ctr"/>
          <a:lstStyle/>
          <a:p>
            <a:endParaRPr lang="en-US"/>
          </a:p>
        </p:txBody>
      </p:sp>
      <p:sp>
        <p:nvSpPr>
          <p:cNvPr id="45062" name="Rectangle 6"/>
          <p:cNvSpPr>
            <a:spLocks noChangeArrowheads="1"/>
          </p:cNvSpPr>
          <p:nvPr/>
        </p:nvSpPr>
        <p:spPr bwMode="auto">
          <a:xfrm>
            <a:off x="0" y="4343400"/>
            <a:ext cx="9144000" cy="2554288"/>
          </a:xfrm>
          <a:prstGeom prst="rect">
            <a:avLst/>
          </a:prstGeom>
          <a:noFill/>
          <a:ln w="9525">
            <a:noFill/>
            <a:miter lim="800000"/>
            <a:headEnd/>
            <a:tailEnd/>
          </a:ln>
        </p:spPr>
        <p:txBody>
          <a:bodyPr>
            <a:spAutoFit/>
          </a:bodyPr>
          <a:lstStyle/>
          <a:p>
            <a:pPr marL="457200" indent="-457200" algn="ctr"/>
            <a:r>
              <a:rPr lang="en-US" sz="4000" b="1">
                <a:solidFill>
                  <a:srgbClr val="000099"/>
                </a:solidFill>
              </a:rPr>
              <a:t>This is our current system. Is it fair?</a:t>
            </a:r>
          </a:p>
          <a:p>
            <a:pPr marL="457200" indent="-457200" algn="ctr"/>
            <a:r>
              <a:rPr lang="en-US" sz="4000" b="1">
                <a:solidFill>
                  <a:srgbClr val="990000"/>
                </a:solidFill>
              </a:rPr>
              <a:t>The Progressive tax system is the most effective way to fight this market failure</a:t>
            </a:r>
          </a:p>
        </p:txBody>
      </p:sp>
      <p:pic>
        <p:nvPicPr>
          <p:cNvPr id="13319" name="Picture 7"/>
          <p:cNvPicPr>
            <a:picLocks noChangeAspect="1" noChangeArrowheads="1"/>
          </p:cNvPicPr>
          <p:nvPr/>
        </p:nvPicPr>
        <p:blipFill>
          <a:blip r:embed="rId2" cstate="print"/>
          <a:srcRect l="13126" t="25000" r="33125" b="47000"/>
          <a:stretch>
            <a:fillRect/>
          </a:stretch>
        </p:blipFill>
        <p:spPr bwMode="auto">
          <a:xfrm>
            <a:off x="0" y="1143000"/>
            <a:ext cx="9144000" cy="2976563"/>
          </a:xfrm>
          <a:prstGeom prst="rect">
            <a:avLst/>
          </a:prstGeom>
          <a:noFill/>
          <a:ln w="9525">
            <a:noFill/>
            <a:miter lim="800000"/>
            <a:headEnd/>
            <a:tailEnd/>
          </a:ln>
        </p:spPr>
      </p:pic>
      <p:pic>
        <p:nvPicPr>
          <p:cNvPr id="13320" name="Picture 9" descr="http://www.savingtoinvest.com/wp-content/uploads/2012/03/2013-Tax-Tables.png"/>
          <p:cNvPicPr>
            <a:picLocks noChangeAspect="1" noChangeArrowheads="1"/>
          </p:cNvPicPr>
          <p:nvPr/>
        </p:nvPicPr>
        <p:blipFill>
          <a:blip r:embed="rId3" cstate="print"/>
          <a:srcRect/>
          <a:stretch>
            <a:fillRect/>
          </a:stretch>
        </p:blipFill>
        <p:spPr bwMode="auto">
          <a:xfrm>
            <a:off x="0" y="990600"/>
            <a:ext cx="9144000" cy="3475038"/>
          </a:xfrm>
          <a:prstGeom prst="rect">
            <a:avLst/>
          </a:prstGeom>
          <a:noFill/>
          <a:ln w="9525">
            <a:noFill/>
            <a:miter lim="800000"/>
            <a:headEnd/>
            <a:tailEnd/>
          </a:ln>
        </p:spPr>
      </p:pic>
      <p:sp>
        <p:nvSpPr>
          <p:cNvPr id="9" name="Rectangle 8"/>
          <p:cNvSpPr/>
          <p:nvPr/>
        </p:nvSpPr>
        <p:spPr>
          <a:xfrm>
            <a:off x="0" y="1981200"/>
            <a:ext cx="91440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Effect transition="in" filter="dissolve">
                                      <p:cBhvr>
                                        <p:cTn id="7" dur="500"/>
                                        <p:tgtEl>
                                          <p:spTgt spid="450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62">
                                            <p:txEl>
                                              <p:pRg st="1" end="1"/>
                                            </p:txEl>
                                          </p:spTgt>
                                        </p:tgtEl>
                                        <p:attrNameLst>
                                          <p:attrName>style.visibility</p:attrName>
                                        </p:attrNameLst>
                                      </p:cBhvr>
                                      <p:to>
                                        <p:strVal val="visible"/>
                                      </p:to>
                                    </p:set>
                                    <p:animEffect transition="in" filter="dissolve">
                                      <p:cBhvr>
                                        <p:cTn id="12" dur="500"/>
                                        <p:tgtEl>
                                          <p:spTgt spid="450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685800" y="2209800"/>
            <a:ext cx="7772400" cy="1143000"/>
          </a:xfrm>
        </p:spPr>
        <p:txBody>
          <a:bodyPr/>
          <a:lstStyle/>
          <a:p>
            <a:pPr eaLnBrk="1" hangingPunct="1"/>
            <a:r>
              <a:rPr lang="en-US" sz="6600" b="1" smtClean="0"/>
              <a:t>The Laffer Curve</a:t>
            </a:r>
          </a:p>
        </p:txBody>
      </p:sp>
      <p:sp>
        <p:nvSpPr>
          <p:cNvPr id="88067" name="Rectangle 3"/>
          <p:cNvSpPr>
            <a:spLocks noGrp="1" noChangeArrowheads="1"/>
          </p:cNvSpPr>
          <p:nvPr>
            <p:ph type="subTitle" idx="4294967295"/>
          </p:nvPr>
        </p:nvSpPr>
        <p:spPr>
          <a:xfrm>
            <a:off x="381000" y="3505200"/>
            <a:ext cx="8458200" cy="1752600"/>
          </a:xfrm>
        </p:spPr>
        <p:txBody>
          <a:bodyPr>
            <a:normAutofit fontScale="85000" lnSpcReduction="20000"/>
          </a:bodyPr>
          <a:lstStyle/>
          <a:p>
            <a:pPr marL="0" indent="0" algn="ctr" eaLnBrk="1" hangingPunct="1">
              <a:spcBef>
                <a:spcPct val="0"/>
              </a:spcBef>
              <a:buFontTx/>
              <a:buNone/>
            </a:pPr>
            <a:r>
              <a:rPr lang="en-US" sz="4000" b="1" smtClean="0"/>
              <a:t>Shows relationship between tax rate and tax revenue.</a:t>
            </a:r>
          </a:p>
          <a:p>
            <a:pPr marL="0" indent="0" algn="ctr" eaLnBrk="1" hangingPunct="1">
              <a:spcBef>
                <a:spcPct val="0"/>
              </a:spcBef>
              <a:buFontTx/>
              <a:buNone/>
            </a:pPr>
            <a:r>
              <a:rPr lang="en-US" sz="3600" b="1" smtClean="0">
                <a:solidFill>
                  <a:srgbClr val="990000"/>
                </a:solidFill>
              </a:rPr>
              <a:t>What would happen if the highest tax bracket was 75%?</a:t>
            </a:r>
          </a:p>
        </p:txBody>
      </p:sp>
      <p:sp>
        <p:nvSpPr>
          <p:cNvPr id="14340" name="Slide Number Placeholder 5"/>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6710E497-2E8A-4C66-893F-5828176D56BB}" type="slidenum">
              <a:rPr lang="en-US" sz="1400"/>
              <a:pPr algn="r"/>
              <a:t>134</a:t>
            </a:fld>
            <a:endParaRPr lang="en-US" sz="1400"/>
          </a:p>
        </p:txBody>
      </p:sp>
      <p:sp>
        <p:nvSpPr>
          <p:cNvPr id="14341" name="Rectangle 3"/>
          <p:cNvSpPr>
            <a:spLocks noChangeArrowheads="1"/>
          </p:cNvSpPr>
          <p:nvPr/>
        </p:nvSpPr>
        <p:spPr bwMode="auto">
          <a:xfrm>
            <a:off x="1295400" y="914400"/>
            <a:ext cx="6400800" cy="1752600"/>
          </a:xfrm>
          <a:prstGeom prst="rect">
            <a:avLst/>
          </a:prstGeom>
          <a:noFill/>
          <a:ln w="9525">
            <a:noFill/>
            <a:miter lim="800000"/>
            <a:headEnd/>
            <a:tailEnd/>
          </a:ln>
        </p:spPr>
        <p:txBody>
          <a:bodyPr/>
          <a:lstStyle/>
          <a:p>
            <a:pPr algn="ctr">
              <a:spcBef>
                <a:spcPct val="20000"/>
              </a:spcBef>
            </a:pPr>
            <a:r>
              <a:rPr lang="en-US" sz="4000" b="1">
                <a:solidFill>
                  <a:srgbClr val="000099"/>
                </a:solidFill>
              </a:rPr>
              <a:t>The </a:t>
            </a:r>
            <a:r>
              <a:rPr lang="en-US" sz="4000" b="1" u="sng">
                <a:solidFill>
                  <a:srgbClr val="000099"/>
                </a:solidFill>
              </a:rPr>
              <a:t>LAST</a:t>
            </a:r>
            <a:r>
              <a:rPr lang="en-US" sz="4000" b="1">
                <a:solidFill>
                  <a:srgbClr val="000099"/>
                </a:solidFill>
              </a:rPr>
              <a:t> micro graph to learn!!!!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dissolve">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dissolve">
                                      <p:cBhvr>
                                        <p:cTn id="12"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3"/>
          <p:cNvSpPr>
            <a:spLocks noGrp="1" noChangeArrowheads="1"/>
          </p:cNvSpPr>
          <p:nvPr>
            <p:ph type="subTitle" idx="4294967295"/>
          </p:nvPr>
        </p:nvSpPr>
        <p:spPr>
          <a:xfrm>
            <a:off x="228600" y="0"/>
            <a:ext cx="8458200" cy="1752600"/>
          </a:xfrm>
        </p:spPr>
        <p:txBody>
          <a:bodyPr>
            <a:noAutofit/>
          </a:bodyPr>
          <a:lstStyle/>
          <a:p>
            <a:pPr marL="0" indent="0" algn="ctr" eaLnBrk="1" hangingPunct="1">
              <a:lnSpc>
                <a:spcPct val="90000"/>
              </a:lnSpc>
              <a:spcBef>
                <a:spcPct val="0"/>
              </a:spcBef>
              <a:buFontTx/>
              <a:buNone/>
            </a:pPr>
            <a:r>
              <a:rPr lang="en-US" sz="4000" b="1" dirty="0" smtClean="0">
                <a:solidFill>
                  <a:schemeClr val="accent2"/>
                </a:solidFill>
              </a:rPr>
              <a:t>THINK ROBIN HOOD!!!!!!</a:t>
            </a:r>
          </a:p>
          <a:p>
            <a:pPr marL="0" indent="0" eaLnBrk="1" hangingPunct="1">
              <a:lnSpc>
                <a:spcPct val="90000"/>
              </a:lnSpc>
              <a:spcBef>
                <a:spcPct val="0"/>
              </a:spcBef>
              <a:buFontTx/>
              <a:buNone/>
            </a:pPr>
            <a:r>
              <a:rPr lang="en-US" b="1" dirty="0" smtClean="0"/>
              <a:t>What was his group’s name?</a:t>
            </a:r>
          </a:p>
          <a:p>
            <a:pPr marL="0" indent="0" eaLnBrk="1" hangingPunct="1">
              <a:lnSpc>
                <a:spcPct val="90000"/>
              </a:lnSpc>
              <a:spcBef>
                <a:spcPct val="0"/>
              </a:spcBef>
              <a:buFontTx/>
              <a:buNone/>
            </a:pPr>
            <a:r>
              <a:rPr lang="en-US" b="1" dirty="0" smtClean="0">
                <a:solidFill>
                  <a:srgbClr val="990000"/>
                </a:solidFill>
              </a:rPr>
              <a:t>	Merry Men</a:t>
            </a:r>
          </a:p>
          <a:p>
            <a:pPr marL="0" indent="0" eaLnBrk="1" hangingPunct="1">
              <a:lnSpc>
                <a:spcPct val="90000"/>
              </a:lnSpc>
              <a:spcBef>
                <a:spcPct val="0"/>
              </a:spcBef>
              <a:buFontTx/>
              <a:buNone/>
            </a:pPr>
            <a:r>
              <a:rPr lang="en-US" b="1" dirty="0" smtClean="0"/>
              <a:t>What did they do?</a:t>
            </a:r>
          </a:p>
          <a:p>
            <a:pPr marL="0" indent="0" eaLnBrk="1" hangingPunct="1">
              <a:lnSpc>
                <a:spcPct val="90000"/>
              </a:lnSpc>
              <a:spcBef>
                <a:spcPct val="0"/>
              </a:spcBef>
              <a:buFontTx/>
              <a:buNone/>
            </a:pPr>
            <a:r>
              <a:rPr lang="en-US" b="1" dirty="0" smtClean="0">
                <a:solidFill>
                  <a:srgbClr val="CC3300"/>
                </a:solidFill>
              </a:rPr>
              <a:t>	</a:t>
            </a:r>
            <a:r>
              <a:rPr lang="en-US" b="1" dirty="0" smtClean="0">
                <a:solidFill>
                  <a:srgbClr val="990000"/>
                </a:solidFill>
              </a:rPr>
              <a:t>Laugh a lot…they were </a:t>
            </a:r>
            <a:r>
              <a:rPr lang="en-US" b="1" u="sng" dirty="0" smtClean="0">
                <a:solidFill>
                  <a:srgbClr val="990000"/>
                </a:solidFill>
              </a:rPr>
              <a:t>“</a:t>
            </a:r>
            <a:r>
              <a:rPr lang="en-US" b="1" u="sng" dirty="0" err="1" smtClean="0">
                <a:solidFill>
                  <a:srgbClr val="990000"/>
                </a:solidFill>
              </a:rPr>
              <a:t>Laffers</a:t>
            </a:r>
            <a:r>
              <a:rPr lang="en-US" b="1" u="sng" dirty="0" smtClean="0">
                <a:solidFill>
                  <a:srgbClr val="990000"/>
                </a:solidFill>
              </a:rPr>
              <a:t>.</a:t>
            </a:r>
            <a:r>
              <a:rPr lang="en-US" b="1" dirty="0" smtClean="0">
                <a:solidFill>
                  <a:srgbClr val="990000"/>
                </a:solidFill>
              </a:rPr>
              <a:t>”</a:t>
            </a:r>
            <a:r>
              <a:rPr lang="en-US" b="1" dirty="0" smtClean="0"/>
              <a:t>  </a:t>
            </a:r>
          </a:p>
          <a:p>
            <a:pPr marL="0" indent="0" eaLnBrk="1" hangingPunct="1">
              <a:lnSpc>
                <a:spcPct val="90000"/>
              </a:lnSpc>
              <a:spcBef>
                <a:spcPct val="0"/>
              </a:spcBef>
              <a:buFontTx/>
              <a:buNone/>
            </a:pPr>
            <a:r>
              <a:rPr lang="en-US" b="1" dirty="0" smtClean="0"/>
              <a:t>What was his weapon of choice?</a:t>
            </a:r>
          </a:p>
          <a:p>
            <a:pPr marL="0" indent="0" eaLnBrk="1" hangingPunct="1">
              <a:lnSpc>
                <a:spcPct val="90000"/>
              </a:lnSpc>
              <a:spcBef>
                <a:spcPct val="0"/>
              </a:spcBef>
              <a:buFontTx/>
              <a:buNone/>
            </a:pPr>
            <a:r>
              <a:rPr lang="en-US" b="1" dirty="0" smtClean="0">
                <a:solidFill>
                  <a:srgbClr val="CC3300"/>
                </a:solidFill>
              </a:rPr>
              <a:t>	</a:t>
            </a:r>
            <a:r>
              <a:rPr lang="en-US" b="1" u="sng" dirty="0" smtClean="0">
                <a:solidFill>
                  <a:srgbClr val="990000"/>
                </a:solidFill>
              </a:rPr>
              <a:t>Bow</a:t>
            </a:r>
            <a:r>
              <a:rPr lang="en-US" b="1" dirty="0" smtClean="0">
                <a:solidFill>
                  <a:srgbClr val="990000"/>
                </a:solidFill>
              </a:rPr>
              <a:t> and Arrow</a:t>
            </a:r>
          </a:p>
          <a:p>
            <a:pPr marL="0" indent="0" eaLnBrk="1" hangingPunct="1">
              <a:lnSpc>
                <a:spcPct val="90000"/>
              </a:lnSpc>
              <a:spcBef>
                <a:spcPct val="0"/>
              </a:spcBef>
              <a:buFontTx/>
              <a:buNone/>
            </a:pPr>
            <a:r>
              <a:rPr lang="en-US" b="1" dirty="0" smtClean="0"/>
              <a:t>What did Robin Hood do?</a:t>
            </a:r>
          </a:p>
          <a:p>
            <a:pPr marL="0" indent="0" eaLnBrk="1" hangingPunct="1">
              <a:lnSpc>
                <a:spcPct val="90000"/>
              </a:lnSpc>
              <a:spcBef>
                <a:spcPct val="0"/>
              </a:spcBef>
              <a:buFontTx/>
              <a:buNone/>
            </a:pPr>
            <a:r>
              <a:rPr lang="en-US" b="1" dirty="0" smtClean="0">
                <a:solidFill>
                  <a:srgbClr val="990000"/>
                </a:solidFill>
              </a:rPr>
              <a:t>	Steal from the rich and give to the poor.</a:t>
            </a:r>
            <a:endParaRPr lang="en-US" sz="1600" b="1" dirty="0" smtClean="0">
              <a:solidFill>
                <a:srgbClr val="990000"/>
              </a:solidFill>
            </a:endParaRPr>
          </a:p>
          <a:p>
            <a:pPr marL="0" indent="0" eaLnBrk="1" hangingPunct="1">
              <a:lnSpc>
                <a:spcPct val="90000"/>
              </a:lnSpc>
              <a:spcBef>
                <a:spcPct val="0"/>
              </a:spcBef>
              <a:buFontTx/>
              <a:buNone/>
            </a:pPr>
            <a:r>
              <a:rPr lang="en-US" b="1" dirty="0" smtClean="0"/>
              <a:t>What would happen to the amount of travelers through Sherwood forest if he took 95% instead of 39% of their money?</a:t>
            </a:r>
            <a:endParaRPr lang="en-US" sz="3600" b="1" dirty="0" smtClean="0"/>
          </a:p>
          <a:p>
            <a:pPr marL="0" indent="0" eaLnBrk="1" hangingPunct="1">
              <a:lnSpc>
                <a:spcPct val="90000"/>
              </a:lnSpc>
              <a:spcBef>
                <a:spcPct val="0"/>
              </a:spcBef>
              <a:buFontTx/>
              <a:buNone/>
            </a:pPr>
            <a:endParaRPr lang="en-US" sz="1600" b="1" dirty="0" smtClean="0"/>
          </a:p>
          <a:p>
            <a:pPr marL="0" indent="0" eaLnBrk="1" hangingPunct="1">
              <a:lnSpc>
                <a:spcPct val="90000"/>
              </a:lnSpc>
              <a:spcBef>
                <a:spcPct val="0"/>
              </a:spcBef>
              <a:buFontTx/>
              <a:buNone/>
            </a:pPr>
            <a:r>
              <a:rPr lang="en-US" b="1" dirty="0" smtClean="0"/>
              <a:t>What would happen to the total amount of money he collects?</a:t>
            </a:r>
          </a:p>
        </p:txBody>
      </p:sp>
      <p:pic>
        <p:nvPicPr>
          <p:cNvPr id="15363" name="Picture 6" descr="C:\Program Files\Microsoft Office\Clipart\WebArt\bs00005a.gif"/>
          <p:cNvPicPr>
            <a:picLocks noChangeAspect="1" noChangeArrowheads="1"/>
          </p:cNvPicPr>
          <p:nvPr/>
        </p:nvPicPr>
        <p:blipFill>
          <a:blip r:embed="rId2" cstate="print"/>
          <a:srcRect/>
          <a:stretch>
            <a:fillRect/>
          </a:stretch>
        </p:blipFill>
        <p:spPr bwMode="auto">
          <a:xfrm>
            <a:off x="7162800" y="1219200"/>
            <a:ext cx="1858963" cy="2133600"/>
          </a:xfrm>
          <a:prstGeom prst="rect">
            <a:avLst/>
          </a:prstGeom>
          <a:noFill/>
          <a:ln w="9525">
            <a:noFill/>
            <a:miter lim="800000"/>
            <a:headEnd/>
            <a:tailEnd/>
          </a:ln>
        </p:spPr>
      </p:pic>
      <p:sp>
        <p:nvSpPr>
          <p:cNvPr id="15364" name="Slide Number Placeholder 5"/>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75582DB2-42C0-43CB-A1F7-4F46EB2473DD}" type="slidenum">
              <a:rPr lang="en-US" sz="1400"/>
              <a:pPr algn="r"/>
              <a:t>135</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dissolve">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dissolve">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dissolve">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dissolve">
                                      <p:cBhvr>
                                        <p:cTn id="22" dur="500"/>
                                        <p:tgtEl>
                                          <p:spTgt spid="94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dissolve">
                                      <p:cBhvr>
                                        <p:cTn id="27" dur="500"/>
                                        <p:tgtEl>
                                          <p:spTgt spid="94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4211">
                                            <p:txEl>
                                              <p:pRg st="5" end="5"/>
                                            </p:txEl>
                                          </p:spTgt>
                                        </p:tgtEl>
                                        <p:attrNameLst>
                                          <p:attrName>style.visibility</p:attrName>
                                        </p:attrNameLst>
                                      </p:cBhvr>
                                      <p:to>
                                        <p:strVal val="visible"/>
                                      </p:to>
                                    </p:set>
                                    <p:animEffect transition="in" filter="dissolve">
                                      <p:cBhvr>
                                        <p:cTn id="32" dur="500"/>
                                        <p:tgtEl>
                                          <p:spTgt spid="94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4211">
                                            <p:txEl>
                                              <p:pRg st="6" end="6"/>
                                            </p:txEl>
                                          </p:spTgt>
                                        </p:tgtEl>
                                        <p:attrNameLst>
                                          <p:attrName>style.visibility</p:attrName>
                                        </p:attrNameLst>
                                      </p:cBhvr>
                                      <p:to>
                                        <p:strVal val="visible"/>
                                      </p:to>
                                    </p:set>
                                    <p:animEffect transition="in" filter="dissolve">
                                      <p:cBhvr>
                                        <p:cTn id="37" dur="500"/>
                                        <p:tgtEl>
                                          <p:spTgt spid="94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4211">
                                            <p:txEl>
                                              <p:pRg st="7" end="7"/>
                                            </p:txEl>
                                          </p:spTgt>
                                        </p:tgtEl>
                                        <p:attrNameLst>
                                          <p:attrName>style.visibility</p:attrName>
                                        </p:attrNameLst>
                                      </p:cBhvr>
                                      <p:to>
                                        <p:strVal val="visible"/>
                                      </p:to>
                                    </p:set>
                                    <p:animEffect transition="in" filter="dissolve">
                                      <p:cBhvr>
                                        <p:cTn id="42" dur="500"/>
                                        <p:tgtEl>
                                          <p:spTgt spid="942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4211">
                                            <p:txEl>
                                              <p:pRg st="8" end="8"/>
                                            </p:txEl>
                                          </p:spTgt>
                                        </p:tgtEl>
                                        <p:attrNameLst>
                                          <p:attrName>style.visibility</p:attrName>
                                        </p:attrNameLst>
                                      </p:cBhvr>
                                      <p:to>
                                        <p:strVal val="visible"/>
                                      </p:to>
                                    </p:set>
                                    <p:animEffect transition="in" filter="dissolve">
                                      <p:cBhvr>
                                        <p:cTn id="47" dur="500"/>
                                        <p:tgtEl>
                                          <p:spTgt spid="942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4211">
                                            <p:txEl>
                                              <p:pRg st="9" end="9"/>
                                            </p:txEl>
                                          </p:spTgt>
                                        </p:tgtEl>
                                        <p:attrNameLst>
                                          <p:attrName>style.visibility</p:attrName>
                                        </p:attrNameLst>
                                      </p:cBhvr>
                                      <p:to>
                                        <p:strVal val="visible"/>
                                      </p:to>
                                    </p:set>
                                    <p:animEffect transition="in" filter="dissolve">
                                      <p:cBhvr>
                                        <p:cTn id="52" dur="500"/>
                                        <p:tgtEl>
                                          <p:spTgt spid="942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4211">
                                            <p:txEl>
                                              <p:pRg st="11" end="11"/>
                                            </p:txEl>
                                          </p:spTgt>
                                        </p:tgtEl>
                                        <p:attrNameLst>
                                          <p:attrName>style.visibility</p:attrName>
                                        </p:attrNameLst>
                                      </p:cBhvr>
                                      <p:to>
                                        <p:strVal val="visible"/>
                                      </p:to>
                                    </p:set>
                                    <p:animEffect transition="in" filter="dissolve">
                                      <p:cBhvr>
                                        <p:cTn id="57" dur="500"/>
                                        <p:tgtEl>
                                          <p:spTgt spid="942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28" name="Line 80"/>
          <p:cNvSpPr>
            <a:spLocks noChangeShapeType="1"/>
          </p:cNvSpPr>
          <p:nvPr/>
        </p:nvSpPr>
        <p:spPr bwMode="auto">
          <a:xfrm flipH="1">
            <a:off x="1828800" y="1981200"/>
            <a:ext cx="1524000" cy="0"/>
          </a:xfrm>
          <a:prstGeom prst="line">
            <a:avLst/>
          </a:prstGeom>
          <a:noFill/>
          <a:ln w="57150">
            <a:solidFill>
              <a:schemeClr val="tx1"/>
            </a:solidFill>
            <a:prstDash val="sysDot"/>
            <a:round/>
            <a:headEnd/>
            <a:tailEnd/>
          </a:ln>
        </p:spPr>
        <p:txBody>
          <a:bodyPr/>
          <a:lstStyle/>
          <a:p>
            <a:endParaRPr lang="en-US"/>
          </a:p>
        </p:txBody>
      </p:sp>
      <p:sp>
        <p:nvSpPr>
          <p:cNvPr id="16387" name="Rectangle 8"/>
          <p:cNvSpPr>
            <a:spLocks noChangeArrowheads="1"/>
          </p:cNvSpPr>
          <p:nvPr/>
        </p:nvSpPr>
        <p:spPr bwMode="auto">
          <a:xfrm>
            <a:off x="1219200" y="0"/>
            <a:ext cx="6553200" cy="911225"/>
          </a:xfrm>
          <a:prstGeom prst="rect">
            <a:avLst/>
          </a:prstGeom>
          <a:noFill/>
          <a:ln w="12700">
            <a:noFill/>
            <a:miter lim="800000"/>
            <a:headEnd/>
            <a:tailEnd/>
          </a:ln>
        </p:spPr>
        <p:txBody>
          <a:bodyPr lIns="90488" tIns="44450" rIns="90488" bIns="44450">
            <a:spAutoFit/>
          </a:bodyPr>
          <a:lstStyle/>
          <a:p>
            <a:pPr algn="ctr" eaLnBrk="0" hangingPunct="0"/>
            <a:r>
              <a:rPr lang="en-US" sz="5400" b="1">
                <a:solidFill>
                  <a:srgbClr val="000099"/>
                </a:solidFill>
              </a:rPr>
              <a:t>The Laffer Curve</a:t>
            </a:r>
          </a:p>
        </p:txBody>
      </p:sp>
      <p:sp>
        <p:nvSpPr>
          <p:cNvPr id="16388" name="Slide Number Placeholder 20"/>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E4D5762-EB8B-4BFF-990E-C39FF62B16AA}" type="slidenum">
              <a:rPr lang="en-US" sz="1400"/>
              <a:pPr algn="r"/>
              <a:t>136</a:t>
            </a:fld>
            <a:endParaRPr lang="en-US" sz="1400"/>
          </a:p>
        </p:txBody>
      </p:sp>
      <p:graphicFrame>
        <p:nvGraphicFramePr>
          <p:cNvPr id="53282" name="Group 34"/>
          <p:cNvGraphicFramePr>
            <a:graphicFrameLocks noGrp="1"/>
          </p:cNvGraphicFramePr>
          <p:nvPr/>
        </p:nvGraphicFramePr>
        <p:xfrm>
          <a:off x="1828800" y="1447800"/>
          <a:ext cx="6096000" cy="4597400"/>
        </p:xfrm>
        <a:graphic>
          <a:graphicData uri="http://schemas.openxmlformats.org/drawingml/2006/table">
            <a:tbl>
              <a:tblPr/>
              <a:tblGrid>
                <a:gridCol w="6096000"/>
              </a:tblGrid>
              <a:tr h="4597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76200" cap="flat" cmpd="sng" algn="ctr">
                      <a:solidFill>
                        <a:schemeClr val="tx1"/>
                      </a:solidFill>
                      <a:prstDash val="solid"/>
                      <a:round/>
                      <a:headEnd type="none" w="med" len="med"/>
                      <a:tailEnd type="none" w="med" len="med"/>
                    </a:lnL>
                    <a:lnR cap="flat">
                      <a:noFill/>
                    </a:lnR>
                    <a:lnT cap="flat">
                      <a:noFill/>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393" name="Rectangle 15"/>
          <p:cNvSpPr>
            <a:spLocks noChangeArrowheads="1"/>
          </p:cNvSpPr>
          <p:nvPr/>
        </p:nvSpPr>
        <p:spPr bwMode="auto">
          <a:xfrm>
            <a:off x="304800" y="1219200"/>
            <a:ext cx="1447800" cy="828432"/>
          </a:xfrm>
          <a:prstGeom prst="rect">
            <a:avLst/>
          </a:prstGeom>
          <a:noFill/>
          <a:ln w="12700">
            <a:noFill/>
            <a:miter lim="800000"/>
            <a:headEnd/>
            <a:tailEnd/>
          </a:ln>
        </p:spPr>
        <p:txBody>
          <a:bodyPr wrap="square" lIns="90488" tIns="44450" rIns="90488" bIns="44450">
            <a:spAutoFit/>
          </a:bodyPr>
          <a:lstStyle/>
          <a:p>
            <a:pPr algn="ctr" eaLnBrk="0" hangingPunct="0"/>
            <a:r>
              <a:rPr lang="en-US" sz="2400" b="1" dirty="0">
                <a:solidFill>
                  <a:srgbClr val="000000"/>
                </a:solidFill>
              </a:rPr>
              <a:t>% Tax Rate</a:t>
            </a:r>
          </a:p>
        </p:txBody>
      </p:sp>
      <p:sp>
        <p:nvSpPr>
          <p:cNvPr id="16394" name="Rectangle 22"/>
          <p:cNvSpPr>
            <a:spLocks noChangeArrowheads="1"/>
          </p:cNvSpPr>
          <p:nvPr/>
        </p:nvSpPr>
        <p:spPr bwMode="auto">
          <a:xfrm>
            <a:off x="3352800" y="6096000"/>
            <a:ext cx="3894138" cy="576263"/>
          </a:xfrm>
          <a:prstGeom prst="rect">
            <a:avLst/>
          </a:prstGeom>
          <a:noFill/>
          <a:ln w="12700">
            <a:noFill/>
            <a:miter lim="800000"/>
            <a:headEnd/>
            <a:tailEnd/>
          </a:ln>
        </p:spPr>
        <p:txBody>
          <a:bodyPr lIns="90488" tIns="44450" rIns="90488" bIns="44450">
            <a:spAutoFit/>
          </a:bodyPr>
          <a:lstStyle/>
          <a:p>
            <a:pPr algn="ctr" eaLnBrk="0" hangingPunct="0"/>
            <a:r>
              <a:rPr lang="en-US" sz="3200" b="1"/>
              <a:t>Tax Revenue</a:t>
            </a:r>
          </a:p>
        </p:txBody>
      </p:sp>
      <p:sp>
        <p:nvSpPr>
          <p:cNvPr id="53287" name="Freeform 39"/>
          <p:cNvSpPr>
            <a:spLocks/>
          </p:cNvSpPr>
          <p:nvPr/>
        </p:nvSpPr>
        <p:spPr bwMode="auto">
          <a:xfrm>
            <a:off x="1828800" y="3657600"/>
            <a:ext cx="3429000" cy="2362200"/>
          </a:xfrm>
          <a:custGeom>
            <a:avLst/>
            <a:gdLst>
              <a:gd name="T0" fmla="*/ 0 w 2880"/>
              <a:gd name="T1" fmla="*/ 2147483647 h 1440"/>
              <a:gd name="T2" fmla="*/ 2147483647 w 2880"/>
              <a:gd name="T3" fmla="*/ 2147483647 h 1440"/>
              <a:gd name="T4" fmla="*/ 2147483647 w 2880"/>
              <a:gd name="T5" fmla="*/ 2147483647 h 1440"/>
              <a:gd name="T6" fmla="*/ 2147483647 w 2880"/>
              <a:gd name="T7" fmla="*/ 2147483647 h 1440"/>
              <a:gd name="T8" fmla="*/ 2147483647 w 2880"/>
              <a:gd name="T9" fmla="*/ 0 h 1440"/>
              <a:gd name="T10" fmla="*/ 0 60000 65536"/>
              <a:gd name="T11" fmla="*/ 0 60000 65536"/>
              <a:gd name="T12" fmla="*/ 0 60000 65536"/>
              <a:gd name="T13" fmla="*/ 0 60000 65536"/>
              <a:gd name="T14" fmla="*/ 0 60000 65536"/>
              <a:gd name="T15" fmla="*/ 0 w 2880"/>
              <a:gd name="T16" fmla="*/ 0 h 1440"/>
              <a:gd name="T17" fmla="*/ 2880 w 2880"/>
              <a:gd name="T18" fmla="*/ 1440 h 1440"/>
            </a:gdLst>
            <a:ahLst/>
            <a:cxnLst>
              <a:cxn ang="T10">
                <a:pos x="T0" y="T1"/>
              </a:cxn>
              <a:cxn ang="T11">
                <a:pos x="T2" y="T3"/>
              </a:cxn>
              <a:cxn ang="T12">
                <a:pos x="T4" y="T5"/>
              </a:cxn>
              <a:cxn ang="T13">
                <a:pos x="T6" y="T7"/>
              </a:cxn>
              <a:cxn ang="T14">
                <a:pos x="T8" y="T9"/>
              </a:cxn>
            </a:cxnLst>
            <a:rect l="T15" t="T16" r="T17" b="T18"/>
            <a:pathLst>
              <a:path w="2880" h="1440">
                <a:moveTo>
                  <a:pt x="0" y="1440"/>
                </a:moveTo>
                <a:cubicBezTo>
                  <a:pt x="388" y="1368"/>
                  <a:pt x="776" y="1296"/>
                  <a:pt x="1104" y="1200"/>
                </a:cubicBezTo>
                <a:cubicBezTo>
                  <a:pt x="1432" y="1104"/>
                  <a:pt x="1712" y="1008"/>
                  <a:pt x="1968" y="864"/>
                </a:cubicBezTo>
                <a:cubicBezTo>
                  <a:pt x="2224" y="720"/>
                  <a:pt x="2488" y="480"/>
                  <a:pt x="2640" y="336"/>
                </a:cubicBezTo>
                <a:cubicBezTo>
                  <a:pt x="2792" y="192"/>
                  <a:pt x="2836" y="96"/>
                  <a:pt x="2880" y="0"/>
                </a:cubicBezTo>
              </a:path>
            </a:pathLst>
          </a:custGeom>
          <a:noFill/>
          <a:ln w="76200" cmpd="sng">
            <a:solidFill>
              <a:srgbClr val="990000"/>
            </a:solidFill>
            <a:round/>
            <a:headEnd/>
            <a:tailEnd/>
          </a:ln>
        </p:spPr>
        <p:txBody>
          <a:bodyPr/>
          <a:lstStyle/>
          <a:p>
            <a:endParaRPr lang="en-US"/>
          </a:p>
        </p:txBody>
      </p:sp>
      <p:sp>
        <p:nvSpPr>
          <p:cNvPr id="53288" name="Freeform 40"/>
          <p:cNvSpPr>
            <a:spLocks/>
          </p:cNvSpPr>
          <p:nvPr/>
        </p:nvSpPr>
        <p:spPr bwMode="auto">
          <a:xfrm flipV="1">
            <a:off x="1828800" y="1524000"/>
            <a:ext cx="3429000" cy="2209800"/>
          </a:xfrm>
          <a:custGeom>
            <a:avLst/>
            <a:gdLst>
              <a:gd name="T0" fmla="*/ 0 w 2880"/>
              <a:gd name="T1" fmla="*/ 2147483647 h 1440"/>
              <a:gd name="T2" fmla="*/ 2147483647 w 2880"/>
              <a:gd name="T3" fmla="*/ 2147483647 h 1440"/>
              <a:gd name="T4" fmla="*/ 2147483647 w 2880"/>
              <a:gd name="T5" fmla="*/ 2147483647 h 1440"/>
              <a:gd name="T6" fmla="*/ 2147483647 w 2880"/>
              <a:gd name="T7" fmla="*/ 2147483647 h 1440"/>
              <a:gd name="T8" fmla="*/ 2147483647 w 2880"/>
              <a:gd name="T9" fmla="*/ 0 h 1440"/>
              <a:gd name="T10" fmla="*/ 0 60000 65536"/>
              <a:gd name="T11" fmla="*/ 0 60000 65536"/>
              <a:gd name="T12" fmla="*/ 0 60000 65536"/>
              <a:gd name="T13" fmla="*/ 0 60000 65536"/>
              <a:gd name="T14" fmla="*/ 0 60000 65536"/>
              <a:gd name="T15" fmla="*/ 0 w 2880"/>
              <a:gd name="T16" fmla="*/ 0 h 1440"/>
              <a:gd name="T17" fmla="*/ 2880 w 2880"/>
              <a:gd name="T18" fmla="*/ 1440 h 1440"/>
            </a:gdLst>
            <a:ahLst/>
            <a:cxnLst>
              <a:cxn ang="T10">
                <a:pos x="T0" y="T1"/>
              </a:cxn>
              <a:cxn ang="T11">
                <a:pos x="T2" y="T3"/>
              </a:cxn>
              <a:cxn ang="T12">
                <a:pos x="T4" y="T5"/>
              </a:cxn>
              <a:cxn ang="T13">
                <a:pos x="T6" y="T7"/>
              </a:cxn>
              <a:cxn ang="T14">
                <a:pos x="T8" y="T9"/>
              </a:cxn>
            </a:cxnLst>
            <a:rect l="T15" t="T16" r="T17" b="T18"/>
            <a:pathLst>
              <a:path w="2880" h="1440">
                <a:moveTo>
                  <a:pt x="0" y="1440"/>
                </a:moveTo>
                <a:cubicBezTo>
                  <a:pt x="388" y="1368"/>
                  <a:pt x="776" y="1296"/>
                  <a:pt x="1104" y="1200"/>
                </a:cubicBezTo>
                <a:cubicBezTo>
                  <a:pt x="1432" y="1104"/>
                  <a:pt x="1712" y="1008"/>
                  <a:pt x="1968" y="864"/>
                </a:cubicBezTo>
                <a:cubicBezTo>
                  <a:pt x="2224" y="720"/>
                  <a:pt x="2488" y="480"/>
                  <a:pt x="2640" y="336"/>
                </a:cubicBezTo>
                <a:cubicBezTo>
                  <a:pt x="2792" y="192"/>
                  <a:pt x="2836" y="96"/>
                  <a:pt x="2880" y="0"/>
                </a:cubicBezTo>
              </a:path>
            </a:pathLst>
          </a:custGeom>
          <a:noFill/>
          <a:ln w="76200" cmpd="sng">
            <a:solidFill>
              <a:srgbClr val="990000"/>
            </a:solidFill>
            <a:round/>
            <a:headEnd/>
            <a:tailEnd/>
          </a:ln>
        </p:spPr>
        <p:txBody>
          <a:bodyPr/>
          <a:lstStyle/>
          <a:p>
            <a:endParaRPr lang="en-US"/>
          </a:p>
        </p:txBody>
      </p:sp>
      <p:sp>
        <p:nvSpPr>
          <p:cNvPr id="53312" name="Oval 64"/>
          <p:cNvSpPr>
            <a:spLocks noChangeArrowheads="1"/>
          </p:cNvSpPr>
          <p:nvPr/>
        </p:nvSpPr>
        <p:spPr bwMode="auto">
          <a:xfrm>
            <a:off x="3200400" y="5486400"/>
            <a:ext cx="152400" cy="152400"/>
          </a:xfrm>
          <a:prstGeom prst="ellipse">
            <a:avLst/>
          </a:prstGeom>
          <a:solidFill>
            <a:srgbClr val="FFFF00"/>
          </a:solidFill>
          <a:ln w="38100">
            <a:solidFill>
              <a:schemeClr val="tx1"/>
            </a:solidFill>
            <a:round/>
            <a:headEnd/>
            <a:tailEnd/>
          </a:ln>
        </p:spPr>
        <p:txBody>
          <a:bodyPr wrap="none" anchor="ctr"/>
          <a:lstStyle/>
          <a:p>
            <a:endParaRPr lang="en-US"/>
          </a:p>
        </p:txBody>
      </p:sp>
      <p:sp>
        <p:nvSpPr>
          <p:cNvPr id="53313" name="Oval 65"/>
          <p:cNvSpPr>
            <a:spLocks noChangeArrowheads="1"/>
          </p:cNvSpPr>
          <p:nvPr/>
        </p:nvSpPr>
        <p:spPr bwMode="auto">
          <a:xfrm>
            <a:off x="4495800" y="4648200"/>
            <a:ext cx="152400" cy="152400"/>
          </a:xfrm>
          <a:prstGeom prst="ellipse">
            <a:avLst/>
          </a:prstGeom>
          <a:solidFill>
            <a:srgbClr val="FFFF00"/>
          </a:solidFill>
          <a:ln w="38100">
            <a:solidFill>
              <a:schemeClr val="tx1"/>
            </a:solidFill>
            <a:round/>
            <a:headEnd/>
            <a:tailEnd/>
          </a:ln>
        </p:spPr>
        <p:txBody>
          <a:bodyPr wrap="none" anchor="ctr"/>
          <a:lstStyle/>
          <a:p>
            <a:endParaRPr lang="en-US"/>
          </a:p>
        </p:txBody>
      </p:sp>
      <p:sp>
        <p:nvSpPr>
          <p:cNvPr id="53314" name="Oval 66"/>
          <p:cNvSpPr>
            <a:spLocks noChangeArrowheads="1"/>
          </p:cNvSpPr>
          <p:nvPr/>
        </p:nvSpPr>
        <p:spPr bwMode="auto">
          <a:xfrm>
            <a:off x="5181600" y="3657600"/>
            <a:ext cx="152400" cy="152400"/>
          </a:xfrm>
          <a:prstGeom prst="ellipse">
            <a:avLst/>
          </a:prstGeom>
          <a:solidFill>
            <a:srgbClr val="FFFF00"/>
          </a:solidFill>
          <a:ln w="38100">
            <a:solidFill>
              <a:schemeClr val="tx1"/>
            </a:solidFill>
            <a:round/>
            <a:headEnd/>
            <a:tailEnd/>
          </a:ln>
        </p:spPr>
        <p:txBody>
          <a:bodyPr wrap="none" anchor="ctr"/>
          <a:lstStyle/>
          <a:p>
            <a:endParaRPr lang="en-US"/>
          </a:p>
        </p:txBody>
      </p:sp>
      <p:sp>
        <p:nvSpPr>
          <p:cNvPr id="53315" name="Line 67"/>
          <p:cNvSpPr>
            <a:spLocks noChangeShapeType="1"/>
          </p:cNvSpPr>
          <p:nvPr/>
        </p:nvSpPr>
        <p:spPr bwMode="auto">
          <a:xfrm>
            <a:off x="3276600" y="5638800"/>
            <a:ext cx="0" cy="381000"/>
          </a:xfrm>
          <a:prstGeom prst="line">
            <a:avLst/>
          </a:prstGeom>
          <a:noFill/>
          <a:ln w="57150">
            <a:solidFill>
              <a:schemeClr val="tx1"/>
            </a:solidFill>
            <a:prstDash val="sysDot"/>
            <a:round/>
            <a:headEnd/>
            <a:tailEnd/>
          </a:ln>
        </p:spPr>
        <p:txBody>
          <a:bodyPr/>
          <a:lstStyle/>
          <a:p>
            <a:endParaRPr lang="en-US"/>
          </a:p>
        </p:txBody>
      </p:sp>
      <p:sp>
        <p:nvSpPr>
          <p:cNvPr id="53316" name="Line 68"/>
          <p:cNvSpPr>
            <a:spLocks noChangeShapeType="1"/>
          </p:cNvSpPr>
          <p:nvPr/>
        </p:nvSpPr>
        <p:spPr bwMode="auto">
          <a:xfrm>
            <a:off x="4572000" y="4800600"/>
            <a:ext cx="0" cy="1219200"/>
          </a:xfrm>
          <a:prstGeom prst="line">
            <a:avLst/>
          </a:prstGeom>
          <a:noFill/>
          <a:ln w="57150">
            <a:solidFill>
              <a:schemeClr val="tx1"/>
            </a:solidFill>
            <a:prstDash val="sysDot"/>
            <a:round/>
            <a:headEnd/>
            <a:tailEnd/>
          </a:ln>
        </p:spPr>
        <p:txBody>
          <a:bodyPr/>
          <a:lstStyle/>
          <a:p>
            <a:endParaRPr lang="en-US"/>
          </a:p>
        </p:txBody>
      </p:sp>
      <p:sp>
        <p:nvSpPr>
          <p:cNvPr id="53317" name="Line 69"/>
          <p:cNvSpPr>
            <a:spLocks noChangeShapeType="1"/>
          </p:cNvSpPr>
          <p:nvPr/>
        </p:nvSpPr>
        <p:spPr bwMode="auto">
          <a:xfrm>
            <a:off x="5257800" y="3810000"/>
            <a:ext cx="0" cy="2209800"/>
          </a:xfrm>
          <a:prstGeom prst="line">
            <a:avLst/>
          </a:prstGeom>
          <a:noFill/>
          <a:ln w="57150">
            <a:solidFill>
              <a:schemeClr val="tx1"/>
            </a:solidFill>
            <a:prstDash val="sysDot"/>
            <a:round/>
            <a:headEnd/>
            <a:tailEnd/>
          </a:ln>
        </p:spPr>
        <p:txBody>
          <a:bodyPr/>
          <a:lstStyle/>
          <a:p>
            <a:endParaRPr lang="en-US"/>
          </a:p>
        </p:txBody>
      </p:sp>
      <p:sp>
        <p:nvSpPr>
          <p:cNvPr id="53318" name="Oval 70"/>
          <p:cNvSpPr>
            <a:spLocks noChangeArrowheads="1"/>
          </p:cNvSpPr>
          <p:nvPr/>
        </p:nvSpPr>
        <p:spPr bwMode="auto">
          <a:xfrm>
            <a:off x="4495800" y="2743200"/>
            <a:ext cx="152400" cy="152400"/>
          </a:xfrm>
          <a:prstGeom prst="ellipse">
            <a:avLst/>
          </a:prstGeom>
          <a:solidFill>
            <a:srgbClr val="FFFF00"/>
          </a:solidFill>
          <a:ln w="38100">
            <a:solidFill>
              <a:schemeClr val="tx1"/>
            </a:solidFill>
            <a:round/>
            <a:headEnd/>
            <a:tailEnd/>
          </a:ln>
        </p:spPr>
        <p:txBody>
          <a:bodyPr wrap="none" anchor="ctr"/>
          <a:lstStyle/>
          <a:p>
            <a:endParaRPr lang="en-US"/>
          </a:p>
        </p:txBody>
      </p:sp>
      <p:sp>
        <p:nvSpPr>
          <p:cNvPr id="53319" name="Line 71"/>
          <p:cNvSpPr>
            <a:spLocks noChangeShapeType="1"/>
          </p:cNvSpPr>
          <p:nvPr/>
        </p:nvSpPr>
        <p:spPr bwMode="auto">
          <a:xfrm flipH="1">
            <a:off x="1828800" y="5562600"/>
            <a:ext cx="1371600" cy="0"/>
          </a:xfrm>
          <a:prstGeom prst="line">
            <a:avLst/>
          </a:prstGeom>
          <a:noFill/>
          <a:ln w="57150">
            <a:solidFill>
              <a:schemeClr val="tx1"/>
            </a:solidFill>
            <a:prstDash val="sysDot"/>
            <a:round/>
            <a:headEnd/>
            <a:tailEnd/>
          </a:ln>
        </p:spPr>
        <p:txBody>
          <a:bodyPr/>
          <a:lstStyle/>
          <a:p>
            <a:endParaRPr lang="en-US"/>
          </a:p>
        </p:txBody>
      </p:sp>
      <p:sp>
        <p:nvSpPr>
          <p:cNvPr id="53320" name="Line 72"/>
          <p:cNvSpPr>
            <a:spLocks noChangeShapeType="1"/>
          </p:cNvSpPr>
          <p:nvPr/>
        </p:nvSpPr>
        <p:spPr bwMode="auto">
          <a:xfrm flipH="1">
            <a:off x="1905000" y="4724400"/>
            <a:ext cx="2590800" cy="0"/>
          </a:xfrm>
          <a:prstGeom prst="line">
            <a:avLst/>
          </a:prstGeom>
          <a:noFill/>
          <a:ln w="57150">
            <a:solidFill>
              <a:schemeClr val="tx1"/>
            </a:solidFill>
            <a:prstDash val="sysDot"/>
            <a:round/>
            <a:headEnd/>
            <a:tailEnd/>
          </a:ln>
        </p:spPr>
        <p:txBody>
          <a:bodyPr/>
          <a:lstStyle/>
          <a:p>
            <a:endParaRPr lang="en-US"/>
          </a:p>
        </p:txBody>
      </p:sp>
      <p:sp>
        <p:nvSpPr>
          <p:cNvPr id="53321" name="Line 73"/>
          <p:cNvSpPr>
            <a:spLocks noChangeShapeType="1"/>
          </p:cNvSpPr>
          <p:nvPr/>
        </p:nvSpPr>
        <p:spPr bwMode="auto">
          <a:xfrm flipH="1">
            <a:off x="1905000" y="3733800"/>
            <a:ext cx="3200400" cy="0"/>
          </a:xfrm>
          <a:prstGeom prst="line">
            <a:avLst/>
          </a:prstGeom>
          <a:noFill/>
          <a:ln w="57150">
            <a:solidFill>
              <a:schemeClr val="tx1"/>
            </a:solidFill>
            <a:prstDash val="sysDot"/>
            <a:round/>
            <a:headEnd/>
            <a:tailEnd/>
          </a:ln>
        </p:spPr>
        <p:txBody>
          <a:bodyPr/>
          <a:lstStyle/>
          <a:p>
            <a:endParaRPr lang="en-US"/>
          </a:p>
        </p:txBody>
      </p:sp>
      <p:sp>
        <p:nvSpPr>
          <p:cNvPr id="53322" name="Line 74"/>
          <p:cNvSpPr>
            <a:spLocks noChangeShapeType="1"/>
          </p:cNvSpPr>
          <p:nvPr/>
        </p:nvSpPr>
        <p:spPr bwMode="auto">
          <a:xfrm flipH="1">
            <a:off x="1905000" y="2819400"/>
            <a:ext cx="2514600" cy="0"/>
          </a:xfrm>
          <a:prstGeom prst="line">
            <a:avLst/>
          </a:prstGeom>
          <a:noFill/>
          <a:ln w="57150">
            <a:solidFill>
              <a:schemeClr val="tx1"/>
            </a:solidFill>
            <a:prstDash val="sysDot"/>
            <a:round/>
            <a:headEnd/>
            <a:tailEnd/>
          </a:ln>
        </p:spPr>
        <p:txBody>
          <a:bodyPr/>
          <a:lstStyle/>
          <a:p>
            <a:endParaRPr lang="en-US"/>
          </a:p>
        </p:txBody>
      </p:sp>
      <p:sp>
        <p:nvSpPr>
          <p:cNvPr id="53323" name="Rectangle 75"/>
          <p:cNvSpPr>
            <a:spLocks noChangeArrowheads="1"/>
          </p:cNvSpPr>
          <p:nvPr/>
        </p:nvSpPr>
        <p:spPr bwMode="auto">
          <a:xfrm>
            <a:off x="5334000" y="1066800"/>
            <a:ext cx="3505200" cy="1200329"/>
          </a:xfrm>
          <a:prstGeom prst="rect">
            <a:avLst/>
          </a:prstGeom>
          <a:noFill/>
          <a:ln w="9525">
            <a:noFill/>
            <a:miter lim="800000"/>
            <a:headEnd/>
            <a:tailEnd/>
          </a:ln>
        </p:spPr>
        <p:txBody>
          <a:bodyPr>
            <a:spAutoFit/>
          </a:bodyPr>
          <a:lstStyle/>
          <a:p>
            <a:pPr algn="ctr"/>
            <a:r>
              <a:rPr lang="en-US" sz="2400" b="1" dirty="0"/>
              <a:t>If the government increase taxes rates tax revenue will increase</a:t>
            </a:r>
          </a:p>
        </p:txBody>
      </p:sp>
      <p:sp>
        <p:nvSpPr>
          <p:cNvPr id="53324" name="Rectangle 76"/>
          <p:cNvSpPr>
            <a:spLocks noChangeArrowheads="1"/>
          </p:cNvSpPr>
          <p:nvPr/>
        </p:nvSpPr>
        <p:spPr bwMode="auto">
          <a:xfrm>
            <a:off x="5486400" y="3124200"/>
            <a:ext cx="3505200" cy="1569660"/>
          </a:xfrm>
          <a:prstGeom prst="rect">
            <a:avLst/>
          </a:prstGeom>
          <a:noFill/>
          <a:ln w="9525">
            <a:noFill/>
            <a:miter lim="800000"/>
            <a:headEnd/>
            <a:tailEnd/>
          </a:ln>
        </p:spPr>
        <p:txBody>
          <a:bodyPr>
            <a:spAutoFit/>
          </a:bodyPr>
          <a:lstStyle/>
          <a:p>
            <a:pPr algn="ctr"/>
            <a:r>
              <a:rPr lang="en-US" sz="2400" b="1" dirty="0"/>
              <a:t>If the tax rate becomes too high, tax revenue will fall since workers have no incentive to work harder</a:t>
            </a:r>
          </a:p>
        </p:txBody>
      </p:sp>
      <p:sp>
        <p:nvSpPr>
          <p:cNvPr id="53327" name="Oval 79"/>
          <p:cNvSpPr>
            <a:spLocks noChangeArrowheads="1"/>
          </p:cNvSpPr>
          <p:nvPr/>
        </p:nvSpPr>
        <p:spPr bwMode="auto">
          <a:xfrm>
            <a:off x="3276600" y="1905000"/>
            <a:ext cx="152400" cy="152400"/>
          </a:xfrm>
          <a:prstGeom prst="ellipse">
            <a:avLst/>
          </a:prstGeom>
          <a:solidFill>
            <a:srgbClr val="FFFF00"/>
          </a:solidFill>
          <a:ln w="38100">
            <a:solidFill>
              <a:schemeClr val="tx1"/>
            </a:solidFill>
            <a:round/>
            <a:headEnd/>
            <a:tailEnd/>
          </a:ln>
        </p:spPr>
        <p:txBody>
          <a:bodyPr wrap="none" anchor="ctr"/>
          <a:lstStyle/>
          <a:p>
            <a:endParaRPr lang="en-US"/>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323"/>
                                        </p:tgtEl>
                                        <p:attrNameLst>
                                          <p:attrName>style.visibility</p:attrName>
                                        </p:attrNameLst>
                                      </p:cBhvr>
                                      <p:to>
                                        <p:strVal val="visible"/>
                                      </p:to>
                                    </p:set>
                                    <p:animEffect transition="in" filter="dissolve">
                                      <p:cBhvr>
                                        <p:cTn id="7" dur="500"/>
                                        <p:tgtEl>
                                          <p:spTgt spid="533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319"/>
                                        </p:tgtEl>
                                        <p:attrNameLst>
                                          <p:attrName>style.visibility</p:attrName>
                                        </p:attrNameLst>
                                      </p:cBhvr>
                                      <p:to>
                                        <p:strVal val="visible"/>
                                      </p:to>
                                    </p:set>
                                    <p:animEffect transition="in" filter="dissolve">
                                      <p:cBhvr>
                                        <p:cTn id="12" dur="500"/>
                                        <p:tgtEl>
                                          <p:spTgt spid="5331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3315"/>
                                        </p:tgtEl>
                                        <p:attrNameLst>
                                          <p:attrName>style.visibility</p:attrName>
                                        </p:attrNameLst>
                                      </p:cBhvr>
                                      <p:to>
                                        <p:strVal val="visible"/>
                                      </p:to>
                                    </p:set>
                                    <p:animEffect transition="in" filter="dissolve">
                                      <p:cBhvr>
                                        <p:cTn id="15" dur="500"/>
                                        <p:tgtEl>
                                          <p:spTgt spid="5331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3312"/>
                                        </p:tgtEl>
                                        <p:attrNameLst>
                                          <p:attrName>style.visibility</p:attrName>
                                        </p:attrNameLst>
                                      </p:cBhvr>
                                      <p:to>
                                        <p:strVal val="visible"/>
                                      </p:to>
                                    </p:set>
                                    <p:animEffect transition="in" filter="dissolve">
                                      <p:cBhvr>
                                        <p:cTn id="18" dur="500"/>
                                        <p:tgtEl>
                                          <p:spTgt spid="533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3316"/>
                                        </p:tgtEl>
                                        <p:attrNameLst>
                                          <p:attrName>style.visibility</p:attrName>
                                        </p:attrNameLst>
                                      </p:cBhvr>
                                      <p:to>
                                        <p:strVal val="visible"/>
                                      </p:to>
                                    </p:set>
                                    <p:animEffect transition="in" filter="dissolve">
                                      <p:cBhvr>
                                        <p:cTn id="23" dur="500"/>
                                        <p:tgtEl>
                                          <p:spTgt spid="5331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3313"/>
                                        </p:tgtEl>
                                        <p:attrNameLst>
                                          <p:attrName>style.visibility</p:attrName>
                                        </p:attrNameLst>
                                      </p:cBhvr>
                                      <p:to>
                                        <p:strVal val="visible"/>
                                      </p:to>
                                    </p:set>
                                    <p:animEffect transition="in" filter="dissolve">
                                      <p:cBhvr>
                                        <p:cTn id="26" dur="500"/>
                                        <p:tgtEl>
                                          <p:spTgt spid="5331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3320"/>
                                        </p:tgtEl>
                                        <p:attrNameLst>
                                          <p:attrName>style.visibility</p:attrName>
                                        </p:attrNameLst>
                                      </p:cBhvr>
                                      <p:to>
                                        <p:strVal val="visible"/>
                                      </p:to>
                                    </p:set>
                                    <p:animEffect transition="in" filter="dissolve">
                                      <p:cBhvr>
                                        <p:cTn id="29" dur="500"/>
                                        <p:tgtEl>
                                          <p:spTgt spid="5332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3321"/>
                                        </p:tgtEl>
                                        <p:attrNameLst>
                                          <p:attrName>style.visibility</p:attrName>
                                        </p:attrNameLst>
                                      </p:cBhvr>
                                      <p:to>
                                        <p:strVal val="visible"/>
                                      </p:to>
                                    </p:set>
                                    <p:animEffect transition="in" filter="dissolve">
                                      <p:cBhvr>
                                        <p:cTn id="34" dur="500"/>
                                        <p:tgtEl>
                                          <p:spTgt spid="5332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3314"/>
                                        </p:tgtEl>
                                        <p:attrNameLst>
                                          <p:attrName>style.visibility</p:attrName>
                                        </p:attrNameLst>
                                      </p:cBhvr>
                                      <p:to>
                                        <p:strVal val="visible"/>
                                      </p:to>
                                    </p:set>
                                    <p:animEffect transition="in" filter="dissolve">
                                      <p:cBhvr>
                                        <p:cTn id="37" dur="500"/>
                                        <p:tgtEl>
                                          <p:spTgt spid="533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3317"/>
                                        </p:tgtEl>
                                        <p:attrNameLst>
                                          <p:attrName>style.visibility</p:attrName>
                                        </p:attrNameLst>
                                      </p:cBhvr>
                                      <p:to>
                                        <p:strVal val="visible"/>
                                      </p:to>
                                    </p:set>
                                    <p:animEffect transition="in" filter="dissolve">
                                      <p:cBhvr>
                                        <p:cTn id="40" dur="500"/>
                                        <p:tgtEl>
                                          <p:spTgt spid="5331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3287"/>
                                        </p:tgtEl>
                                        <p:attrNameLst>
                                          <p:attrName>style.visibility</p:attrName>
                                        </p:attrNameLst>
                                      </p:cBhvr>
                                      <p:to>
                                        <p:strVal val="visible"/>
                                      </p:to>
                                    </p:set>
                                    <p:animEffect transition="in" filter="dissolve">
                                      <p:cBhvr>
                                        <p:cTn id="45" dur="500"/>
                                        <p:tgtEl>
                                          <p:spTgt spid="5328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3324"/>
                                        </p:tgtEl>
                                        <p:attrNameLst>
                                          <p:attrName>style.visibility</p:attrName>
                                        </p:attrNameLst>
                                      </p:cBhvr>
                                      <p:to>
                                        <p:strVal val="visible"/>
                                      </p:to>
                                    </p:set>
                                    <p:animEffect transition="in" filter="dissolve">
                                      <p:cBhvr>
                                        <p:cTn id="50" dur="500"/>
                                        <p:tgtEl>
                                          <p:spTgt spid="5332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3322"/>
                                        </p:tgtEl>
                                        <p:attrNameLst>
                                          <p:attrName>style.visibility</p:attrName>
                                        </p:attrNameLst>
                                      </p:cBhvr>
                                      <p:to>
                                        <p:strVal val="visible"/>
                                      </p:to>
                                    </p:set>
                                    <p:animEffect transition="in" filter="dissolve">
                                      <p:cBhvr>
                                        <p:cTn id="55" dur="500"/>
                                        <p:tgtEl>
                                          <p:spTgt spid="5332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3318"/>
                                        </p:tgtEl>
                                        <p:attrNameLst>
                                          <p:attrName>style.visibility</p:attrName>
                                        </p:attrNameLst>
                                      </p:cBhvr>
                                      <p:to>
                                        <p:strVal val="visible"/>
                                      </p:to>
                                    </p:set>
                                    <p:animEffect transition="in" filter="dissolve">
                                      <p:cBhvr>
                                        <p:cTn id="58" dur="500"/>
                                        <p:tgtEl>
                                          <p:spTgt spid="53318"/>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3328"/>
                                        </p:tgtEl>
                                        <p:attrNameLst>
                                          <p:attrName>style.visibility</p:attrName>
                                        </p:attrNameLst>
                                      </p:cBhvr>
                                      <p:to>
                                        <p:strVal val="visible"/>
                                      </p:to>
                                    </p:set>
                                    <p:animEffect transition="in" filter="dissolve">
                                      <p:cBhvr>
                                        <p:cTn id="63" dur="500"/>
                                        <p:tgtEl>
                                          <p:spTgt spid="5332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53327"/>
                                        </p:tgtEl>
                                        <p:attrNameLst>
                                          <p:attrName>style.visibility</p:attrName>
                                        </p:attrNameLst>
                                      </p:cBhvr>
                                      <p:to>
                                        <p:strVal val="visible"/>
                                      </p:to>
                                    </p:set>
                                    <p:animEffect transition="in" filter="dissolve">
                                      <p:cBhvr>
                                        <p:cTn id="66" dur="500"/>
                                        <p:tgtEl>
                                          <p:spTgt spid="5332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3288"/>
                                        </p:tgtEl>
                                        <p:attrNameLst>
                                          <p:attrName>style.visibility</p:attrName>
                                        </p:attrNameLst>
                                      </p:cBhvr>
                                      <p:to>
                                        <p:strVal val="visible"/>
                                      </p:to>
                                    </p:set>
                                    <p:animEffect transition="in" filter="dissolve">
                                      <p:cBhvr>
                                        <p:cTn id="71" dur="500"/>
                                        <p:tgtEl>
                                          <p:spTgt spid="53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28" grpId="0" animBg="1"/>
      <p:bldP spid="53287" grpId="0" animBg="1"/>
      <p:bldP spid="53288" grpId="0" animBg="1"/>
      <p:bldP spid="53312" grpId="0" animBg="1"/>
      <p:bldP spid="53313" grpId="0" animBg="1"/>
      <p:bldP spid="53314" grpId="0" animBg="1"/>
      <p:bldP spid="53315" grpId="0" animBg="1"/>
      <p:bldP spid="53316" grpId="0" animBg="1"/>
      <p:bldP spid="53317" grpId="0" animBg="1"/>
      <p:bldP spid="53318" grpId="0" animBg="1"/>
      <p:bldP spid="53319" grpId="0" animBg="1"/>
      <p:bldP spid="53320" grpId="0" animBg="1"/>
      <p:bldP spid="53321" grpId="0" animBg="1"/>
      <p:bldP spid="53322" grpId="0" animBg="1"/>
      <p:bldP spid="53323" grpId="0"/>
      <p:bldP spid="53324" grpId="0"/>
      <p:bldP spid="533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20650"/>
            <a:ext cx="8629650" cy="862013"/>
          </a:xfrm>
        </p:spPr>
        <p:txBody>
          <a:bodyPr lIns="92075" tIns="46038" rIns="92075" bIns="46038" rtlCol="0">
            <a:normAutofit fontScale="90000"/>
          </a:bodyPr>
          <a:lstStyle/>
          <a:p>
            <a:pPr fontAlgn="auto">
              <a:spcAft>
                <a:spcPts val="0"/>
              </a:spcAft>
              <a:defRPr/>
            </a:pPr>
            <a:r>
              <a:rPr lang="en-US" sz="5200" b="1" dirty="0" smtClean="0"/>
              <a:t>GRAPHING DEMAND</a:t>
            </a:r>
          </a:p>
        </p:txBody>
      </p:sp>
      <p:grpSp>
        <p:nvGrpSpPr>
          <p:cNvPr id="2" name="Group 17"/>
          <p:cNvGrpSpPr>
            <a:grpSpLocks/>
          </p:cNvGrpSpPr>
          <p:nvPr/>
        </p:nvGrpSpPr>
        <p:grpSpPr bwMode="auto">
          <a:xfrm>
            <a:off x="3468688" y="1604963"/>
            <a:ext cx="4608512" cy="4262437"/>
            <a:chOff x="1473" y="948"/>
            <a:chExt cx="2989" cy="2724"/>
          </a:xfrm>
        </p:grpSpPr>
        <p:sp>
          <p:nvSpPr>
            <p:cNvPr id="31786"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dirty="0"/>
            </a:p>
          </p:txBody>
        </p:sp>
        <p:sp>
          <p:nvSpPr>
            <p:cNvPr id="31787"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dirty="0"/>
            </a:p>
          </p:txBody>
        </p:sp>
      </p:grpSp>
      <p:sp>
        <p:nvSpPr>
          <p:cNvPr id="31748"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dirty="0">
                <a:latin typeface="Arial" charset="0"/>
              </a:rPr>
              <a:t>Q</a:t>
            </a:r>
          </a:p>
        </p:txBody>
      </p:sp>
      <p:sp>
        <p:nvSpPr>
          <p:cNvPr id="31749"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dirty="0">
                <a:latin typeface="Arial" charset="0"/>
              </a:rPr>
              <a:t>o</a:t>
            </a:r>
          </a:p>
        </p:txBody>
      </p:sp>
      <p:sp>
        <p:nvSpPr>
          <p:cNvPr id="31750"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dirty="0">
                <a:latin typeface="Arial" charset="0"/>
              </a:rPr>
              <a:t>$5</a:t>
            </a:r>
          </a:p>
          <a:p>
            <a:pPr algn="r" eaLnBrk="0" hangingPunct="0"/>
            <a:endParaRPr lang="en-US" sz="1800" b="1" dirty="0">
              <a:latin typeface="Arial" charset="0"/>
            </a:endParaRPr>
          </a:p>
          <a:p>
            <a:pPr algn="r" eaLnBrk="0" hangingPunct="0"/>
            <a:endParaRPr lang="en-US" sz="1800" b="1" dirty="0">
              <a:latin typeface="Arial" charset="0"/>
            </a:endParaRPr>
          </a:p>
          <a:p>
            <a:pPr algn="r" eaLnBrk="0" hangingPunct="0"/>
            <a:r>
              <a:rPr lang="en-US" sz="1800" b="1" dirty="0">
                <a:latin typeface="Arial" charset="0"/>
              </a:rPr>
              <a:t>4</a:t>
            </a:r>
          </a:p>
          <a:p>
            <a:pPr algn="r" eaLnBrk="0" hangingPunct="0"/>
            <a:endParaRPr lang="en-US" sz="1800" b="1" dirty="0">
              <a:latin typeface="Arial" charset="0"/>
            </a:endParaRPr>
          </a:p>
          <a:p>
            <a:pPr algn="r" eaLnBrk="0" hangingPunct="0"/>
            <a:endParaRPr lang="en-US" sz="1800" b="1" dirty="0">
              <a:latin typeface="Arial" charset="0"/>
            </a:endParaRPr>
          </a:p>
          <a:p>
            <a:pPr algn="r" eaLnBrk="0" hangingPunct="0"/>
            <a:r>
              <a:rPr lang="en-US" sz="1800" b="1" dirty="0">
                <a:latin typeface="Arial" charset="0"/>
              </a:rPr>
              <a:t>3</a:t>
            </a:r>
          </a:p>
          <a:p>
            <a:pPr algn="r" eaLnBrk="0" hangingPunct="0"/>
            <a:endParaRPr lang="en-US" sz="1800" b="1" dirty="0">
              <a:latin typeface="Arial" charset="0"/>
            </a:endParaRPr>
          </a:p>
          <a:p>
            <a:pPr algn="r" eaLnBrk="0" hangingPunct="0"/>
            <a:endParaRPr lang="en-US" sz="1800" b="1" dirty="0">
              <a:latin typeface="Arial" charset="0"/>
            </a:endParaRPr>
          </a:p>
          <a:p>
            <a:pPr algn="r" eaLnBrk="0" hangingPunct="0"/>
            <a:r>
              <a:rPr lang="en-US" sz="1800" b="1" dirty="0">
                <a:latin typeface="Arial" charset="0"/>
              </a:rPr>
              <a:t>2</a:t>
            </a:r>
          </a:p>
          <a:p>
            <a:pPr algn="r" eaLnBrk="0" hangingPunct="0"/>
            <a:endParaRPr lang="en-US" sz="1800" b="1" dirty="0">
              <a:latin typeface="Arial" charset="0"/>
            </a:endParaRPr>
          </a:p>
          <a:p>
            <a:pPr algn="r" eaLnBrk="0" hangingPunct="0"/>
            <a:endParaRPr lang="en-US" sz="1800" b="1" dirty="0">
              <a:latin typeface="Arial" charset="0"/>
            </a:endParaRPr>
          </a:p>
          <a:p>
            <a:pPr algn="r" eaLnBrk="0" hangingPunct="0"/>
            <a:r>
              <a:rPr lang="en-US" sz="1800" b="1" dirty="0">
                <a:latin typeface="Arial" charset="0"/>
              </a:rPr>
              <a:t>1</a:t>
            </a:r>
          </a:p>
        </p:txBody>
      </p:sp>
      <p:sp>
        <p:nvSpPr>
          <p:cNvPr id="31751"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dirty="0">
                <a:latin typeface="Arial" charset="0"/>
              </a:rPr>
              <a:t>Price of Cereal</a:t>
            </a:r>
          </a:p>
        </p:txBody>
      </p:sp>
      <p:sp>
        <p:nvSpPr>
          <p:cNvPr id="31752"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dirty="0">
                <a:latin typeface="Arial" charset="0"/>
              </a:rPr>
              <a:t>Quantity of Cereal</a:t>
            </a:r>
          </a:p>
        </p:txBody>
      </p:sp>
      <p:sp>
        <p:nvSpPr>
          <p:cNvPr id="31753"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dirty="0">
                <a:solidFill>
                  <a:srgbClr val="CC0000"/>
                </a:solidFill>
              </a:rPr>
              <a:t>Demand Schedule</a:t>
            </a:r>
          </a:p>
        </p:txBody>
      </p:sp>
      <p:sp>
        <p:nvSpPr>
          <p:cNvPr id="31754"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dirty="0">
                <a:latin typeface="Arial" charset="0"/>
              </a:rPr>
              <a:t>10     20     30     40     50     60     70     80</a:t>
            </a:r>
          </a:p>
        </p:txBody>
      </p:sp>
      <p:sp>
        <p:nvSpPr>
          <p:cNvPr id="31755"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30D6184B-1C39-49D6-8AAB-024B12FA2291}" type="slidenum">
              <a:rPr lang="en-US" sz="1400"/>
              <a:pPr algn="r"/>
              <a:t>14</a:t>
            </a:fld>
            <a:endParaRPr lang="en-US" sz="1400" dirty="0"/>
          </a:p>
        </p:txBody>
      </p:sp>
      <p:graphicFrame>
        <p:nvGraphicFramePr>
          <p:cNvPr id="67600" name="Group 16"/>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79"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dirty="0"/>
          </a:p>
        </p:txBody>
      </p:sp>
      <p:sp>
        <p:nvSpPr>
          <p:cNvPr id="31780" name="Oval 40"/>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dirty="0"/>
          </a:p>
        </p:txBody>
      </p:sp>
      <p:sp>
        <p:nvSpPr>
          <p:cNvPr id="31781" name="Oval 41"/>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dirty="0"/>
          </a:p>
        </p:txBody>
      </p:sp>
      <p:sp>
        <p:nvSpPr>
          <p:cNvPr id="31782" name="Oval 42"/>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dirty="0"/>
          </a:p>
        </p:txBody>
      </p:sp>
      <p:sp>
        <p:nvSpPr>
          <p:cNvPr id="31783" name="Oval 43"/>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dirty="0"/>
          </a:p>
        </p:txBody>
      </p:sp>
      <p:sp>
        <p:nvSpPr>
          <p:cNvPr id="31784" name="Oval 44"/>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dirty="0"/>
          </a:p>
        </p:txBody>
      </p:sp>
      <p:sp>
        <p:nvSpPr>
          <p:cNvPr id="31785" name="Rectangle 31"/>
          <p:cNvSpPr>
            <a:spLocks noChangeArrowheads="1"/>
          </p:cNvSpPr>
          <p:nvPr/>
        </p:nvSpPr>
        <p:spPr bwMode="auto">
          <a:xfrm>
            <a:off x="7086600" y="51816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dirty="0">
                <a:latin typeface="Arial" charset="0"/>
              </a:rPr>
              <a:t>Demand</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862013"/>
          </a:xfrm>
          <a:noFill/>
        </p:spPr>
        <p:txBody>
          <a:bodyPr lIns="92075" tIns="46038" rIns="92075" bIns="46038"/>
          <a:lstStyle/>
          <a:p>
            <a:r>
              <a:rPr lang="en-US" sz="4000" b="1" dirty="0" smtClean="0"/>
              <a:t>Where do you get the Market Demand?</a:t>
            </a:r>
            <a:r>
              <a:rPr lang="en-US" sz="3600" b="1" dirty="0" smtClean="0"/>
              <a:t> </a:t>
            </a:r>
          </a:p>
        </p:txBody>
      </p:sp>
      <p:grpSp>
        <p:nvGrpSpPr>
          <p:cNvPr id="8" name="Group 17"/>
          <p:cNvGrpSpPr>
            <a:grpSpLocks/>
          </p:cNvGrpSpPr>
          <p:nvPr/>
        </p:nvGrpSpPr>
        <p:grpSpPr bwMode="auto">
          <a:xfrm>
            <a:off x="493713" y="4648200"/>
            <a:ext cx="1676400" cy="1752600"/>
            <a:chOff x="1473" y="948"/>
            <a:chExt cx="2989" cy="2724"/>
          </a:xfrm>
        </p:grpSpPr>
        <p:sp>
          <p:nvSpPr>
            <p:cNvPr id="32917"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dirty="0"/>
            </a:p>
          </p:txBody>
        </p:sp>
        <p:sp>
          <p:nvSpPr>
            <p:cNvPr id="32918"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dirty="0"/>
            </a:p>
          </p:txBody>
        </p:sp>
      </p:grpSp>
      <p:sp>
        <p:nvSpPr>
          <p:cNvPr id="68614" name="Rectangle 21"/>
          <p:cNvSpPr>
            <a:spLocks noChangeArrowheads="1"/>
          </p:cNvSpPr>
          <p:nvPr/>
        </p:nvSpPr>
        <p:spPr bwMode="auto">
          <a:xfrm>
            <a:off x="1941513" y="6338888"/>
            <a:ext cx="420687" cy="457200"/>
          </a:xfrm>
          <a:prstGeom prst="rect">
            <a:avLst/>
          </a:prstGeom>
          <a:noFill/>
          <a:ln w="9525">
            <a:noFill/>
            <a:miter lim="800000"/>
            <a:headEnd/>
            <a:tailEnd/>
          </a:ln>
        </p:spPr>
        <p:txBody>
          <a:bodyPr wrap="none" lIns="92075" tIns="46038" rIns="92075" bIns="46038">
            <a:spAutoFit/>
          </a:bodyPr>
          <a:lstStyle/>
          <a:p>
            <a:pPr eaLnBrk="0" hangingPunct="0"/>
            <a:r>
              <a:rPr lang="en-US" b="1" dirty="0">
                <a:latin typeface="Arial" charset="0"/>
              </a:rPr>
              <a:t>Q</a:t>
            </a:r>
          </a:p>
        </p:txBody>
      </p:sp>
      <p:sp>
        <p:nvSpPr>
          <p:cNvPr id="94242" name="Text Box 34"/>
          <p:cNvSpPr txBox="1">
            <a:spLocks noChangeArrowheads="1"/>
          </p:cNvSpPr>
          <p:nvPr/>
        </p:nvSpPr>
        <p:spPr bwMode="auto">
          <a:xfrm>
            <a:off x="304800" y="762000"/>
            <a:ext cx="13716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dirty="0">
                <a:solidFill>
                  <a:srgbClr val="CC0000"/>
                </a:solidFill>
              </a:rPr>
              <a:t>Billy </a:t>
            </a:r>
          </a:p>
        </p:txBody>
      </p:sp>
      <p:graphicFrame>
        <p:nvGraphicFramePr>
          <p:cNvPr id="68742" name="Group 134"/>
          <p:cNvGraphicFramePr>
            <a:graphicFrameLocks noGrp="1"/>
          </p:cNvGraphicFramePr>
          <p:nvPr/>
        </p:nvGraphicFramePr>
        <p:xfrm>
          <a:off x="228600" y="1295400"/>
          <a:ext cx="1549400" cy="3019425"/>
        </p:xfrm>
        <a:graphic>
          <a:graphicData uri="http://schemas.openxmlformats.org/drawingml/2006/table">
            <a:tbl>
              <a:tblPr/>
              <a:tblGrid>
                <a:gridCol w="636588"/>
                <a:gridCol w="912812"/>
              </a:tblGrid>
              <a:tr h="428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Q </a:t>
                      </a:r>
                      <a:r>
                        <a:rPr kumimoji="0" lang="en-US" sz="1600" b="1" i="0" u="none" strike="noStrike" cap="none" normalizeH="0" baseline="0" dirty="0" err="1" smtClean="0">
                          <a:ln>
                            <a:noFill/>
                          </a:ln>
                          <a:solidFill>
                            <a:schemeClr val="tx1"/>
                          </a:solidFill>
                          <a:effectLst/>
                          <a:latin typeface="Times New Roman" pitchFamily="18" charset="0"/>
                        </a:rPr>
                        <a:t>Demd</a:t>
                      </a:r>
                      <a:endParaRPr kumimoji="0" lang="en-US" sz="16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82" name="Freeform 30"/>
          <p:cNvSpPr>
            <a:spLocks/>
          </p:cNvSpPr>
          <p:nvPr/>
        </p:nvSpPr>
        <p:spPr bwMode="auto">
          <a:xfrm rot="-906470">
            <a:off x="874713" y="4800600"/>
            <a:ext cx="990600" cy="1600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68660" name="AutoShape 52"/>
          <p:cNvSpPr>
            <a:spLocks noChangeArrowheads="1"/>
          </p:cNvSpPr>
          <p:nvPr/>
        </p:nvSpPr>
        <p:spPr bwMode="auto">
          <a:xfrm>
            <a:off x="1828800" y="2514600"/>
            <a:ext cx="533400" cy="533400"/>
          </a:xfrm>
          <a:prstGeom prst="plus">
            <a:avLst>
              <a:gd name="adj" fmla="val 40208"/>
            </a:avLst>
          </a:prstGeom>
          <a:solidFill>
            <a:schemeClr val="tx1"/>
          </a:solidFill>
          <a:ln w="9525">
            <a:solidFill>
              <a:schemeClr val="tx1"/>
            </a:solidFill>
            <a:miter lim="800000"/>
            <a:headEnd/>
            <a:tailEnd/>
          </a:ln>
        </p:spPr>
        <p:txBody>
          <a:bodyPr wrap="none" anchor="ctr"/>
          <a:lstStyle/>
          <a:p>
            <a:endParaRPr lang="en-US"/>
          </a:p>
        </p:txBody>
      </p:sp>
      <p:sp>
        <p:nvSpPr>
          <p:cNvPr id="2" name="Text Box 34"/>
          <p:cNvSpPr txBox="1">
            <a:spLocks noChangeArrowheads="1"/>
          </p:cNvSpPr>
          <p:nvPr/>
        </p:nvSpPr>
        <p:spPr bwMode="auto">
          <a:xfrm>
            <a:off x="2438400" y="762000"/>
            <a:ext cx="15240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Jean </a:t>
            </a:r>
          </a:p>
        </p:txBody>
      </p:sp>
      <p:sp>
        <p:nvSpPr>
          <p:cNvPr id="3" name="Text Box 34"/>
          <p:cNvSpPr txBox="1">
            <a:spLocks noChangeArrowheads="1"/>
          </p:cNvSpPr>
          <p:nvPr/>
        </p:nvSpPr>
        <p:spPr bwMode="auto">
          <a:xfrm>
            <a:off x="4038600" y="762000"/>
            <a:ext cx="29718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Other Individuals </a:t>
            </a:r>
          </a:p>
        </p:txBody>
      </p:sp>
      <p:sp>
        <p:nvSpPr>
          <p:cNvPr id="68709" name="Line 101"/>
          <p:cNvSpPr>
            <a:spLocks noChangeShapeType="1"/>
          </p:cNvSpPr>
          <p:nvPr/>
        </p:nvSpPr>
        <p:spPr bwMode="auto">
          <a:xfrm>
            <a:off x="6477000" y="2590800"/>
            <a:ext cx="762000" cy="0"/>
          </a:xfrm>
          <a:prstGeom prst="line">
            <a:avLst/>
          </a:prstGeom>
          <a:noFill/>
          <a:ln w="165100">
            <a:solidFill>
              <a:schemeClr val="tx1"/>
            </a:solidFill>
            <a:round/>
            <a:headEnd/>
            <a:tailEnd/>
          </a:ln>
        </p:spPr>
        <p:txBody>
          <a:bodyPr/>
          <a:lstStyle/>
          <a:p>
            <a:endParaRPr lang="en-US"/>
          </a:p>
        </p:txBody>
      </p:sp>
      <p:sp>
        <p:nvSpPr>
          <p:cNvPr id="68710" name="Line 102"/>
          <p:cNvSpPr>
            <a:spLocks noChangeShapeType="1"/>
          </p:cNvSpPr>
          <p:nvPr/>
        </p:nvSpPr>
        <p:spPr bwMode="auto">
          <a:xfrm>
            <a:off x="6477000" y="2971800"/>
            <a:ext cx="762000" cy="0"/>
          </a:xfrm>
          <a:prstGeom prst="line">
            <a:avLst/>
          </a:prstGeom>
          <a:noFill/>
          <a:ln w="165100">
            <a:solidFill>
              <a:schemeClr val="tx1"/>
            </a:solidFill>
            <a:round/>
            <a:headEnd/>
            <a:tailEnd/>
          </a:ln>
        </p:spPr>
        <p:txBody>
          <a:bodyPr/>
          <a:lstStyle/>
          <a:p>
            <a:endParaRPr lang="en-US"/>
          </a:p>
        </p:txBody>
      </p:sp>
      <p:graphicFrame>
        <p:nvGraphicFramePr>
          <p:cNvPr id="68741" name="Group 133"/>
          <p:cNvGraphicFramePr>
            <a:graphicFrameLocks noGrp="1"/>
          </p:cNvGraphicFramePr>
          <p:nvPr/>
        </p:nvGraphicFramePr>
        <p:xfrm>
          <a:off x="2438400" y="1295400"/>
          <a:ext cx="1549400" cy="3019425"/>
        </p:xfrm>
        <a:graphic>
          <a:graphicData uri="http://schemas.openxmlformats.org/drawingml/2006/table">
            <a:tbl>
              <a:tblPr/>
              <a:tblGrid>
                <a:gridCol w="636588"/>
                <a:gridCol w="912812"/>
              </a:tblGrid>
              <a:tr h="428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Q Demd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8743" name="Group 135"/>
          <p:cNvGraphicFramePr>
            <a:graphicFrameLocks noGrp="1"/>
          </p:cNvGraphicFramePr>
          <p:nvPr/>
        </p:nvGraphicFramePr>
        <p:xfrm>
          <a:off x="4724400" y="1295400"/>
          <a:ext cx="1549400" cy="3019425"/>
        </p:xfrm>
        <a:graphic>
          <a:graphicData uri="http://schemas.openxmlformats.org/drawingml/2006/table">
            <a:tbl>
              <a:tblPr/>
              <a:tblGrid>
                <a:gridCol w="636588"/>
                <a:gridCol w="912812"/>
              </a:tblGrid>
              <a:tr h="428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Q Demd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766" name="AutoShape 158"/>
          <p:cNvSpPr>
            <a:spLocks noChangeArrowheads="1"/>
          </p:cNvSpPr>
          <p:nvPr/>
        </p:nvSpPr>
        <p:spPr bwMode="auto">
          <a:xfrm>
            <a:off x="4114800" y="2514600"/>
            <a:ext cx="533400" cy="533400"/>
          </a:xfrm>
          <a:prstGeom prst="plus">
            <a:avLst>
              <a:gd name="adj" fmla="val 40208"/>
            </a:avLst>
          </a:prstGeom>
          <a:solidFill>
            <a:schemeClr val="tx1"/>
          </a:solidFill>
          <a:ln w="9525">
            <a:solidFill>
              <a:schemeClr val="tx1"/>
            </a:solidFill>
            <a:miter lim="800000"/>
            <a:headEnd/>
            <a:tailEnd/>
          </a:ln>
        </p:spPr>
        <p:txBody>
          <a:bodyPr wrap="none" anchor="ctr"/>
          <a:lstStyle/>
          <a:p>
            <a:endParaRPr lang="en-US"/>
          </a:p>
        </p:txBody>
      </p:sp>
      <p:graphicFrame>
        <p:nvGraphicFramePr>
          <p:cNvPr id="68767" name="Group 159"/>
          <p:cNvGraphicFramePr>
            <a:graphicFrameLocks noGrp="1"/>
          </p:cNvGraphicFramePr>
          <p:nvPr/>
        </p:nvGraphicFramePr>
        <p:xfrm>
          <a:off x="7391400" y="1295400"/>
          <a:ext cx="1549400" cy="3019425"/>
        </p:xfrm>
        <a:graphic>
          <a:graphicData uri="http://schemas.openxmlformats.org/drawingml/2006/table">
            <a:tbl>
              <a:tblPr/>
              <a:tblGrid>
                <a:gridCol w="636588"/>
                <a:gridCol w="912812"/>
              </a:tblGrid>
              <a:tr h="428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Q Demd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34"/>
          <p:cNvSpPr txBox="1">
            <a:spLocks noChangeArrowheads="1"/>
          </p:cNvSpPr>
          <p:nvPr/>
        </p:nvSpPr>
        <p:spPr bwMode="auto">
          <a:xfrm>
            <a:off x="7391400" y="762000"/>
            <a:ext cx="1524000" cy="5191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Market </a:t>
            </a:r>
          </a:p>
        </p:txBody>
      </p:sp>
      <p:sp>
        <p:nvSpPr>
          <p:cNvPr id="68791" name="Rectangle 183"/>
          <p:cNvSpPr>
            <a:spLocks noChangeArrowheads="1"/>
          </p:cNvSpPr>
          <p:nvPr/>
        </p:nvSpPr>
        <p:spPr bwMode="auto">
          <a:xfrm>
            <a:off x="1066800" y="6400800"/>
            <a:ext cx="336550" cy="457200"/>
          </a:xfrm>
          <a:prstGeom prst="rect">
            <a:avLst/>
          </a:prstGeom>
          <a:noFill/>
          <a:ln w="9525">
            <a:noFill/>
            <a:miter lim="800000"/>
            <a:headEnd/>
            <a:tailEnd/>
          </a:ln>
        </p:spPr>
        <p:txBody>
          <a:bodyPr wrap="none">
            <a:spAutoFit/>
          </a:bodyPr>
          <a:lstStyle/>
          <a:p>
            <a:r>
              <a:rPr lang="en-US" b="1"/>
              <a:t>3</a:t>
            </a:r>
          </a:p>
        </p:txBody>
      </p:sp>
      <p:sp>
        <p:nvSpPr>
          <p:cNvPr id="68795" name="Rectangle 21"/>
          <p:cNvSpPr>
            <a:spLocks noChangeArrowheads="1"/>
          </p:cNvSpPr>
          <p:nvPr/>
        </p:nvSpPr>
        <p:spPr bwMode="auto">
          <a:xfrm>
            <a:off x="188913" y="4343400"/>
            <a:ext cx="387350" cy="457200"/>
          </a:xfrm>
          <a:prstGeom prst="rect">
            <a:avLst/>
          </a:prstGeom>
          <a:noFill/>
          <a:ln w="9525">
            <a:noFill/>
            <a:miter lim="800000"/>
            <a:headEnd/>
            <a:tailEnd/>
          </a:ln>
        </p:spPr>
        <p:txBody>
          <a:bodyPr wrap="none" lIns="92075" tIns="46038" rIns="92075" bIns="46038">
            <a:spAutoFit/>
          </a:bodyPr>
          <a:lstStyle/>
          <a:p>
            <a:pPr eaLnBrk="0" hangingPunct="0"/>
            <a:r>
              <a:rPr lang="en-US" b="1">
                <a:latin typeface="Arial" charset="0"/>
              </a:rPr>
              <a:t>P</a:t>
            </a:r>
          </a:p>
        </p:txBody>
      </p:sp>
      <p:grpSp>
        <p:nvGrpSpPr>
          <p:cNvPr id="9" name="Group 17"/>
          <p:cNvGrpSpPr>
            <a:grpSpLocks/>
          </p:cNvGrpSpPr>
          <p:nvPr/>
        </p:nvGrpSpPr>
        <p:grpSpPr bwMode="auto">
          <a:xfrm>
            <a:off x="2627313" y="4648200"/>
            <a:ext cx="1676400" cy="1752600"/>
            <a:chOff x="1473" y="948"/>
            <a:chExt cx="2989" cy="2724"/>
          </a:xfrm>
        </p:grpSpPr>
        <p:sp>
          <p:nvSpPr>
            <p:cNvPr id="32915"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32916"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68799" name="Rectangle 21"/>
          <p:cNvSpPr>
            <a:spLocks noChangeArrowheads="1"/>
          </p:cNvSpPr>
          <p:nvPr/>
        </p:nvSpPr>
        <p:spPr bwMode="auto">
          <a:xfrm>
            <a:off x="4075113" y="6338888"/>
            <a:ext cx="420687" cy="457200"/>
          </a:xfrm>
          <a:prstGeom prst="rect">
            <a:avLst/>
          </a:prstGeom>
          <a:noFill/>
          <a:ln w="9525">
            <a:noFill/>
            <a:miter lim="800000"/>
            <a:headEnd/>
            <a:tailEnd/>
          </a:ln>
        </p:spPr>
        <p:txBody>
          <a:bodyPr wrap="none" lIns="92075" tIns="46038" rIns="92075" bIns="46038">
            <a:spAutoFit/>
          </a:bodyPr>
          <a:lstStyle/>
          <a:p>
            <a:pPr eaLnBrk="0" hangingPunct="0"/>
            <a:r>
              <a:rPr lang="en-US" b="1">
                <a:latin typeface="Arial" charset="0"/>
              </a:rPr>
              <a:t>Q</a:t>
            </a:r>
          </a:p>
        </p:txBody>
      </p:sp>
      <p:sp>
        <p:nvSpPr>
          <p:cNvPr id="68800" name="Rectangle 192"/>
          <p:cNvSpPr>
            <a:spLocks noChangeArrowheads="1"/>
          </p:cNvSpPr>
          <p:nvPr/>
        </p:nvSpPr>
        <p:spPr bwMode="auto">
          <a:xfrm>
            <a:off x="3160713" y="6400800"/>
            <a:ext cx="336550" cy="457200"/>
          </a:xfrm>
          <a:prstGeom prst="rect">
            <a:avLst/>
          </a:prstGeom>
          <a:noFill/>
          <a:ln w="9525">
            <a:noFill/>
            <a:miter lim="800000"/>
            <a:headEnd/>
            <a:tailEnd/>
          </a:ln>
        </p:spPr>
        <p:txBody>
          <a:bodyPr wrap="none">
            <a:spAutoFit/>
          </a:bodyPr>
          <a:lstStyle/>
          <a:p>
            <a:r>
              <a:rPr lang="en-US" b="1"/>
              <a:t>2</a:t>
            </a:r>
          </a:p>
        </p:txBody>
      </p:sp>
      <p:sp>
        <p:nvSpPr>
          <p:cNvPr id="68801" name="Rectangle 21"/>
          <p:cNvSpPr>
            <a:spLocks noChangeArrowheads="1"/>
          </p:cNvSpPr>
          <p:nvPr/>
        </p:nvSpPr>
        <p:spPr bwMode="auto">
          <a:xfrm>
            <a:off x="2322513" y="4343400"/>
            <a:ext cx="387350" cy="457200"/>
          </a:xfrm>
          <a:prstGeom prst="rect">
            <a:avLst/>
          </a:prstGeom>
          <a:noFill/>
          <a:ln w="9525">
            <a:noFill/>
            <a:miter lim="800000"/>
            <a:headEnd/>
            <a:tailEnd/>
          </a:ln>
        </p:spPr>
        <p:txBody>
          <a:bodyPr wrap="none" lIns="92075" tIns="46038" rIns="92075" bIns="46038">
            <a:spAutoFit/>
          </a:bodyPr>
          <a:lstStyle/>
          <a:p>
            <a:pPr eaLnBrk="0" hangingPunct="0"/>
            <a:r>
              <a:rPr lang="en-US" b="1">
                <a:latin typeface="Arial" charset="0"/>
              </a:rPr>
              <a:t>P</a:t>
            </a:r>
          </a:p>
        </p:txBody>
      </p:sp>
      <p:grpSp>
        <p:nvGrpSpPr>
          <p:cNvPr id="10" name="Group 17"/>
          <p:cNvGrpSpPr>
            <a:grpSpLocks/>
          </p:cNvGrpSpPr>
          <p:nvPr/>
        </p:nvGrpSpPr>
        <p:grpSpPr bwMode="auto">
          <a:xfrm>
            <a:off x="4913313" y="4648200"/>
            <a:ext cx="1676400" cy="1752600"/>
            <a:chOff x="1473" y="948"/>
            <a:chExt cx="2989" cy="2724"/>
          </a:xfrm>
        </p:grpSpPr>
        <p:sp>
          <p:nvSpPr>
            <p:cNvPr id="32913"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32914"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68805" name="Rectangle 21"/>
          <p:cNvSpPr>
            <a:spLocks noChangeArrowheads="1"/>
          </p:cNvSpPr>
          <p:nvPr/>
        </p:nvSpPr>
        <p:spPr bwMode="auto">
          <a:xfrm>
            <a:off x="6361113" y="6338888"/>
            <a:ext cx="420687" cy="457200"/>
          </a:xfrm>
          <a:prstGeom prst="rect">
            <a:avLst/>
          </a:prstGeom>
          <a:noFill/>
          <a:ln w="9525">
            <a:noFill/>
            <a:miter lim="800000"/>
            <a:headEnd/>
            <a:tailEnd/>
          </a:ln>
        </p:spPr>
        <p:txBody>
          <a:bodyPr wrap="none" lIns="92075" tIns="46038" rIns="92075" bIns="46038">
            <a:spAutoFit/>
          </a:bodyPr>
          <a:lstStyle/>
          <a:p>
            <a:pPr eaLnBrk="0" hangingPunct="0"/>
            <a:r>
              <a:rPr lang="en-US" b="1">
                <a:latin typeface="Arial" charset="0"/>
              </a:rPr>
              <a:t>Q</a:t>
            </a:r>
          </a:p>
        </p:txBody>
      </p:sp>
      <p:sp>
        <p:nvSpPr>
          <p:cNvPr id="68806" name="Rectangle 198"/>
          <p:cNvSpPr>
            <a:spLocks noChangeArrowheads="1"/>
          </p:cNvSpPr>
          <p:nvPr/>
        </p:nvSpPr>
        <p:spPr bwMode="auto">
          <a:xfrm>
            <a:off x="5446713" y="6400800"/>
            <a:ext cx="488950" cy="457200"/>
          </a:xfrm>
          <a:prstGeom prst="rect">
            <a:avLst/>
          </a:prstGeom>
          <a:noFill/>
          <a:ln w="9525">
            <a:noFill/>
            <a:miter lim="800000"/>
            <a:headEnd/>
            <a:tailEnd/>
          </a:ln>
        </p:spPr>
        <p:txBody>
          <a:bodyPr wrap="none">
            <a:spAutoFit/>
          </a:bodyPr>
          <a:lstStyle/>
          <a:p>
            <a:r>
              <a:rPr lang="en-US" b="1"/>
              <a:t>25</a:t>
            </a:r>
          </a:p>
        </p:txBody>
      </p:sp>
      <p:sp>
        <p:nvSpPr>
          <p:cNvPr id="68807" name="Rectangle 21"/>
          <p:cNvSpPr>
            <a:spLocks noChangeArrowheads="1"/>
          </p:cNvSpPr>
          <p:nvPr/>
        </p:nvSpPr>
        <p:spPr bwMode="auto">
          <a:xfrm>
            <a:off x="4608513" y="4343400"/>
            <a:ext cx="387350" cy="457200"/>
          </a:xfrm>
          <a:prstGeom prst="rect">
            <a:avLst/>
          </a:prstGeom>
          <a:noFill/>
          <a:ln w="9525">
            <a:noFill/>
            <a:miter lim="800000"/>
            <a:headEnd/>
            <a:tailEnd/>
          </a:ln>
        </p:spPr>
        <p:txBody>
          <a:bodyPr wrap="none" lIns="92075" tIns="46038" rIns="92075" bIns="46038">
            <a:spAutoFit/>
          </a:bodyPr>
          <a:lstStyle/>
          <a:p>
            <a:pPr eaLnBrk="0" hangingPunct="0"/>
            <a:r>
              <a:rPr lang="en-US" b="1">
                <a:latin typeface="Arial" charset="0"/>
              </a:rPr>
              <a:t>P</a:t>
            </a:r>
          </a:p>
        </p:txBody>
      </p:sp>
      <p:grpSp>
        <p:nvGrpSpPr>
          <p:cNvPr id="11" name="Group 17"/>
          <p:cNvGrpSpPr>
            <a:grpSpLocks/>
          </p:cNvGrpSpPr>
          <p:nvPr/>
        </p:nvGrpSpPr>
        <p:grpSpPr bwMode="auto">
          <a:xfrm>
            <a:off x="7275513" y="4648200"/>
            <a:ext cx="1676400" cy="1752600"/>
            <a:chOff x="1473" y="948"/>
            <a:chExt cx="2989" cy="2724"/>
          </a:xfrm>
        </p:grpSpPr>
        <p:sp>
          <p:nvSpPr>
            <p:cNvPr id="3291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3291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68811" name="Rectangle 21"/>
          <p:cNvSpPr>
            <a:spLocks noChangeArrowheads="1"/>
          </p:cNvSpPr>
          <p:nvPr/>
        </p:nvSpPr>
        <p:spPr bwMode="auto">
          <a:xfrm>
            <a:off x="8723313" y="6338888"/>
            <a:ext cx="420687" cy="457200"/>
          </a:xfrm>
          <a:prstGeom prst="rect">
            <a:avLst/>
          </a:prstGeom>
          <a:noFill/>
          <a:ln w="9525">
            <a:noFill/>
            <a:miter lim="800000"/>
            <a:headEnd/>
            <a:tailEnd/>
          </a:ln>
        </p:spPr>
        <p:txBody>
          <a:bodyPr wrap="none" lIns="92075" tIns="46038" rIns="92075" bIns="46038">
            <a:spAutoFit/>
          </a:bodyPr>
          <a:lstStyle/>
          <a:p>
            <a:pPr eaLnBrk="0" hangingPunct="0"/>
            <a:r>
              <a:rPr lang="en-US" b="1">
                <a:latin typeface="Arial" charset="0"/>
              </a:rPr>
              <a:t>Q</a:t>
            </a:r>
          </a:p>
        </p:txBody>
      </p:sp>
      <p:sp>
        <p:nvSpPr>
          <p:cNvPr id="68812" name="Rectangle 204"/>
          <p:cNvSpPr>
            <a:spLocks noChangeArrowheads="1"/>
          </p:cNvSpPr>
          <p:nvPr/>
        </p:nvSpPr>
        <p:spPr bwMode="auto">
          <a:xfrm>
            <a:off x="7848600" y="6400800"/>
            <a:ext cx="488950" cy="457200"/>
          </a:xfrm>
          <a:prstGeom prst="rect">
            <a:avLst/>
          </a:prstGeom>
          <a:noFill/>
          <a:ln w="9525">
            <a:noFill/>
            <a:miter lim="800000"/>
            <a:headEnd/>
            <a:tailEnd/>
          </a:ln>
        </p:spPr>
        <p:txBody>
          <a:bodyPr wrap="none">
            <a:spAutoFit/>
          </a:bodyPr>
          <a:lstStyle/>
          <a:p>
            <a:r>
              <a:rPr lang="en-US" b="1"/>
              <a:t>30</a:t>
            </a:r>
          </a:p>
        </p:txBody>
      </p:sp>
      <p:sp>
        <p:nvSpPr>
          <p:cNvPr id="68813" name="Rectangle 21"/>
          <p:cNvSpPr>
            <a:spLocks noChangeArrowheads="1"/>
          </p:cNvSpPr>
          <p:nvPr/>
        </p:nvSpPr>
        <p:spPr bwMode="auto">
          <a:xfrm>
            <a:off x="6970713" y="4343400"/>
            <a:ext cx="387350" cy="457200"/>
          </a:xfrm>
          <a:prstGeom prst="rect">
            <a:avLst/>
          </a:prstGeom>
          <a:noFill/>
          <a:ln w="9525">
            <a:noFill/>
            <a:miter lim="800000"/>
            <a:headEnd/>
            <a:tailEnd/>
          </a:ln>
        </p:spPr>
        <p:txBody>
          <a:bodyPr wrap="none" lIns="92075" tIns="46038" rIns="92075" bIns="46038">
            <a:spAutoFit/>
          </a:bodyPr>
          <a:lstStyle/>
          <a:p>
            <a:pPr eaLnBrk="0" hangingPunct="0"/>
            <a:r>
              <a:rPr lang="en-US" b="1">
                <a:latin typeface="Arial" charset="0"/>
              </a:rPr>
              <a:t>P</a:t>
            </a:r>
          </a:p>
        </p:txBody>
      </p:sp>
      <p:sp>
        <p:nvSpPr>
          <p:cNvPr id="5" name="Freeform 30"/>
          <p:cNvSpPr>
            <a:spLocks/>
          </p:cNvSpPr>
          <p:nvPr/>
        </p:nvSpPr>
        <p:spPr bwMode="auto">
          <a:xfrm rot="-254626">
            <a:off x="2932113" y="4724400"/>
            <a:ext cx="990600" cy="1600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6" name="Freeform 30"/>
          <p:cNvSpPr>
            <a:spLocks/>
          </p:cNvSpPr>
          <p:nvPr/>
        </p:nvSpPr>
        <p:spPr bwMode="auto">
          <a:xfrm rot="-254626">
            <a:off x="5294313" y="4724400"/>
            <a:ext cx="990600" cy="1600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7" name="Freeform 30"/>
          <p:cNvSpPr>
            <a:spLocks/>
          </p:cNvSpPr>
          <p:nvPr/>
        </p:nvSpPr>
        <p:spPr bwMode="auto">
          <a:xfrm rot="-254626">
            <a:off x="7656513" y="4724400"/>
            <a:ext cx="1143000" cy="1600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68817" name="Rectangle 209"/>
          <p:cNvSpPr>
            <a:spLocks noChangeArrowheads="1"/>
          </p:cNvSpPr>
          <p:nvPr/>
        </p:nvSpPr>
        <p:spPr bwMode="auto">
          <a:xfrm>
            <a:off x="0" y="5486400"/>
            <a:ext cx="488950" cy="457200"/>
          </a:xfrm>
          <a:prstGeom prst="rect">
            <a:avLst/>
          </a:prstGeom>
          <a:noFill/>
          <a:ln w="9525">
            <a:noFill/>
            <a:miter lim="800000"/>
            <a:headEnd/>
            <a:tailEnd/>
          </a:ln>
        </p:spPr>
        <p:txBody>
          <a:bodyPr wrap="none">
            <a:spAutoFit/>
          </a:bodyPr>
          <a:lstStyle/>
          <a:p>
            <a:r>
              <a:rPr lang="en-US" b="1"/>
              <a:t>$3</a:t>
            </a:r>
          </a:p>
        </p:txBody>
      </p:sp>
      <p:sp>
        <p:nvSpPr>
          <p:cNvPr id="68818" name="Rectangle 210"/>
          <p:cNvSpPr>
            <a:spLocks noChangeArrowheads="1"/>
          </p:cNvSpPr>
          <p:nvPr/>
        </p:nvSpPr>
        <p:spPr bwMode="auto">
          <a:xfrm>
            <a:off x="2057400" y="5486400"/>
            <a:ext cx="488950" cy="457200"/>
          </a:xfrm>
          <a:prstGeom prst="rect">
            <a:avLst/>
          </a:prstGeom>
          <a:noFill/>
          <a:ln w="9525">
            <a:noFill/>
            <a:miter lim="800000"/>
            <a:headEnd/>
            <a:tailEnd/>
          </a:ln>
        </p:spPr>
        <p:txBody>
          <a:bodyPr wrap="none">
            <a:spAutoFit/>
          </a:bodyPr>
          <a:lstStyle/>
          <a:p>
            <a:r>
              <a:rPr lang="en-US" b="1"/>
              <a:t>$3</a:t>
            </a:r>
          </a:p>
        </p:txBody>
      </p:sp>
      <p:sp>
        <p:nvSpPr>
          <p:cNvPr id="68819" name="Rectangle 211"/>
          <p:cNvSpPr>
            <a:spLocks noChangeArrowheads="1"/>
          </p:cNvSpPr>
          <p:nvPr/>
        </p:nvSpPr>
        <p:spPr bwMode="auto">
          <a:xfrm>
            <a:off x="4343400" y="5486400"/>
            <a:ext cx="488950" cy="457200"/>
          </a:xfrm>
          <a:prstGeom prst="rect">
            <a:avLst/>
          </a:prstGeom>
          <a:noFill/>
          <a:ln w="9525">
            <a:noFill/>
            <a:miter lim="800000"/>
            <a:headEnd/>
            <a:tailEnd/>
          </a:ln>
        </p:spPr>
        <p:txBody>
          <a:bodyPr wrap="none">
            <a:spAutoFit/>
          </a:bodyPr>
          <a:lstStyle/>
          <a:p>
            <a:r>
              <a:rPr lang="en-US" b="1"/>
              <a:t>$3</a:t>
            </a:r>
          </a:p>
        </p:txBody>
      </p:sp>
      <p:sp>
        <p:nvSpPr>
          <p:cNvPr id="68820" name="Rectangle 212"/>
          <p:cNvSpPr>
            <a:spLocks noChangeArrowheads="1"/>
          </p:cNvSpPr>
          <p:nvPr/>
        </p:nvSpPr>
        <p:spPr bwMode="auto">
          <a:xfrm>
            <a:off x="6781800" y="5486400"/>
            <a:ext cx="488950" cy="457200"/>
          </a:xfrm>
          <a:prstGeom prst="rect">
            <a:avLst/>
          </a:prstGeom>
          <a:noFill/>
          <a:ln w="9525">
            <a:noFill/>
            <a:miter lim="800000"/>
            <a:headEnd/>
            <a:tailEnd/>
          </a:ln>
        </p:spPr>
        <p:txBody>
          <a:bodyPr wrap="none">
            <a:spAutoFit/>
          </a:bodyPr>
          <a:lstStyle/>
          <a:p>
            <a:r>
              <a:rPr lang="en-US" b="1"/>
              <a:t>$3</a:t>
            </a:r>
          </a:p>
        </p:txBody>
      </p:sp>
      <p:sp>
        <p:nvSpPr>
          <p:cNvPr id="68822" name="Line 214"/>
          <p:cNvSpPr>
            <a:spLocks noChangeShapeType="1"/>
          </p:cNvSpPr>
          <p:nvPr/>
        </p:nvSpPr>
        <p:spPr bwMode="auto">
          <a:xfrm>
            <a:off x="533400" y="5715000"/>
            <a:ext cx="685800" cy="0"/>
          </a:xfrm>
          <a:prstGeom prst="line">
            <a:avLst/>
          </a:prstGeom>
          <a:noFill/>
          <a:ln w="19050">
            <a:solidFill>
              <a:schemeClr val="tx1"/>
            </a:solidFill>
            <a:prstDash val="dash"/>
            <a:round/>
            <a:headEnd/>
            <a:tailEnd/>
          </a:ln>
        </p:spPr>
        <p:txBody>
          <a:bodyPr/>
          <a:lstStyle/>
          <a:p>
            <a:endParaRPr lang="en-US"/>
          </a:p>
        </p:txBody>
      </p:sp>
      <p:sp>
        <p:nvSpPr>
          <p:cNvPr id="68823" name="Line 215"/>
          <p:cNvSpPr>
            <a:spLocks noChangeShapeType="1"/>
          </p:cNvSpPr>
          <p:nvPr/>
        </p:nvSpPr>
        <p:spPr bwMode="auto">
          <a:xfrm>
            <a:off x="2667000" y="5715000"/>
            <a:ext cx="762000" cy="0"/>
          </a:xfrm>
          <a:prstGeom prst="line">
            <a:avLst/>
          </a:prstGeom>
          <a:noFill/>
          <a:ln w="19050">
            <a:solidFill>
              <a:schemeClr val="tx1"/>
            </a:solidFill>
            <a:prstDash val="dash"/>
            <a:round/>
            <a:headEnd/>
            <a:tailEnd/>
          </a:ln>
        </p:spPr>
        <p:txBody>
          <a:bodyPr/>
          <a:lstStyle/>
          <a:p>
            <a:endParaRPr lang="en-US"/>
          </a:p>
        </p:txBody>
      </p:sp>
      <p:sp>
        <p:nvSpPr>
          <p:cNvPr id="68824" name="Line 216"/>
          <p:cNvSpPr>
            <a:spLocks noChangeShapeType="1"/>
          </p:cNvSpPr>
          <p:nvPr/>
        </p:nvSpPr>
        <p:spPr bwMode="auto">
          <a:xfrm>
            <a:off x="4953000" y="5715000"/>
            <a:ext cx="762000" cy="0"/>
          </a:xfrm>
          <a:prstGeom prst="line">
            <a:avLst/>
          </a:prstGeom>
          <a:noFill/>
          <a:ln w="19050">
            <a:solidFill>
              <a:schemeClr val="tx1"/>
            </a:solidFill>
            <a:prstDash val="dash"/>
            <a:round/>
            <a:headEnd/>
            <a:tailEnd/>
          </a:ln>
        </p:spPr>
        <p:txBody>
          <a:bodyPr/>
          <a:lstStyle/>
          <a:p>
            <a:endParaRPr lang="en-US"/>
          </a:p>
        </p:txBody>
      </p:sp>
      <p:sp>
        <p:nvSpPr>
          <p:cNvPr id="68825" name="Line 217"/>
          <p:cNvSpPr>
            <a:spLocks noChangeShapeType="1"/>
          </p:cNvSpPr>
          <p:nvPr/>
        </p:nvSpPr>
        <p:spPr bwMode="auto">
          <a:xfrm>
            <a:off x="7315200" y="5715000"/>
            <a:ext cx="838200" cy="0"/>
          </a:xfrm>
          <a:prstGeom prst="line">
            <a:avLst/>
          </a:prstGeom>
          <a:noFill/>
          <a:ln w="19050">
            <a:solidFill>
              <a:schemeClr val="tx1"/>
            </a:solidFill>
            <a:prstDash val="dash"/>
            <a:round/>
            <a:headEnd/>
            <a:tailEnd/>
          </a:ln>
        </p:spPr>
        <p:txBody>
          <a:bodyPr/>
          <a:lstStyle/>
          <a:p>
            <a:endParaRPr lang="en-US"/>
          </a:p>
        </p:txBody>
      </p:sp>
      <p:sp>
        <p:nvSpPr>
          <p:cNvPr id="68826" name="AutoShape 218"/>
          <p:cNvSpPr>
            <a:spLocks noChangeArrowheads="1"/>
          </p:cNvSpPr>
          <p:nvPr/>
        </p:nvSpPr>
        <p:spPr bwMode="auto">
          <a:xfrm>
            <a:off x="1676400" y="5334000"/>
            <a:ext cx="381000" cy="381000"/>
          </a:xfrm>
          <a:prstGeom prst="plus">
            <a:avLst>
              <a:gd name="adj" fmla="val 40208"/>
            </a:avLst>
          </a:prstGeom>
          <a:solidFill>
            <a:schemeClr val="tx1"/>
          </a:solidFill>
          <a:ln w="9525">
            <a:solidFill>
              <a:schemeClr val="tx1"/>
            </a:solidFill>
            <a:miter lim="800000"/>
            <a:headEnd/>
            <a:tailEnd/>
          </a:ln>
        </p:spPr>
        <p:txBody>
          <a:bodyPr wrap="none" anchor="ctr"/>
          <a:lstStyle/>
          <a:p>
            <a:endParaRPr lang="en-US"/>
          </a:p>
        </p:txBody>
      </p:sp>
      <p:sp>
        <p:nvSpPr>
          <p:cNvPr id="68828" name="AutoShape 220"/>
          <p:cNvSpPr>
            <a:spLocks noChangeArrowheads="1"/>
          </p:cNvSpPr>
          <p:nvPr/>
        </p:nvSpPr>
        <p:spPr bwMode="auto">
          <a:xfrm>
            <a:off x="3810000" y="5410200"/>
            <a:ext cx="381000" cy="381000"/>
          </a:xfrm>
          <a:prstGeom prst="plus">
            <a:avLst>
              <a:gd name="adj" fmla="val 40208"/>
            </a:avLst>
          </a:prstGeom>
          <a:solidFill>
            <a:schemeClr val="tx1"/>
          </a:solidFill>
          <a:ln w="9525">
            <a:solidFill>
              <a:schemeClr val="tx1"/>
            </a:solidFill>
            <a:miter lim="800000"/>
            <a:headEnd/>
            <a:tailEnd/>
          </a:ln>
        </p:spPr>
        <p:txBody>
          <a:bodyPr wrap="none" anchor="ctr"/>
          <a:lstStyle/>
          <a:p>
            <a:endParaRPr lang="en-US"/>
          </a:p>
        </p:txBody>
      </p:sp>
      <p:sp>
        <p:nvSpPr>
          <p:cNvPr id="68829" name="Line 221"/>
          <p:cNvSpPr>
            <a:spLocks noChangeShapeType="1"/>
          </p:cNvSpPr>
          <p:nvPr/>
        </p:nvSpPr>
        <p:spPr bwMode="auto">
          <a:xfrm>
            <a:off x="6324600" y="5562600"/>
            <a:ext cx="381000" cy="0"/>
          </a:xfrm>
          <a:prstGeom prst="line">
            <a:avLst/>
          </a:prstGeom>
          <a:noFill/>
          <a:ln w="114300">
            <a:solidFill>
              <a:schemeClr val="tx1"/>
            </a:solidFill>
            <a:round/>
            <a:headEnd/>
            <a:tailEnd/>
          </a:ln>
        </p:spPr>
        <p:txBody>
          <a:bodyPr/>
          <a:lstStyle/>
          <a:p>
            <a:endParaRPr lang="en-US"/>
          </a:p>
        </p:txBody>
      </p:sp>
      <p:sp>
        <p:nvSpPr>
          <p:cNvPr id="68830" name="Line 222"/>
          <p:cNvSpPr>
            <a:spLocks noChangeShapeType="1"/>
          </p:cNvSpPr>
          <p:nvPr/>
        </p:nvSpPr>
        <p:spPr bwMode="auto">
          <a:xfrm>
            <a:off x="6324600" y="5791200"/>
            <a:ext cx="381000" cy="0"/>
          </a:xfrm>
          <a:prstGeom prst="line">
            <a:avLst/>
          </a:prstGeom>
          <a:noFill/>
          <a:ln w="114300">
            <a:solidFill>
              <a:schemeClr val="tx1"/>
            </a:solidFill>
            <a:round/>
            <a:headEnd/>
            <a:tailEnd/>
          </a:ln>
        </p:spPr>
        <p:txBody>
          <a:bodyPr/>
          <a:lstStyle/>
          <a:p>
            <a:endParaRPr lang="en-US"/>
          </a:p>
        </p:txBody>
      </p:sp>
      <p:sp>
        <p:nvSpPr>
          <p:cNvPr id="68831" name="Line 223"/>
          <p:cNvSpPr>
            <a:spLocks noChangeShapeType="1"/>
          </p:cNvSpPr>
          <p:nvPr/>
        </p:nvSpPr>
        <p:spPr bwMode="auto">
          <a:xfrm flipH="1" flipV="1">
            <a:off x="1295400" y="5715000"/>
            <a:ext cx="0" cy="609600"/>
          </a:xfrm>
          <a:prstGeom prst="line">
            <a:avLst/>
          </a:prstGeom>
          <a:noFill/>
          <a:ln w="19050">
            <a:solidFill>
              <a:schemeClr val="tx1"/>
            </a:solidFill>
            <a:prstDash val="dash"/>
            <a:round/>
            <a:headEnd/>
            <a:tailEnd/>
          </a:ln>
        </p:spPr>
        <p:txBody>
          <a:bodyPr/>
          <a:lstStyle/>
          <a:p>
            <a:endParaRPr lang="en-US"/>
          </a:p>
        </p:txBody>
      </p:sp>
      <p:sp>
        <p:nvSpPr>
          <p:cNvPr id="68832" name="Line 224"/>
          <p:cNvSpPr>
            <a:spLocks noChangeShapeType="1"/>
          </p:cNvSpPr>
          <p:nvPr/>
        </p:nvSpPr>
        <p:spPr bwMode="auto">
          <a:xfrm flipH="1" flipV="1">
            <a:off x="5715000" y="5715000"/>
            <a:ext cx="0" cy="609600"/>
          </a:xfrm>
          <a:prstGeom prst="line">
            <a:avLst/>
          </a:prstGeom>
          <a:noFill/>
          <a:ln w="19050">
            <a:solidFill>
              <a:schemeClr val="tx1"/>
            </a:solidFill>
            <a:prstDash val="dash"/>
            <a:round/>
            <a:headEnd/>
            <a:tailEnd/>
          </a:ln>
        </p:spPr>
        <p:txBody>
          <a:bodyPr/>
          <a:lstStyle/>
          <a:p>
            <a:endParaRPr lang="en-US"/>
          </a:p>
        </p:txBody>
      </p:sp>
      <p:sp>
        <p:nvSpPr>
          <p:cNvPr id="68833" name="Line 225"/>
          <p:cNvSpPr>
            <a:spLocks noChangeShapeType="1"/>
          </p:cNvSpPr>
          <p:nvPr/>
        </p:nvSpPr>
        <p:spPr bwMode="auto">
          <a:xfrm flipH="1" flipV="1">
            <a:off x="3352800" y="5715000"/>
            <a:ext cx="0" cy="609600"/>
          </a:xfrm>
          <a:prstGeom prst="line">
            <a:avLst/>
          </a:prstGeom>
          <a:noFill/>
          <a:ln w="19050">
            <a:solidFill>
              <a:schemeClr val="tx1"/>
            </a:solidFill>
            <a:prstDash val="dash"/>
            <a:round/>
            <a:headEnd/>
            <a:tailEnd/>
          </a:ln>
        </p:spPr>
        <p:txBody>
          <a:bodyPr/>
          <a:lstStyle/>
          <a:p>
            <a:endParaRPr lang="en-US"/>
          </a:p>
        </p:txBody>
      </p:sp>
      <p:sp>
        <p:nvSpPr>
          <p:cNvPr id="68834" name="Line 226"/>
          <p:cNvSpPr>
            <a:spLocks noChangeShapeType="1"/>
          </p:cNvSpPr>
          <p:nvPr/>
        </p:nvSpPr>
        <p:spPr bwMode="auto">
          <a:xfrm flipH="1" flipV="1">
            <a:off x="8153400" y="5715000"/>
            <a:ext cx="0" cy="609600"/>
          </a:xfrm>
          <a:prstGeom prst="line">
            <a:avLst/>
          </a:prstGeom>
          <a:noFill/>
          <a:ln w="19050">
            <a:solidFill>
              <a:schemeClr val="tx1"/>
            </a:solidFill>
            <a:prstDash val="dash"/>
            <a:round/>
            <a:headEnd/>
            <a:tailEnd/>
          </a:ln>
        </p:spPr>
        <p:txBody>
          <a:bodyPr/>
          <a:lstStyle/>
          <a:p>
            <a:endParaRPr lang="en-US"/>
          </a:p>
        </p:txBody>
      </p:sp>
      <p:sp>
        <p:nvSpPr>
          <p:cNvPr id="68835" name="Rectangle 21"/>
          <p:cNvSpPr>
            <a:spLocks noChangeArrowheads="1"/>
          </p:cNvSpPr>
          <p:nvPr/>
        </p:nvSpPr>
        <p:spPr bwMode="auto">
          <a:xfrm>
            <a:off x="1981200" y="6019800"/>
            <a:ext cx="349250" cy="366713"/>
          </a:xfrm>
          <a:prstGeom prst="rect">
            <a:avLst/>
          </a:prstGeom>
          <a:noFill/>
          <a:ln w="9525">
            <a:noFill/>
            <a:miter lim="800000"/>
            <a:headEnd/>
            <a:tailEnd/>
          </a:ln>
        </p:spPr>
        <p:txBody>
          <a:bodyPr wrap="none" lIns="92075" tIns="46038" rIns="92075" bIns="46038">
            <a:spAutoFit/>
          </a:bodyPr>
          <a:lstStyle/>
          <a:p>
            <a:pPr eaLnBrk="0" hangingPunct="0"/>
            <a:r>
              <a:rPr lang="en-US" sz="1800" b="1">
                <a:latin typeface="Arial" charset="0"/>
              </a:rPr>
              <a:t>D</a:t>
            </a:r>
          </a:p>
        </p:txBody>
      </p:sp>
      <p:sp>
        <p:nvSpPr>
          <p:cNvPr id="68836" name="Rectangle 21"/>
          <p:cNvSpPr>
            <a:spLocks noChangeArrowheads="1"/>
          </p:cNvSpPr>
          <p:nvPr/>
        </p:nvSpPr>
        <p:spPr bwMode="auto">
          <a:xfrm>
            <a:off x="8794750" y="6019800"/>
            <a:ext cx="349250" cy="366713"/>
          </a:xfrm>
          <a:prstGeom prst="rect">
            <a:avLst/>
          </a:prstGeom>
          <a:noFill/>
          <a:ln w="9525">
            <a:noFill/>
            <a:miter lim="800000"/>
            <a:headEnd/>
            <a:tailEnd/>
          </a:ln>
        </p:spPr>
        <p:txBody>
          <a:bodyPr wrap="none" lIns="92075" tIns="46038" rIns="92075" bIns="46038">
            <a:spAutoFit/>
          </a:bodyPr>
          <a:lstStyle/>
          <a:p>
            <a:pPr eaLnBrk="0" hangingPunct="0"/>
            <a:r>
              <a:rPr lang="en-US" sz="1800" b="1">
                <a:latin typeface="Arial" charset="0"/>
              </a:rPr>
              <a:t>D</a:t>
            </a:r>
          </a:p>
        </p:txBody>
      </p:sp>
      <p:sp>
        <p:nvSpPr>
          <p:cNvPr id="68837" name="Rectangle 21"/>
          <p:cNvSpPr>
            <a:spLocks noChangeArrowheads="1"/>
          </p:cNvSpPr>
          <p:nvPr/>
        </p:nvSpPr>
        <p:spPr bwMode="auto">
          <a:xfrm>
            <a:off x="6324600" y="6019800"/>
            <a:ext cx="349250" cy="366713"/>
          </a:xfrm>
          <a:prstGeom prst="rect">
            <a:avLst/>
          </a:prstGeom>
          <a:noFill/>
          <a:ln w="9525">
            <a:noFill/>
            <a:miter lim="800000"/>
            <a:headEnd/>
            <a:tailEnd/>
          </a:ln>
        </p:spPr>
        <p:txBody>
          <a:bodyPr wrap="none" lIns="92075" tIns="46038" rIns="92075" bIns="46038">
            <a:spAutoFit/>
          </a:bodyPr>
          <a:lstStyle/>
          <a:p>
            <a:pPr eaLnBrk="0" hangingPunct="0"/>
            <a:r>
              <a:rPr lang="en-US" sz="1800" b="1">
                <a:latin typeface="Arial" charset="0"/>
              </a:rPr>
              <a:t>D</a:t>
            </a:r>
          </a:p>
        </p:txBody>
      </p:sp>
      <p:sp>
        <p:nvSpPr>
          <p:cNvPr id="68838" name="Rectangle 21"/>
          <p:cNvSpPr>
            <a:spLocks noChangeArrowheads="1"/>
          </p:cNvSpPr>
          <p:nvPr/>
        </p:nvSpPr>
        <p:spPr bwMode="auto">
          <a:xfrm>
            <a:off x="3962400" y="6019800"/>
            <a:ext cx="349250" cy="366713"/>
          </a:xfrm>
          <a:prstGeom prst="rect">
            <a:avLst/>
          </a:prstGeom>
          <a:noFill/>
          <a:ln w="9525">
            <a:noFill/>
            <a:miter lim="800000"/>
            <a:headEnd/>
            <a:tailEnd/>
          </a:ln>
        </p:spPr>
        <p:txBody>
          <a:bodyPr wrap="none" lIns="92075" tIns="46038" rIns="92075" bIns="46038">
            <a:spAutoFit/>
          </a:bodyPr>
          <a:lstStyle/>
          <a:p>
            <a:pPr eaLnBrk="0" hangingPunct="0"/>
            <a:r>
              <a:rPr lang="en-US" sz="1800" b="1">
                <a:latin typeface="Arial" charset="0"/>
              </a:rPr>
              <a:t>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42"/>
                                        </p:tgtEl>
                                        <p:attrNameLst>
                                          <p:attrName>style.visibility</p:attrName>
                                        </p:attrNameLst>
                                      </p:cBhvr>
                                      <p:to>
                                        <p:strVal val="visible"/>
                                      </p:to>
                                    </p:set>
                                    <p:animEffect transition="in" filter="dissolve">
                                      <p:cBhvr>
                                        <p:cTn id="7" dur="500"/>
                                        <p:tgtEl>
                                          <p:spTgt spid="94242"/>
                                        </p:tgtEl>
                                      </p:cBhvr>
                                    </p:animEffect>
                                  </p:childTnLst>
                                </p:cTn>
                              </p:par>
                              <p:par>
                                <p:cTn id="8" presetID="9" presetClass="entr" presetSubtype="0" fill="hold" nodeType="withEffect">
                                  <p:stCondLst>
                                    <p:cond delay="0"/>
                                  </p:stCondLst>
                                  <p:childTnLst>
                                    <p:set>
                                      <p:cBhvr>
                                        <p:cTn id="9" dur="1" fill="hold">
                                          <p:stCondLst>
                                            <p:cond delay="0"/>
                                          </p:stCondLst>
                                        </p:cTn>
                                        <p:tgtEl>
                                          <p:spTgt spid="68742"/>
                                        </p:tgtEl>
                                        <p:attrNameLst>
                                          <p:attrName>style.visibility</p:attrName>
                                        </p:attrNameLst>
                                      </p:cBhvr>
                                      <p:to>
                                        <p:strVal val="visible"/>
                                      </p:to>
                                    </p:set>
                                    <p:animEffect transition="in" filter="dissolve">
                                      <p:cBhvr>
                                        <p:cTn id="10" dur="500"/>
                                        <p:tgtEl>
                                          <p:spTgt spid="6874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68741"/>
                                        </p:tgtEl>
                                        <p:attrNameLst>
                                          <p:attrName>style.visibility</p:attrName>
                                        </p:attrNameLst>
                                      </p:cBhvr>
                                      <p:to>
                                        <p:strVal val="visible"/>
                                      </p:to>
                                    </p:set>
                                    <p:animEffect transition="in" filter="dissolve">
                                      <p:cBhvr>
                                        <p:cTn id="18" dur="500"/>
                                        <p:tgtEl>
                                          <p:spTgt spid="6874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8660"/>
                                        </p:tgtEl>
                                        <p:attrNameLst>
                                          <p:attrName>style.visibility</p:attrName>
                                        </p:attrNameLst>
                                      </p:cBhvr>
                                      <p:to>
                                        <p:strVal val="visible"/>
                                      </p:to>
                                    </p:set>
                                    <p:animEffect transition="in" filter="dissolve">
                                      <p:cBhvr>
                                        <p:cTn id="21" dur="500"/>
                                        <p:tgtEl>
                                          <p:spTgt spid="6866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8743"/>
                                        </p:tgtEl>
                                        <p:attrNameLst>
                                          <p:attrName>style.visibility</p:attrName>
                                        </p:attrNameLst>
                                      </p:cBhvr>
                                      <p:to>
                                        <p:strVal val="visible"/>
                                      </p:to>
                                    </p:set>
                                    <p:animEffect transition="in" filter="dissolve">
                                      <p:cBhvr>
                                        <p:cTn id="26" dur="500"/>
                                        <p:tgtEl>
                                          <p:spTgt spid="6874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8766"/>
                                        </p:tgtEl>
                                        <p:attrNameLst>
                                          <p:attrName>style.visibility</p:attrName>
                                        </p:attrNameLst>
                                      </p:cBhvr>
                                      <p:to>
                                        <p:strVal val="visible"/>
                                      </p:to>
                                    </p:set>
                                    <p:animEffect transition="in" filter="dissolve">
                                      <p:cBhvr>
                                        <p:cTn id="29" dur="500"/>
                                        <p:tgtEl>
                                          <p:spTgt spid="6876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8709"/>
                                        </p:tgtEl>
                                        <p:attrNameLst>
                                          <p:attrName>style.visibility</p:attrName>
                                        </p:attrNameLst>
                                      </p:cBhvr>
                                      <p:to>
                                        <p:strVal val="visible"/>
                                      </p:to>
                                    </p:set>
                                    <p:animEffect transition="in" filter="dissolve">
                                      <p:cBhvr>
                                        <p:cTn id="37" dur="500"/>
                                        <p:tgtEl>
                                          <p:spTgt spid="6870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8710"/>
                                        </p:tgtEl>
                                        <p:attrNameLst>
                                          <p:attrName>style.visibility</p:attrName>
                                        </p:attrNameLst>
                                      </p:cBhvr>
                                      <p:to>
                                        <p:strVal val="visible"/>
                                      </p:to>
                                    </p:set>
                                    <p:animEffect transition="in" filter="dissolve">
                                      <p:cBhvr>
                                        <p:cTn id="40" dur="500"/>
                                        <p:tgtEl>
                                          <p:spTgt spid="68710"/>
                                        </p:tgtEl>
                                      </p:cBhvr>
                                    </p:animEffect>
                                  </p:childTnLst>
                                </p:cTn>
                              </p:par>
                              <p:par>
                                <p:cTn id="41" presetID="9" presetClass="entr" presetSubtype="0" fill="hold" nodeType="withEffect">
                                  <p:stCondLst>
                                    <p:cond delay="0"/>
                                  </p:stCondLst>
                                  <p:childTnLst>
                                    <p:set>
                                      <p:cBhvr>
                                        <p:cTn id="42" dur="1" fill="hold">
                                          <p:stCondLst>
                                            <p:cond delay="0"/>
                                          </p:stCondLst>
                                        </p:cTn>
                                        <p:tgtEl>
                                          <p:spTgt spid="68767"/>
                                        </p:tgtEl>
                                        <p:attrNameLst>
                                          <p:attrName>style.visibility</p:attrName>
                                        </p:attrNameLst>
                                      </p:cBhvr>
                                      <p:to>
                                        <p:strVal val="visible"/>
                                      </p:to>
                                    </p:set>
                                    <p:animEffect transition="in" filter="dissolve">
                                      <p:cBhvr>
                                        <p:cTn id="43" dur="500"/>
                                        <p:tgtEl>
                                          <p:spTgt spid="6876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500"/>
                                        <p:tgtEl>
                                          <p:spTgt spid="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8614"/>
                                        </p:tgtEl>
                                        <p:attrNameLst>
                                          <p:attrName>style.visibility</p:attrName>
                                        </p:attrNameLst>
                                      </p:cBhvr>
                                      <p:to>
                                        <p:strVal val="visible"/>
                                      </p:to>
                                    </p:set>
                                    <p:animEffect transition="in" filter="dissolve">
                                      <p:cBhvr>
                                        <p:cTn id="54" dur="500"/>
                                        <p:tgtEl>
                                          <p:spTgt spid="6861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00382"/>
                                        </p:tgtEl>
                                        <p:attrNameLst>
                                          <p:attrName>style.visibility</p:attrName>
                                        </p:attrNameLst>
                                      </p:cBhvr>
                                      <p:to>
                                        <p:strVal val="visible"/>
                                      </p:to>
                                    </p:set>
                                    <p:animEffect transition="in" filter="dissolve">
                                      <p:cBhvr>
                                        <p:cTn id="57" dur="500"/>
                                        <p:tgtEl>
                                          <p:spTgt spid="10038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8791"/>
                                        </p:tgtEl>
                                        <p:attrNameLst>
                                          <p:attrName>style.visibility</p:attrName>
                                        </p:attrNameLst>
                                      </p:cBhvr>
                                      <p:to>
                                        <p:strVal val="visible"/>
                                      </p:to>
                                    </p:set>
                                    <p:animEffect transition="in" filter="dissolve">
                                      <p:cBhvr>
                                        <p:cTn id="60" dur="500"/>
                                        <p:tgtEl>
                                          <p:spTgt spid="6879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68795"/>
                                        </p:tgtEl>
                                        <p:attrNameLst>
                                          <p:attrName>style.visibility</p:attrName>
                                        </p:attrNameLst>
                                      </p:cBhvr>
                                      <p:to>
                                        <p:strVal val="visible"/>
                                      </p:to>
                                    </p:set>
                                    <p:animEffect transition="in" filter="dissolve">
                                      <p:cBhvr>
                                        <p:cTn id="63" dur="500"/>
                                        <p:tgtEl>
                                          <p:spTgt spid="68795"/>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68817"/>
                                        </p:tgtEl>
                                        <p:attrNameLst>
                                          <p:attrName>style.visibility</p:attrName>
                                        </p:attrNameLst>
                                      </p:cBhvr>
                                      <p:to>
                                        <p:strVal val="visible"/>
                                      </p:to>
                                    </p:set>
                                    <p:animEffect transition="in" filter="dissolve">
                                      <p:cBhvr>
                                        <p:cTn id="66" dur="500"/>
                                        <p:tgtEl>
                                          <p:spTgt spid="6881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68822"/>
                                        </p:tgtEl>
                                        <p:attrNameLst>
                                          <p:attrName>style.visibility</p:attrName>
                                        </p:attrNameLst>
                                      </p:cBhvr>
                                      <p:to>
                                        <p:strVal val="visible"/>
                                      </p:to>
                                    </p:set>
                                    <p:animEffect transition="in" filter="dissolve">
                                      <p:cBhvr>
                                        <p:cTn id="69" dur="500"/>
                                        <p:tgtEl>
                                          <p:spTgt spid="6882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68831"/>
                                        </p:tgtEl>
                                        <p:attrNameLst>
                                          <p:attrName>style.visibility</p:attrName>
                                        </p:attrNameLst>
                                      </p:cBhvr>
                                      <p:to>
                                        <p:strVal val="visible"/>
                                      </p:to>
                                    </p:set>
                                    <p:animEffect transition="in" filter="dissolve">
                                      <p:cBhvr>
                                        <p:cTn id="72" dur="500"/>
                                        <p:tgtEl>
                                          <p:spTgt spid="6883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68835"/>
                                        </p:tgtEl>
                                        <p:attrNameLst>
                                          <p:attrName>style.visibility</p:attrName>
                                        </p:attrNameLst>
                                      </p:cBhvr>
                                      <p:to>
                                        <p:strVal val="visible"/>
                                      </p:to>
                                    </p:set>
                                    <p:animEffect transition="in" filter="dissolve">
                                      <p:cBhvr>
                                        <p:cTn id="75" dur="500"/>
                                        <p:tgtEl>
                                          <p:spTgt spid="68835"/>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dissolve">
                                      <p:cBhvr>
                                        <p:cTn id="80" dur="500"/>
                                        <p:tgtEl>
                                          <p:spTgt spid="9"/>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68799"/>
                                        </p:tgtEl>
                                        <p:attrNameLst>
                                          <p:attrName>style.visibility</p:attrName>
                                        </p:attrNameLst>
                                      </p:cBhvr>
                                      <p:to>
                                        <p:strVal val="visible"/>
                                      </p:to>
                                    </p:set>
                                    <p:animEffect transition="in" filter="dissolve">
                                      <p:cBhvr>
                                        <p:cTn id="83" dur="500"/>
                                        <p:tgtEl>
                                          <p:spTgt spid="68799"/>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68800"/>
                                        </p:tgtEl>
                                        <p:attrNameLst>
                                          <p:attrName>style.visibility</p:attrName>
                                        </p:attrNameLst>
                                      </p:cBhvr>
                                      <p:to>
                                        <p:strVal val="visible"/>
                                      </p:to>
                                    </p:set>
                                    <p:animEffect transition="in" filter="dissolve">
                                      <p:cBhvr>
                                        <p:cTn id="86" dur="500"/>
                                        <p:tgtEl>
                                          <p:spTgt spid="68800"/>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68801"/>
                                        </p:tgtEl>
                                        <p:attrNameLst>
                                          <p:attrName>style.visibility</p:attrName>
                                        </p:attrNameLst>
                                      </p:cBhvr>
                                      <p:to>
                                        <p:strVal val="visible"/>
                                      </p:to>
                                    </p:set>
                                    <p:animEffect transition="in" filter="dissolve">
                                      <p:cBhvr>
                                        <p:cTn id="89" dur="500"/>
                                        <p:tgtEl>
                                          <p:spTgt spid="68801"/>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dissolve">
                                      <p:cBhvr>
                                        <p:cTn id="92" dur="500"/>
                                        <p:tgtEl>
                                          <p:spTgt spid="5"/>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68823"/>
                                        </p:tgtEl>
                                        <p:attrNameLst>
                                          <p:attrName>style.visibility</p:attrName>
                                        </p:attrNameLst>
                                      </p:cBhvr>
                                      <p:to>
                                        <p:strVal val="visible"/>
                                      </p:to>
                                    </p:set>
                                    <p:animEffect transition="in" filter="dissolve">
                                      <p:cBhvr>
                                        <p:cTn id="95" dur="500"/>
                                        <p:tgtEl>
                                          <p:spTgt spid="6882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68833"/>
                                        </p:tgtEl>
                                        <p:attrNameLst>
                                          <p:attrName>style.visibility</p:attrName>
                                        </p:attrNameLst>
                                      </p:cBhvr>
                                      <p:to>
                                        <p:strVal val="visible"/>
                                      </p:to>
                                    </p:set>
                                    <p:animEffect transition="in" filter="dissolve">
                                      <p:cBhvr>
                                        <p:cTn id="98" dur="500"/>
                                        <p:tgtEl>
                                          <p:spTgt spid="6883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8838"/>
                                        </p:tgtEl>
                                        <p:attrNameLst>
                                          <p:attrName>style.visibility</p:attrName>
                                        </p:attrNameLst>
                                      </p:cBhvr>
                                      <p:to>
                                        <p:strVal val="visible"/>
                                      </p:to>
                                    </p:set>
                                    <p:animEffect transition="in" filter="dissolve">
                                      <p:cBhvr>
                                        <p:cTn id="101" dur="500"/>
                                        <p:tgtEl>
                                          <p:spTgt spid="68838"/>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68818"/>
                                        </p:tgtEl>
                                        <p:attrNameLst>
                                          <p:attrName>style.visibility</p:attrName>
                                        </p:attrNameLst>
                                      </p:cBhvr>
                                      <p:to>
                                        <p:strVal val="visible"/>
                                      </p:to>
                                    </p:set>
                                    <p:animEffect transition="in" filter="dissolve">
                                      <p:cBhvr>
                                        <p:cTn id="104" dur="500"/>
                                        <p:tgtEl>
                                          <p:spTgt spid="68818"/>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68826"/>
                                        </p:tgtEl>
                                        <p:attrNameLst>
                                          <p:attrName>style.visibility</p:attrName>
                                        </p:attrNameLst>
                                      </p:cBhvr>
                                      <p:to>
                                        <p:strVal val="visible"/>
                                      </p:to>
                                    </p:set>
                                    <p:animEffect transition="in" filter="dissolve">
                                      <p:cBhvr>
                                        <p:cTn id="107" dur="500"/>
                                        <p:tgtEl>
                                          <p:spTgt spid="68826"/>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dissolve">
                                      <p:cBhvr>
                                        <p:cTn id="112" dur="500"/>
                                        <p:tgtEl>
                                          <p:spTgt spid="10"/>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68805"/>
                                        </p:tgtEl>
                                        <p:attrNameLst>
                                          <p:attrName>style.visibility</p:attrName>
                                        </p:attrNameLst>
                                      </p:cBhvr>
                                      <p:to>
                                        <p:strVal val="visible"/>
                                      </p:to>
                                    </p:set>
                                    <p:animEffect transition="in" filter="dissolve">
                                      <p:cBhvr>
                                        <p:cTn id="115" dur="500"/>
                                        <p:tgtEl>
                                          <p:spTgt spid="68805"/>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68806"/>
                                        </p:tgtEl>
                                        <p:attrNameLst>
                                          <p:attrName>style.visibility</p:attrName>
                                        </p:attrNameLst>
                                      </p:cBhvr>
                                      <p:to>
                                        <p:strVal val="visible"/>
                                      </p:to>
                                    </p:set>
                                    <p:animEffect transition="in" filter="dissolve">
                                      <p:cBhvr>
                                        <p:cTn id="118" dur="500"/>
                                        <p:tgtEl>
                                          <p:spTgt spid="68806"/>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68807"/>
                                        </p:tgtEl>
                                        <p:attrNameLst>
                                          <p:attrName>style.visibility</p:attrName>
                                        </p:attrNameLst>
                                      </p:cBhvr>
                                      <p:to>
                                        <p:strVal val="visible"/>
                                      </p:to>
                                    </p:set>
                                    <p:animEffect transition="in" filter="dissolve">
                                      <p:cBhvr>
                                        <p:cTn id="121" dur="500"/>
                                        <p:tgtEl>
                                          <p:spTgt spid="68807"/>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6"/>
                                        </p:tgtEl>
                                        <p:attrNameLst>
                                          <p:attrName>style.visibility</p:attrName>
                                        </p:attrNameLst>
                                      </p:cBhvr>
                                      <p:to>
                                        <p:strVal val="visible"/>
                                      </p:to>
                                    </p:set>
                                    <p:animEffect transition="in" filter="dissolve">
                                      <p:cBhvr>
                                        <p:cTn id="124" dur="500"/>
                                        <p:tgtEl>
                                          <p:spTgt spid="6"/>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68819"/>
                                        </p:tgtEl>
                                        <p:attrNameLst>
                                          <p:attrName>style.visibility</p:attrName>
                                        </p:attrNameLst>
                                      </p:cBhvr>
                                      <p:to>
                                        <p:strVal val="visible"/>
                                      </p:to>
                                    </p:set>
                                    <p:animEffect transition="in" filter="dissolve">
                                      <p:cBhvr>
                                        <p:cTn id="127" dur="500"/>
                                        <p:tgtEl>
                                          <p:spTgt spid="68819"/>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68824"/>
                                        </p:tgtEl>
                                        <p:attrNameLst>
                                          <p:attrName>style.visibility</p:attrName>
                                        </p:attrNameLst>
                                      </p:cBhvr>
                                      <p:to>
                                        <p:strVal val="visible"/>
                                      </p:to>
                                    </p:set>
                                    <p:animEffect transition="in" filter="dissolve">
                                      <p:cBhvr>
                                        <p:cTn id="130" dur="500"/>
                                        <p:tgtEl>
                                          <p:spTgt spid="68824"/>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68832"/>
                                        </p:tgtEl>
                                        <p:attrNameLst>
                                          <p:attrName>style.visibility</p:attrName>
                                        </p:attrNameLst>
                                      </p:cBhvr>
                                      <p:to>
                                        <p:strVal val="visible"/>
                                      </p:to>
                                    </p:set>
                                    <p:animEffect transition="in" filter="dissolve">
                                      <p:cBhvr>
                                        <p:cTn id="133" dur="500"/>
                                        <p:tgtEl>
                                          <p:spTgt spid="68832"/>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68837"/>
                                        </p:tgtEl>
                                        <p:attrNameLst>
                                          <p:attrName>style.visibility</p:attrName>
                                        </p:attrNameLst>
                                      </p:cBhvr>
                                      <p:to>
                                        <p:strVal val="visible"/>
                                      </p:to>
                                    </p:set>
                                    <p:animEffect transition="in" filter="dissolve">
                                      <p:cBhvr>
                                        <p:cTn id="136" dur="500"/>
                                        <p:tgtEl>
                                          <p:spTgt spid="68837"/>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68828"/>
                                        </p:tgtEl>
                                        <p:attrNameLst>
                                          <p:attrName>style.visibility</p:attrName>
                                        </p:attrNameLst>
                                      </p:cBhvr>
                                      <p:to>
                                        <p:strVal val="visible"/>
                                      </p:to>
                                    </p:set>
                                    <p:animEffect transition="in" filter="dissolve">
                                      <p:cBhvr>
                                        <p:cTn id="139" dur="500"/>
                                        <p:tgtEl>
                                          <p:spTgt spid="68828"/>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nodeType="click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dissolve">
                                      <p:cBhvr>
                                        <p:cTn id="144" dur="500"/>
                                        <p:tgtEl>
                                          <p:spTgt spid="11"/>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68811"/>
                                        </p:tgtEl>
                                        <p:attrNameLst>
                                          <p:attrName>style.visibility</p:attrName>
                                        </p:attrNameLst>
                                      </p:cBhvr>
                                      <p:to>
                                        <p:strVal val="visible"/>
                                      </p:to>
                                    </p:set>
                                    <p:animEffect transition="in" filter="dissolve">
                                      <p:cBhvr>
                                        <p:cTn id="147" dur="500"/>
                                        <p:tgtEl>
                                          <p:spTgt spid="68811"/>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68812"/>
                                        </p:tgtEl>
                                        <p:attrNameLst>
                                          <p:attrName>style.visibility</p:attrName>
                                        </p:attrNameLst>
                                      </p:cBhvr>
                                      <p:to>
                                        <p:strVal val="visible"/>
                                      </p:to>
                                    </p:set>
                                    <p:animEffect transition="in" filter="dissolve">
                                      <p:cBhvr>
                                        <p:cTn id="150" dur="500"/>
                                        <p:tgtEl>
                                          <p:spTgt spid="68812"/>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68813"/>
                                        </p:tgtEl>
                                        <p:attrNameLst>
                                          <p:attrName>style.visibility</p:attrName>
                                        </p:attrNameLst>
                                      </p:cBhvr>
                                      <p:to>
                                        <p:strVal val="visible"/>
                                      </p:to>
                                    </p:set>
                                    <p:animEffect transition="in" filter="dissolve">
                                      <p:cBhvr>
                                        <p:cTn id="153" dur="500"/>
                                        <p:tgtEl>
                                          <p:spTgt spid="68813"/>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7"/>
                                        </p:tgtEl>
                                        <p:attrNameLst>
                                          <p:attrName>style.visibility</p:attrName>
                                        </p:attrNameLst>
                                      </p:cBhvr>
                                      <p:to>
                                        <p:strVal val="visible"/>
                                      </p:to>
                                    </p:set>
                                    <p:animEffect transition="in" filter="dissolve">
                                      <p:cBhvr>
                                        <p:cTn id="156" dur="500"/>
                                        <p:tgtEl>
                                          <p:spTgt spid="7"/>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68820"/>
                                        </p:tgtEl>
                                        <p:attrNameLst>
                                          <p:attrName>style.visibility</p:attrName>
                                        </p:attrNameLst>
                                      </p:cBhvr>
                                      <p:to>
                                        <p:strVal val="visible"/>
                                      </p:to>
                                    </p:set>
                                    <p:animEffect transition="in" filter="dissolve">
                                      <p:cBhvr>
                                        <p:cTn id="159" dur="500"/>
                                        <p:tgtEl>
                                          <p:spTgt spid="68820"/>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68825"/>
                                        </p:tgtEl>
                                        <p:attrNameLst>
                                          <p:attrName>style.visibility</p:attrName>
                                        </p:attrNameLst>
                                      </p:cBhvr>
                                      <p:to>
                                        <p:strVal val="visible"/>
                                      </p:to>
                                    </p:set>
                                    <p:animEffect transition="in" filter="dissolve">
                                      <p:cBhvr>
                                        <p:cTn id="162" dur="500"/>
                                        <p:tgtEl>
                                          <p:spTgt spid="68825"/>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68834"/>
                                        </p:tgtEl>
                                        <p:attrNameLst>
                                          <p:attrName>style.visibility</p:attrName>
                                        </p:attrNameLst>
                                      </p:cBhvr>
                                      <p:to>
                                        <p:strVal val="visible"/>
                                      </p:to>
                                    </p:set>
                                    <p:animEffect transition="in" filter="dissolve">
                                      <p:cBhvr>
                                        <p:cTn id="165" dur="500"/>
                                        <p:tgtEl>
                                          <p:spTgt spid="68834"/>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68836"/>
                                        </p:tgtEl>
                                        <p:attrNameLst>
                                          <p:attrName>style.visibility</p:attrName>
                                        </p:attrNameLst>
                                      </p:cBhvr>
                                      <p:to>
                                        <p:strVal val="visible"/>
                                      </p:to>
                                    </p:set>
                                    <p:animEffect transition="in" filter="dissolve">
                                      <p:cBhvr>
                                        <p:cTn id="168" dur="500"/>
                                        <p:tgtEl>
                                          <p:spTgt spid="68836"/>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68829"/>
                                        </p:tgtEl>
                                        <p:attrNameLst>
                                          <p:attrName>style.visibility</p:attrName>
                                        </p:attrNameLst>
                                      </p:cBhvr>
                                      <p:to>
                                        <p:strVal val="visible"/>
                                      </p:to>
                                    </p:set>
                                    <p:animEffect transition="in" filter="dissolve">
                                      <p:cBhvr>
                                        <p:cTn id="171" dur="500"/>
                                        <p:tgtEl>
                                          <p:spTgt spid="68829"/>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68830"/>
                                        </p:tgtEl>
                                        <p:attrNameLst>
                                          <p:attrName>style.visibility</p:attrName>
                                        </p:attrNameLst>
                                      </p:cBhvr>
                                      <p:to>
                                        <p:strVal val="visible"/>
                                      </p:to>
                                    </p:set>
                                    <p:animEffect transition="in" filter="dissolve">
                                      <p:cBhvr>
                                        <p:cTn id="174" dur="500"/>
                                        <p:tgtEl>
                                          <p:spTgt spid="68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94242" grpId="0"/>
      <p:bldP spid="100382" grpId="0" animBg="1"/>
      <p:bldP spid="68660" grpId="0" animBg="1"/>
      <p:bldP spid="2" grpId="0"/>
      <p:bldP spid="3" grpId="0"/>
      <p:bldP spid="68709" grpId="0" animBg="1"/>
      <p:bldP spid="68710" grpId="0" animBg="1"/>
      <p:bldP spid="68766" grpId="0" animBg="1"/>
      <p:bldP spid="4" grpId="0"/>
      <p:bldP spid="68791" grpId="0"/>
      <p:bldP spid="68795" grpId="0"/>
      <p:bldP spid="68799" grpId="0"/>
      <p:bldP spid="68800" grpId="0"/>
      <p:bldP spid="68801" grpId="0"/>
      <p:bldP spid="68805" grpId="0"/>
      <p:bldP spid="68806" grpId="0"/>
      <p:bldP spid="68807" grpId="0"/>
      <p:bldP spid="68811" grpId="0"/>
      <p:bldP spid="68812" grpId="0"/>
      <p:bldP spid="68813" grpId="0"/>
      <p:bldP spid="5" grpId="0" animBg="1"/>
      <p:bldP spid="6" grpId="0" animBg="1"/>
      <p:bldP spid="7" grpId="0" animBg="1"/>
      <p:bldP spid="68817" grpId="0"/>
      <p:bldP spid="68818" grpId="0"/>
      <p:bldP spid="68819" grpId="0"/>
      <p:bldP spid="68820" grpId="0"/>
      <p:bldP spid="68822" grpId="0" animBg="1"/>
      <p:bldP spid="68823" grpId="0" animBg="1"/>
      <p:bldP spid="68824" grpId="0" animBg="1"/>
      <p:bldP spid="68825" grpId="0" animBg="1"/>
      <p:bldP spid="68826" grpId="0" animBg="1"/>
      <p:bldP spid="68828" grpId="0" animBg="1"/>
      <p:bldP spid="68829" grpId="0" animBg="1"/>
      <p:bldP spid="68830" grpId="0" animBg="1"/>
      <p:bldP spid="68831" grpId="0" animBg="1"/>
      <p:bldP spid="68832" grpId="0" animBg="1"/>
      <p:bldP spid="68833" grpId="0" animBg="1"/>
      <p:bldP spid="68834" grpId="0" animBg="1"/>
      <p:bldP spid="68835" grpId="0"/>
      <p:bldP spid="68836" grpId="0"/>
      <p:bldP spid="68837" grpId="0"/>
      <p:bldP spid="688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5257800"/>
          </a:xfrm>
        </p:spPr>
        <p:txBody>
          <a:bodyPr rtlCol="0">
            <a:normAutofit fontScale="90000"/>
          </a:bodyPr>
          <a:lstStyle/>
          <a:p>
            <a:pPr fontAlgn="auto">
              <a:spcAft>
                <a:spcPts val="0"/>
              </a:spcAft>
              <a:defRPr/>
            </a:pPr>
            <a:r>
              <a:rPr lang="en-US" dirty="0" smtClean="0">
                <a:hlinkClick r:id="rId2" action="ppaction://hlinkfile"/>
              </a:rPr>
              <a:t/>
            </a:r>
            <a:br>
              <a:rPr lang="en-US" dirty="0" smtClean="0">
                <a:hlinkClick r:id="rId2" action="ppaction://hlinkfile"/>
              </a:rPr>
            </a:br>
            <a:r>
              <a:rPr lang="en-US" dirty="0" smtClean="0">
                <a:hlinkClick r:id="rId2" action="ppaction://hlinkfile"/>
              </a:rPr>
              <a:t/>
            </a:r>
            <a:br>
              <a:rPr lang="en-US" dirty="0" smtClean="0">
                <a:hlinkClick r:id="rId2" action="ppaction://hlinkfile"/>
              </a:rPr>
            </a:br>
            <a:r>
              <a:rPr lang="en-US" dirty="0" smtClean="0">
                <a:hlinkClick r:id="rId2" action="ppaction://hlinkfile"/>
              </a:rPr>
              <a:t/>
            </a:r>
            <a:br>
              <a:rPr lang="en-US" dirty="0" smtClean="0">
                <a:hlinkClick r:id="rId2" action="ppaction://hlinkfile"/>
              </a:rPr>
            </a:br>
            <a:r>
              <a:rPr lang="en-US" dirty="0" smtClean="0">
                <a:hlinkClick r:id="rId2" action="ppaction://hlinkfile"/>
              </a:rPr>
              <a:t/>
            </a:r>
            <a:br>
              <a:rPr lang="en-US" dirty="0" smtClean="0">
                <a:hlinkClick r:id="rId2" action="ppaction://hlinkfile"/>
              </a:rPr>
            </a:br>
            <a:r>
              <a:rPr lang="en-US" dirty="0" err="1" smtClean="0">
                <a:hlinkClick r:id="rId2" action="ppaction://hlinkfile"/>
              </a:rPr>
              <a:t>Hudsucker</a:t>
            </a:r>
            <a:r>
              <a:rPr lang="en-US" dirty="0" smtClean="0">
                <a:hlinkClick r:id="rId2" action="ppaction://hlinkfile"/>
              </a:rPr>
              <a:t> Movie Clip</a:t>
            </a:r>
            <a:r>
              <a:rPr lang="en-US" dirty="0" smtClean="0"/>
              <a:t/>
            </a:r>
            <a:br>
              <a:rPr lang="en-US" dirty="0" smtClean="0"/>
            </a:br>
            <a:r>
              <a:rPr lang="en-US" dirty="0" smtClean="0"/>
              <a:t> Notice how demand affects supply and vice-versa.</a:t>
            </a:r>
            <a:br>
              <a:rPr lang="en-US" dirty="0" smtClean="0"/>
            </a:br>
            <a:r>
              <a:rPr lang="en-US" dirty="0" smtClean="0"/>
              <a:t/>
            </a:r>
            <a:br>
              <a:rPr lang="en-US" dirty="0" smtClean="0"/>
            </a:br>
            <a:r>
              <a:rPr lang="en-US" dirty="0" smtClean="0"/>
              <a:t>What makes the product more expensive?</a:t>
            </a:r>
            <a:br>
              <a:rPr lang="en-US" dirty="0" smtClean="0"/>
            </a:br>
            <a:r>
              <a:rPr lang="en-US" dirty="0" smtClean="0"/>
              <a:t/>
            </a:r>
            <a:br>
              <a:rPr lang="en-US" dirty="0" smtClean="0"/>
            </a:br>
            <a:r>
              <a:rPr lang="en-US" dirty="0" smtClean="0"/>
              <a:t>Did the entrepreneur know the product would be a success?</a:t>
            </a:r>
          </a:p>
        </p:txBody>
      </p:sp>
      <p:sp>
        <p:nvSpPr>
          <p:cNvPr id="33795" name="Slide Number Placeholder 3"/>
          <p:cNvSpPr>
            <a:spLocks noGrp="1"/>
          </p:cNvSpPr>
          <p:nvPr>
            <p:ph type="sldNum" sz="quarter" idx="12"/>
          </p:nvPr>
        </p:nvSpPr>
        <p:spPr/>
        <p:txBody>
          <a:bodyPr/>
          <a:lstStyle/>
          <a:p>
            <a:pPr>
              <a:defRPr/>
            </a:pPr>
            <a:fld id="{E672E49A-4A94-4F9C-84C3-135C4DC4E371}"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2743200"/>
            <a:ext cx="9144000" cy="1752600"/>
          </a:xfrm>
        </p:spPr>
        <p:txBody>
          <a:bodyPr/>
          <a:lstStyle/>
          <a:p>
            <a:pPr eaLnBrk="1" hangingPunct="1"/>
            <a:r>
              <a:rPr lang="en-US" altLang="en-US" sz="6000" b="1" smtClean="0"/>
              <a:t>Supply and Demand</a:t>
            </a:r>
          </a:p>
        </p:txBody>
      </p:sp>
      <p:sp>
        <p:nvSpPr>
          <p:cNvPr id="13315" name="Slide Number Placeholder 3"/>
          <p:cNvSpPr>
            <a:spLocks noGrp="1"/>
          </p:cNvSpPr>
          <p:nvPr>
            <p:ph type="sldNum" sz="quarter" idx="12"/>
          </p:nvPr>
        </p:nvSpPr>
        <p:spPr>
          <a:noFill/>
        </p:spPr>
        <p:txBody>
          <a:bodyPr/>
          <a:lstStyle/>
          <a:p>
            <a:fld id="{71436320-9A3C-41E5-98DD-F5122518CB82}"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228600"/>
            <a:ext cx="7772400" cy="1143000"/>
          </a:xfrm>
        </p:spPr>
        <p:txBody>
          <a:bodyPr/>
          <a:lstStyle/>
          <a:p>
            <a:pPr eaLnBrk="1" hangingPunct="1"/>
            <a:r>
              <a:rPr lang="en-US" altLang="en-US" b="1" smtClean="0">
                <a:solidFill>
                  <a:srgbClr val="000099"/>
                </a:solidFill>
              </a:rPr>
              <a:t>Shifts in Demand</a:t>
            </a:r>
          </a:p>
        </p:txBody>
      </p:sp>
      <p:sp>
        <p:nvSpPr>
          <p:cNvPr id="70659" name="Rectangle 3"/>
          <p:cNvSpPr>
            <a:spLocks noGrp="1" noChangeArrowheads="1"/>
          </p:cNvSpPr>
          <p:nvPr>
            <p:ph type="body" idx="1"/>
          </p:nvPr>
        </p:nvSpPr>
        <p:spPr>
          <a:xfrm>
            <a:off x="304800" y="762000"/>
            <a:ext cx="8839200" cy="4964113"/>
          </a:xfrm>
        </p:spPr>
        <p:txBody>
          <a:bodyPr>
            <a:normAutofit lnSpcReduction="10000"/>
          </a:bodyPr>
          <a:lstStyle/>
          <a:p>
            <a:pPr eaLnBrk="1" hangingPunct="1">
              <a:lnSpc>
                <a:spcPct val="90000"/>
              </a:lnSpc>
              <a:buFontTx/>
              <a:buNone/>
            </a:pPr>
            <a:r>
              <a:rPr lang="en-US" altLang="en-US" b="1" smtClean="0">
                <a:solidFill>
                  <a:schemeClr val="tx2"/>
                </a:solidFill>
              </a:rPr>
              <a:t>CHANGES IN DEMAND </a:t>
            </a:r>
          </a:p>
          <a:p>
            <a:pPr eaLnBrk="1" hangingPunct="1">
              <a:lnSpc>
                <a:spcPct val="90000"/>
              </a:lnSpc>
            </a:pPr>
            <a:r>
              <a:rPr lang="en-US" altLang="en-US" b="1" i="1" smtClean="0">
                <a:solidFill>
                  <a:srgbClr val="000099"/>
                </a:solidFill>
              </a:rPr>
              <a:t>Ceteris paribus</a:t>
            </a:r>
            <a:r>
              <a:rPr lang="en-US" altLang="en-US" b="1" i="1" smtClean="0"/>
              <a:t>-</a:t>
            </a:r>
            <a:r>
              <a:rPr lang="en-US" altLang="en-US" b="1" smtClean="0"/>
              <a:t>“all other things held constant.”</a:t>
            </a:r>
          </a:p>
          <a:p>
            <a:pPr eaLnBrk="1" hangingPunct="1">
              <a:lnSpc>
                <a:spcPct val="90000"/>
              </a:lnSpc>
            </a:pPr>
            <a:r>
              <a:rPr lang="en-US" altLang="en-US" b="1" smtClean="0"/>
              <a:t>When the </a:t>
            </a:r>
            <a:r>
              <a:rPr lang="en-US" altLang="en-US" b="1" i="1" smtClean="0"/>
              <a:t>ceteris paribus</a:t>
            </a:r>
            <a:r>
              <a:rPr lang="en-US" altLang="en-US" b="1" smtClean="0"/>
              <a:t> assumption is dropped, movement no longer occurs along the demand curve. Rather, the entire demand curve shifts.</a:t>
            </a:r>
            <a:r>
              <a:rPr lang="en-US" altLang="en-US" sz="2800" b="1" smtClean="0"/>
              <a:t> </a:t>
            </a:r>
          </a:p>
          <a:p>
            <a:pPr eaLnBrk="1" hangingPunct="1">
              <a:lnSpc>
                <a:spcPct val="90000"/>
              </a:lnSpc>
            </a:pPr>
            <a:r>
              <a:rPr lang="en-US" altLang="en-US" b="1" smtClean="0"/>
              <a:t>A shift means that at the </a:t>
            </a:r>
            <a:r>
              <a:rPr lang="en-US" altLang="en-US" b="1" u="sng" smtClean="0"/>
              <a:t>same prices</a:t>
            </a:r>
            <a:r>
              <a:rPr lang="en-US" altLang="en-US" b="1" smtClean="0"/>
              <a:t>, more people are willing and able to purchase that good</a:t>
            </a:r>
            <a:r>
              <a:rPr lang="en-US" altLang="en-US" sz="2800" b="1" smtClean="0"/>
              <a:t>.</a:t>
            </a:r>
          </a:p>
          <a:p>
            <a:pPr algn="ctr" eaLnBrk="1" hangingPunct="1">
              <a:lnSpc>
                <a:spcPct val="90000"/>
              </a:lnSpc>
              <a:buFontTx/>
              <a:buNone/>
            </a:pPr>
            <a:r>
              <a:rPr lang="en-US" altLang="en-US" sz="3600" b="1" smtClean="0">
                <a:solidFill>
                  <a:srgbClr val="990000"/>
                </a:solidFill>
              </a:rPr>
              <a:t>This is a change in demand, not a change in quantity demanded</a:t>
            </a:r>
          </a:p>
        </p:txBody>
      </p:sp>
      <p:sp>
        <p:nvSpPr>
          <p:cNvPr id="16388" name="Slide Number Placeholder 3"/>
          <p:cNvSpPr>
            <a:spLocks noGrp="1"/>
          </p:cNvSpPr>
          <p:nvPr>
            <p:ph type="sldNum" sz="quarter" idx="12"/>
          </p:nvPr>
        </p:nvSpPr>
        <p:spPr>
          <a:noFill/>
        </p:spPr>
        <p:txBody>
          <a:bodyPr/>
          <a:lstStyle/>
          <a:p>
            <a:fld id="{95B9095D-F11F-437F-BB04-CBAC445E21E2}"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randombar(vertical)">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randombar(vertical)">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randombar(vertical)">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randombar(vertical)">
                                      <p:cBhvr>
                                        <p:cTn id="22" dur="5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animEffect transition="in" filter="randombar(vertical)">
                                      <p:cBhvr>
                                        <p:cTn id="27" dur="5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2" name="Group 17"/>
          <p:cNvGrpSpPr>
            <a:grpSpLocks/>
          </p:cNvGrpSpPr>
          <p:nvPr/>
        </p:nvGrpSpPr>
        <p:grpSpPr bwMode="auto">
          <a:xfrm>
            <a:off x="3468688" y="1604963"/>
            <a:ext cx="4608512" cy="4262437"/>
            <a:chOff x="1473" y="948"/>
            <a:chExt cx="2989" cy="2724"/>
          </a:xfrm>
        </p:grpSpPr>
        <p:sp>
          <p:nvSpPr>
            <p:cNvPr id="1745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745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17412"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17413"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17414"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17415"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17416"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17417"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17418"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17419"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AED0E84B-FEA8-424B-96C0-842EAD1025FA}" type="slidenum">
              <a:rPr lang="en-US" sz="1400"/>
              <a:pPr algn="r"/>
              <a:t>19</a:t>
            </a:fld>
            <a:endParaRPr lang="en-US" sz="1400"/>
          </a:p>
        </p:txBody>
      </p:sp>
      <p:graphicFrame>
        <p:nvGraphicFramePr>
          <p:cNvPr id="82958"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3"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17444" name="Oval 38"/>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7445" name="Oval 39"/>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7446" name="Oval 40"/>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7447" name="Oval 41"/>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7448" name="Oval 42"/>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7449" name="Rectangle 31"/>
          <p:cNvSpPr>
            <a:spLocks noChangeArrowheads="1"/>
          </p:cNvSpPr>
          <p:nvPr/>
        </p:nvSpPr>
        <p:spPr bwMode="auto">
          <a:xfrm>
            <a:off x="7086600" y="51816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8610600" cy="1143000"/>
          </a:xfrm>
        </p:spPr>
        <p:txBody>
          <a:bodyPr/>
          <a:lstStyle/>
          <a:p>
            <a:r>
              <a:rPr lang="en-US" sz="4000" b="1" dirty="0" smtClean="0"/>
              <a:t>Connection to Circular Flow Model</a:t>
            </a:r>
          </a:p>
        </p:txBody>
      </p:sp>
      <p:sp>
        <p:nvSpPr>
          <p:cNvPr id="47107" name="Rectangle 3"/>
          <p:cNvSpPr>
            <a:spLocks noGrp="1" noChangeArrowheads="1"/>
          </p:cNvSpPr>
          <p:nvPr>
            <p:ph idx="1"/>
          </p:nvPr>
        </p:nvSpPr>
        <p:spPr>
          <a:xfrm>
            <a:off x="381000" y="1447800"/>
            <a:ext cx="8305800" cy="4114800"/>
          </a:xfrm>
        </p:spPr>
        <p:txBody>
          <a:bodyPr/>
          <a:lstStyle/>
          <a:p>
            <a:pPr marL="609600" indent="-609600">
              <a:buFontTx/>
              <a:buAutoNum type="arabicPeriod"/>
            </a:pPr>
            <a:r>
              <a:rPr lang="en-US" sz="3600" b="1" dirty="0" smtClean="0">
                <a:solidFill>
                  <a:srgbClr val="000099"/>
                </a:solidFill>
              </a:rPr>
              <a:t>Do individuals supply or demand?</a:t>
            </a:r>
          </a:p>
          <a:p>
            <a:pPr marL="609600" indent="-609600">
              <a:buFontTx/>
              <a:buAutoNum type="arabicPeriod"/>
            </a:pPr>
            <a:r>
              <a:rPr lang="en-US" sz="3600" b="1" dirty="0" smtClean="0">
                <a:solidFill>
                  <a:srgbClr val="000099"/>
                </a:solidFill>
              </a:rPr>
              <a:t>Do business supply or demand?</a:t>
            </a:r>
          </a:p>
          <a:p>
            <a:pPr marL="609600" indent="-609600">
              <a:buFontTx/>
              <a:buAutoNum type="arabicPeriod"/>
            </a:pPr>
            <a:r>
              <a:rPr lang="en-US" sz="3600" b="1" dirty="0" smtClean="0">
                <a:solidFill>
                  <a:srgbClr val="000099"/>
                </a:solidFill>
              </a:rPr>
              <a:t>Who demands in the product market?</a:t>
            </a:r>
          </a:p>
          <a:p>
            <a:pPr marL="609600" indent="-609600">
              <a:buFontTx/>
              <a:buAutoNum type="arabicPeriod"/>
            </a:pPr>
            <a:r>
              <a:rPr lang="en-US" sz="3600" b="1" dirty="0" smtClean="0">
                <a:solidFill>
                  <a:srgbClr val="000099"/>
                </a:solidFill>
              </a:rPr>
              <a:t>Who supplies in the product market?</a:t>
            </a:r>
          </a:p>
          <a:p>
            <a:pPr marL="609600" indent="-609600"/>
            <a:endParaRPr lang="en-US" sz="3600" b="1" dirty="0" smtClean="0">
              <a:solidFill>
                <a:srgbClr val="000099"/>
              </a:solidFill>
            </a:endParaRPr>
          </a:p>
        </p:txBody>
      </p:sp>
      <p:sp>
        <p:nvSpPr>
          <p:cNvPr id="17413" name="Slide Number Placeholder 4"/>
          <p:cNvSpPr>
            <a:spLocks noGrp="1"/>
          </p:cNvSpPr>
          <p:nvPr>
            <p:ph type="sldNum" sz="quarter" idx="12"/>
          </p:nvPr>
        </p:nvSpPr>
        <p:spPr/>
        <p:txBody>
          <a:bodyPr/>
          <a:lstStyle/>
          <a:p>
            <a:pPr>
              <a:defRPr/>
            </a:pPr>
            <a:fld id="{AB0ED259-EAC3-473D-B6AE-E57BBE82420B}" type="slidenum">
              <a:rPr lang="en-US"/>
              <a:pPr>
                <a:defRPr/>
              </a:pPr>
              <a:t>2</a:t>
            </a:fld>
            <a:endParaRPr lang="en-US" dirty="0"/>
          </a:p>
        </p:txBody>
      </p:sp>
      <p:pic>
        <p:nvPicPr>
          <p:cNvPr id="2" name="Picture 4" descr="money wife taking"/>
          <p:cNvPicPr>
            <a:picLocks noChangeAspect="1" noChangeArrowheads="1" noCrop="1"/>
          </p:cNvPicPr>
          <p:nvPr/>
        </p:nvPicPr>
        <p:blipFill>
          <a:blip r:embed="rId2" cstate="print"/>
          <a:srcRect/>
          <a:stretch>
            <a:fillRect/>
          </a:stretch>
        </p:blipFill>
        <p:spPr bwMode="auto">
          <a:xfrm>
            <a:off x="3124200" y="4495800"/>
            <a:ext cx="2743200" cy="2081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dissolv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dissolve">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dissolve">
                                      <p:cBhvr>
                                        <p:cTn id="22"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5"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2" name="Group 17"/>
          <p:cNvGrpSpPr>
            <a:grpSpLocks/>
          </p:cNvGrpSpPr>
          <p:nvPr/>
        </p:nvGrpSpPr>
        <p:grpSpPr bwMode="auto">
          <a:xfrm>
            <a:off x="3468688" y="1604963"/>
            <a:ext cx="4608512" cy="4262437"/>
            <a:chOff x="1473" y="948"/>
            <a:chExt cx="2989" cy="2724"/>
          </a:xfrm>
        </p:grpSpPr>
        <p:sp>
          <p:nvSpPr>
            <p:cNvPr id="18474"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8475"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18436"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18437"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18438"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18439"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18440"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18441"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18442"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18443"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94FA0DBD-79BC-4E84-BE28-99ACC3DFEE87}" type="slidenum">
              <a:rPr lang="en-US" sz="1400"/>
              <a:pPr algn="r"/>
              <a:t>20</a:t>
            </a:fld>
            <a:endParaRPr lang="en-US" sz="1400"/>
          </a:p>
        </p:txBody>
      </p:sp>
      <p:graphicFrame>
        <p:nvGraphicFramePr>
          <p:cNvPr id="87054"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7"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18468" name="Oval 38"/>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69" name="Oval 39"/>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0" name="Oval 40"/>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1" name="Oval 41"/>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2" name="Oval 42"/>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3" name="Rectangle 31"/>
          <p:cNvSpPr>
            <a:spLocks noChangeArrowheads="1"/>
          </p:cNvSpPr>
          <p:nvPr/>
        </p:nvSpPr>
        <p:spPr bwMode="auto">
          <a:xfrm>
            <a:off x="7086600" y="51816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2" name="Group 17"/>
          <p:cNvGrpSpPr>
            <a:grpSpLocks/>
          </p:cNvGrpSpPr>
          <p:nvPr/>
        </p:nvGrpSpPr>
        <p:grpSpPr bwMode="auto">
          <a:xfrm>
            <a:off x="3468688" y="1604963"/>
            <a:ext cx="4608512" cy="4262437"/>
            <a:chOff x="1473" y="948"/>
            <a:chExt cx="2989" cy="2724"/>
          </a:xfrm>
        </p:grpSpPr>
        <p:sp>
          <p:nvSpPr>
            <p:cNvPr id="19503"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9504"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19460"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19461"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19462"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19463"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19464"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19465"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19466"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19467"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B693F7ED-7731-4DFB-B5DC-E55D023D529B}" type="slidenum">
              <a:rPr lang="en-US" sz="1400"/>
              <a:pPr algn="r"/>
              <a:t>21</a:t>
            </a:fld>
            <a:endParaRPr lang="en-US" sz="1400"/>
          </a:p>
        </p:txBody>
      </p:sp>
      <p:graphicFrame>
        <p:nvGraphicFramePr>
          <p:cNvPr id="83982"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91"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19492" name="Oval 38"/>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3" name="Oval 39"/>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4" name="Oval 40"/>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5" name="Oval 41"/>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6" name="Oval 42"/>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7" name="Rectangle 31"/>
          <p:cNvSpPr>
            <a:spLocks noChangeArrowheads="1"/>
          </p:cNvSpPr>
          <p:nvPr/>
        </p:nvSpPr>
        <p:spPr bwMode="auto">
          <a:xfrm>
            <a:off x="7086600" y="51816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
        <p:nvSpPr>
          <p:cNvPr id="19498" name="Line 45"/>
          <p:cNvSpPr>
            <a:spLocks noChangeShapeType="1"/>
          </p:cNvSpPr>
          <p:nvPr/>
        </p:nvSpPr>
        <p:spPr bwMode="auto">
          <a:xfrm flipV="1">
            <a:off x="1447800" y="3048000"/>
            <a:ext cx="304800" cy="304800"/>
          </a:xfrm>
          <a:prstGeom prst="line">
            <a:avLst/>
          </a:prstGeom>
          <a:noFill/>
          <a:ln w="76200">
            <a:solidFill>
              <a:srgbClr val="FF0000"/>
            </a:solidFill>
            <a:round/>
            <a:headEnd/>
            <a:tailEnd/>
          </a:ln>
        </p:spPr>
        <p:txBody>
          <a:bodyPr/>
          <a:lstStyle/>
          <a:p>
            <a:endParaRPr lang="en-US"/>
          </a:p>
        </p:txBody>
      </p:sp>
      <p:sp>
        <p:nvSpPr>
          <p:cNvPr id="19499" name="Line 46"/>
          <p:cNvSpPr>
            <a:spLocks noChangeShapeType="1"/>
          </p:cNvSpPr>
          <p:nvPr/>
        </p:nvSpPr>
        <p:spPr bwMode="auto">
          <a:xfrm flipV="1">
            <a:off x="1371600" y="3733800"/>
            <a:ext cx="304800" cy="304800"/>
          </a:xfrm>
          <a:prstGeom prst="line">
            <a:avLst/>
          </a:prstGeom>
          <a:noFill/>
          <a:ln w="76200">
            <a:solidFill>
              <a:srgbClr val="FF0000"/>
            </a:solidFill>
            <a:round/>
            <a:headEnd/>
            <a:tailEnd/>
          </a:ln>
        </p:spPr>
        <p:txBody>
          <a:bodyPr/>
          <a:lstStyle/>
          <a:p>
            <a:endParaRPr lang="en-US"/>
          </a:p>
        </p:txBody>
      </p:sp>
      <p:sp>
        <p:nvSpPr>
          <p:cNvPr id="19500" name="Line 47"/>
          <p:cNvSpPr>
            <a:spLocks noChangeShapeType="1"/>
          </p:cNvSpPr>
          <p:nvPr/>
        </p:nvSpPr>
        <p:spPr bwMode="auto">
          <a:xfrm flipV="1">
            <a:off x="1371600" y="4343400"/>
            <a:ext cx="304800" cy="304800"/>
          </a:xfrm>
          <a:prstGeom prst="line">
            <a:avLst/>
          </a:prstGeom>
          <a:noFill/>
          <a:ln w="76200">
            <a:solidFill>
              <a:srgbClr val="FF0000"/>
            </a:solidFill>
            <a:round/>
            <a:headEnd/>
            <a:tailEnd/>
          </a:ln>
        </p:spPr>
        <p:txBody>
          <a:bodyPr/>
          <a:lstStyle/>
          <a:p>
            <a:endParaRPr lang="en-US"/>
          </a:p>
        </p:txBody>
      </p:sp>
      <p:sp>
        <p:nvSpPr>
          <p:cNvPr id="19501" name="Line 48"/>
          <p:cNvSpPr>
            <a:spLocks noChangeShapeType="1"/>
          </p:cNvSpPr>
          <p:nvPr/>
        </p:nvSpPr>
        <p:spPr bwMode="auto">
          <a:xfrm flipV="1">
            <a:off x="1447800" y="5029200"/>
            <a:ext cx="304800" cy="304800"/>
          </a:xfrm>
          <a:prstGeom prst="line">
            <a:avLst/>
          </a:prstGeom>
          <a:noFill/>
          <a:ln w="76200">
            <a:solidFill>
              <a:srgbClr val="FF0000"/>
            </a:solidFill>
            <a:round/>
            <a:headEnd/>
            <a:tailEnd/>
          </a:ln>
        </p:spPr>
        <p:txBody>
          <a:bodyPr/>
          <a:lstStyle/>
          <a:p>
            <a:endParaRPr lang="en-US"/>
          </a:p>
        </p:txBody>
      </p:sp>
      <p:sp>
        <p:nvSpPr>
          <p:cNvPr id="19502" name="Line 49"/>
          <p:cNvSpPr>
            <a:spLocks noChangeShapeType="1"/>
          </p:cNvSpPr>
          <p:nvPr/>
        </p:nvSpPr>
        <p:spPr bwMode="auto">
          <a:xfrm flipV="1">
            <a:off x="1371600" y="5715000"/>
            <a:ext cx="304800" cy="304800"/>
          </a:xfrm>
          <a:prstGeom prst="line">
            <a:avLst/>
          </a:prstGeom>
          <a:noFill/>
          <a:ln w="76200">
            <a:solidFill>
              <a:srgbClr val="FF0000"/>
            </a:solidFill>
            <a:round/>
            <a:headEnd/>
            <a:tailEnd/>
          </a:ln>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2" name="Group 17"/>
          <p:cNvGrpSpPr>
            <a:grpSpLocks/>
          </p:cNvGrpSpPr>
          <p:nvPr/>
        </p:nvGrpSpPr>
        <p:grpSpPr bwMode="auto">
          <a:xfrm>
            <a:off x="3468688" y="1604963"/>
            <a:ext cx="4608512" cy="4262437"/>
            <a:chOff x="1473" y="948"/>
            <a:chExt cx="2989" cy="2724"/>
          </a:xfrm>
        </p:grpSpPr>
        <p:sp>
          <p:nvSpPr>
            <p:cNvPr id="20527"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528"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0484"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0485"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0486"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0487"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20488"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20489"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20490"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0491"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41CF8630-5140-419E-AE1D-BE4A0C17C008}" type="slidenum">
              <a:rPr lang="en-US" sz="1400"/>
              <a:pPr algn="r"/>
              <a:t>22</a:t>
            </a:fld>
            <a:endParaRPr lang="en-US" sz="1400"/>
          </a:p>
        </p:txBody>
      </p:sp>
      <p:graphicFrame>
        <p:nvGraphicFramePr>
          <p:cNvPr id="88078"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10"/>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smtClean="0">
                          <a:ln>
                            <a:noFill/>
                          </a:ln>
                          <a:solidFill>
                            <a:schemeClr val="tx1"/>
                          </a:solidFill>
                          <a:effectLst/>
                          <a:latin typeface="Times New Roman"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80  100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5"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0516" name="Oval 38"/>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17" name="Oval 39"/>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18" name="Oval 40"/>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19" name="Oval 41"/>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20" name="Oval 42"/>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21" name="Rectangle 31"/>
          <p:cNvSpPr>
            <a:spLocks noChangeArrowheads="1"/>
          </p:cNvSpPr>
          <p:nvPr/>
        </p:nvSpPr>
        <p:spPr bwMode="auto">
          <a:xfrm>
            <a:off x="7086600" y="51816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
        <p:nvSpPr>
          <p:cNvPr id="20522" name="Line 44"/>
          <p:cNvSpPr>
            <a:spLocks noChangeShapeType="1"/>
          </p:cNvSpPr>
          <p:nvPr/>
        </p:nvSpPr>
        <p:spPr bwMode="auto">
          <a:xfrm flipV="1">
            <a:off x="1447800" y="3048000"/>
            <a:ext cx="304800" cy="304800"/>
          </a:xfrm>
          <a:prstGeom prst="line">
            <a:avLst/>
          </a:prstGeom>
          <a:noFill/>
          <a:ln w="76200">
            <a:solidFill>
              <a:srgbClr val="FF0000"/>
            </a:solidFill>
            <a:round/>
            <a:headEnd/>
            <a:tailEnd/>
          </a:ln>
        </p:spPr>
        <p:txBody>
          <a:bodyPr/>
          <a:lstStyle/>
          <a:p>
            <a:endParaRPr lang="en-US"/>
          </a:p>
        </p:txBody>
      </p:sp>
      <p:sp>
        <p:nvSpPr>
          <p:cNvPr id="20523" name="Line 45"/>
          <p:cNvSpPr>
            <a:spLocks noChangeShapeType="1"/>
          </p:cNvSpPr>
          <p:nvPr/>
        </p:nvSpPr>
        <p:spPr bwMode="auto">
          <a:xfrm flipV="1">
            <a:off x="1371600" y="3733800"/>
            <a:ext cx="304800" cy="304800"/>
          </a:xfrm>
          <a:prstGeom prst="line">
            <a:avLst/>
          </a:prstGeom>
          <a:noFill/>
          <a:ln w="76200">
            <a:solidFill>
              <a:srgbClr val="FF0000"/>
            </a:solidFill>
            <a:round/>
            <a:headEnd/>
            <a:tailEnd/>
          </a:ln>
        </p:spPr>
        <p:txBody>
          <a:bodyPr/>
          <a:lstStyle/>
          <a:p>
            <a:endParaRPr lang="en-US"/>
          </a:p>
        </p:txBody>
      </p:sp>
      <p:sp>
        <p:nvSpPr>
          <p:cNvPr id="20524" name="Line 46"/>
          <p:cNvSpPr>
            <a:spLocks noChangeShapeType="1"/>
          </p:cNvSpPr>
          <p:nvPr/>
        </p:nvSpPr>
        <p:spPr bwMode="auto">
          <a:xfrm flipV="1">
            <a:off x="1371600" y="4343400"/>
            <a:ext cx="304800" cy="304800"/>
          </a:xfrm>
          <a:prstGeom prst="line">
            <a:avLst/>
          </a:prstGeom>
          <a:noFill/>
          <a:ln w="76200">
            <a:solidFill>
              <a:srgbClr val="FF0000"/>
            </a:solidFill>
            <a:round/>
            <a:headEnd/>
            <a:tailEnd/>
          </a:ln>
        </p:spPr>
        <p:txBody>
          <a:bodyPr/>
          <a:lstStyle/>
          <a:p>
            <a:endParaRPr lang="en-US"/>
          </a:p>
        </p:txBody>
      </p:sp>
      <p:sp>
        <p:nvSpPr>
          <p:cNvPr id="20525" name="Line 47"/>
          <p:cNvSpPr>
            <a:spLocks noChangeShapeType="1"/>
          </p:cNvSpPr>
          <p:nvPr/>
        </p:nvSpPr>
        <p:spPr bwMode="auto">
          <a:xfrm flipV="1">
            <a:off x="1447800" y="5029200"/>
            <a:ext cx="304800" cy="304800"/>
          </a:xfrm>
          <a:prstGeom prst="line">
            <a:avLst/>
          </a:prstGeom>
          <a:noFill/>
          <a:ln w="76200">
            <a:solidFill>
              <a:srgbClr val="FF0000"/>
            </a:solidFill>
            <a:round/>
            <a:headEnd/>
            <a:tailEnd/>
          </a:ln>
        </p:spPr>
        <p:txBody>
          <a:bodyPr/>
          <a:lstStyle/>
          <a:p>
            <a:endParaRPr lang="en-US"/>
          </a:p>
        </p:txBody>
      </p:sp>
      <p:sp>
        <p:nvSpPr>
          <p:cNvPr id="20526" name="Line 48"/>
          <p:cNvSpPr>
            <a:spLocks noChangeShapeType="1"/>
          </p:cNvSpPr>
          <p:nvPr/>
        </p:nvSpPr>
        <p:spPr bwMode="auto">
          <a:xfrm flipV="1">
            <a:off x="1371600" y="5715000"/>
            <a:ext cx="304800" cy="304800"/>
          </a:xfrm>
          <a:prstGeom prst="line">
            <a:avLst/>
          </a:prstGeom>
          <a:noFill/>
          <a:ln w="76200">
            <a:solidFill>
              <a:srgbClr val="FF0000"/>
            </a:solidFill>
            <a:round/>
            <a:headEnd/>
            <a:tailEnd/>
          </a:ln>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5" name="Group 17"/>
          <p:cNvGrpSpPr>
            <a:grpSpLocks/>
          </p:cNvGrpSpPr>
          <p:nvPr/>
        </p:nvGrpSpPr>
        <p:grpSpPr bwMode="auto">
          <a:xfrm>
            <a:off x="3468688" y="1604963"/>
            <a:ext cx="4608512" cy="4262437"/>
            <a:chOff x="1473" y="948"/>
            <a:chExt cx="2989" cy="2724"/>
          </a:xfrm>
        </p:grpSpPr>
        <p:sp>
          <p:nvSpPr>
            <p:cNvPr id="21560"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1561"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1508"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1509"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1510"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1511"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21512"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21513"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21514"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1515"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29A77EA0-0315-4BEA-93CB-797B3586DBCF}" type="slidenum">
              <a:rPr lang="en-US" sz="1400"/>
              <a:pPr algn="r"/>
              <a:t>23</a:t>
            </a:fld>
            <a:endParaRPr lang="en-US" sz="1400"/>
          </a:p>
        </p:txBody>
      </p:sp>
      <p:graphicFrame>
        <p:nvGraphicFramePr>
          <p:cNvPr id="89164" name="Group 76"/>
          <p:cNvGraphicFramePr>
            <a:graphicFrameLocks noGrp="1"/>
          </p:cNvGraphicFramePr>
          <p:nvPr/>
        </p:nvGraphicFramePr>
        <p:xfrm>
          <a:off x="304800" y="2057400"/>
          <a:ext cx="2327275" cy="4175126"/>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10"/>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smtClean="0">
                          <a:ln>
                            <a:noFill/>
                          </a:ln>
                          <a:solidFill>
                            <a:schemeClr val="tx1"/>
                          </a:solidFill>
                          <a:effectLst/>
                          <a:latin typeface="Times New Roman"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80  100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9" name="Rectangle 31"/>
          <p:cNvSpPr>
            <a:spLocks noChangeArrowheads="1"/>
          </p:cNvSpPr>
          <p:nvPr/>
        </p:nvSpPr>
        <p:spPr bwMode="auto">
          <a:xfrm>
            <a:off x="7086600" y="51816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
        <p:nvSpPr>
          <p:cNvPr id="21540" name="Line 44"/>
          <p:cNvSpPr>
            <a:spLocks noChangeShapeType="1"/>
          </p:cNvSpPr>
          <p:nvPr/>
        </p:nvSpPr>
        <p:spPr bwMode="auto">
          <a:xfrm flipV="1">
            <a:off x="1447800" y="3048000"/>
            <a:ext cx="304800" cy="304800"/>
          </a:xfrm>
          <a:prstGeom prst="line">
            <a:avLst/>
          </a:prstGeom>
          <a:noFill/>
          <a:ln w="76200">
            <a:solidFill>
              <a:srgbClr val="FF0000"/>
            </a:solidFill>
            <a:round/>
            <a:headEnd/>
            <a:tailEnd/>
          </a:ln>
        </p:spPr>
        <p:txBody>
          <a:bodyPr/>
          <a:lstStyle/>
          <a:p>
            <a:endParaRPr lang="en-US"/>
          </a:p>
        </p:txBody>
      </p:sp>
      <p:sp>
        <p:nvSpPr>
          <p:cNvPr id="21541" name="Line 45"/>
          <p:cNvSpPr>
            <a:spLocks noChangeShapeType="1"/>
          </p:cNvSpPr>
          <p:nvPr/>
        </p:nvSpPr>
        <p:spPr bwMode="auto">
          <a:xfrm flipV="1">
            <a:off x="1371600" y="3733800"/>
            <a:ext cx="304800" cy="304800"/>
          </a:xfrm>
          <a:prstGeom prst="line">
            <a:avLst/>
          </a:prstGeom>
          <a:noFill/>
          <a:ln w="76200">
            <a:solidFill>
              <a:srgbClr val="FF0000"/>
            </a:solidFill>
            <a:round/>
            <a:headEnd/>
            <a:tailEnd/>
          </a:ln>
        </p:spPr>
        <p:txBody>
          <a:bodyPr/>
          <a:lstStyle/>
          <a:p>
            <a:endParaRPr lang="en-US"/>
          </a:p>
        </p:txBody>
      </p:sp>
      <p:sp>
        <p:nvSpPr>
          <p:cNvPr id="21542" name="Line 46"/>
          <p:cNvSpPr>
            <a:spLocks noChangeShapeType="1"/>
          </p:cNvSpPr>
          <p:nvPr/>
        </p:nvSpPr>
        <p:spPr bwMode="auto">
          <a:xfrm flipV="1">
            <a:off x="1371600" y="4343400"/>
            <a:ext cx="304800" cy="304800"/>
          </a:xfrm>
          <a:prstGeom prst="line">
            <a:avLst/>
          </a:prstGeom>
          <a:noFill/>
          <a:ln w="76200">
            <a:solidFill>
              <a:srgbClr val="FF0000"/>
            </a:solidFill>
            <a:round/>
            <a:headEnd/>
            <a:tailEnd/>
          </a:ln>
        </p:spPr>
        <p:txBody>
          <a:bodyPr/>
          <a:lstStyle/>
          <a:p>
            <a:endParaRPr lang="en-US"/>
          </a:p>
        </p:txBody>
      </p:sp>
      <p:sp>
        <p:nvSpPr>
          <p:cNvPr id="21543" name="Line 47"/>
          <p:cNvSpPr>
            <a:spLocks noChangeShapeType="1"/>
          </p:cNvSpPr>
          <p:nvPr/>
        </p:nvSpPr>
        <p:spPr bwMode="auto">
          <a:xfrm flipV="1">
            <a:off x="1447800" y="5029200"/>
            <a:ext cx="304800" cy="304800"/>
          </a:xfrm>
          <a:prstGeom prst="line">
            <a:avLst/>
          </a:prstGeom>
          <a:noFill/>
          <a:ln w="76200">
            <a:solidFill>
              <a:srgbClr val="FF0000"/>
            </a:solidFill>
            <a:round/>
            <a:headEnd/>
            <a:tailEnd/>
          </a:ln>
        </p:spPr>
        <p:txBody>
          <a:bodyPr/>
          <a:lstStyle/>
          <a:p>
            <a:endParaRPr lang="en-US"/>
          </a:p>
        </p:txBody>
      </p:sp>
      <p:sp>
        <p:nvSpPr>
          <p:cNvPr id="21544" name="Line 48"/>
          <p:cNvSpPr>
            <a:spLocks noChangeShapeType="1"/>
          </p:cNvSpPr>
          <p:nvPr/>
        </p:nvSpPr>
        <p:spPr bwMode="auto">
          <a:xfrm flipV="1">
            <a:off x="1371600" y="5715000"/>
            <a:ext cx="304800" cy="304800"/>
          </a:xfrm>
          <a:prstGeom prst="line">
            <a:avLst/>
          </a:prstGeom>
          <a:noFill/>
          <a:ln w="76200">
            <a:solidFill>
              <a:srgbClr val="FF0000"/>
            </a:solidFill>
            <a:round/>
            <a:headEnd/>
            <a:tailEnd/>
          </a:ln>
        </p:spPr>
        <p:txBody>
          <a:bodyPr/>
          <a:lstStyle/>
          <a:p>
            <a:endParaRPr lang="en-US"/>
          </a:p>
        </p:txBody>
      </p:sp>
      <p:sp>
        <p:nvSpPr>
          <p:cNvPr id="21545"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1546" name="Oval 56"/>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7" name="Oval 57"/>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8" name="Oval 58"/>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9" name="Oval 59"/>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50" name="Oval 60"/>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9155" name="AutoShape 67"/>
          <p:cNvSpPr>
            <a:spLocks noChangeArrowheads="1"/>
          </p:cNvSpPr>
          <p:nvPr/>
        </p:nvSpPr>
        <p:spPr bwMode="auto">
          <a:xfrm>
            <a:off x="5029200" y="2819400"/>
            <a:ext cx="609600" cy="381000"/>
          </a:xfrm>
          <a:prstGeom prst="rightArrow">
            <a:avLst>
              <a:gd name="adj1" fmla="val 50000"/>
              <a:gd name="adj2" fmla="val 40000"/>
            </a:avLst>
          </a:prstGeom>
          <a:solidFill>
            <a:srgbClr val="FFFF00"/>
          </a:solidFill>
          <a:ln w="38100">
            <a:solidFill>
              <a:schemeClr val="tx1"/>
            </a:solidFill>
            <a:miter lim="800000"/>
            <a:headEnd/>
            <a:tailEnd/>
          </a:ln>
        </p:spPr>
        <p:txBody>
          <a:bodyPr wrap="none" anchor="ctr"/>
          <a:lstStyle/>
          <a:p>
            <a:endParaRPr lang="en-US"/>
          </a:p>
        </p:txBody>
      </p:sp>
      <p:sp>
        <p:nvSpPr>
          <p:cNvPr id="2" name="Freeform 30"/>
          <p:cNvSpPr>
            <a:spLocks/>
          </p:cNvSpPr>
          <p:nvPr/>
        </p:nvSpPr>
        <p:spPr bwMode="auto">
          <a:xfrm rot="-358900">
            <a:off x="52578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89157" name="Oval 69"/>
          <p:cNvSpPr>
            <a:spLocks noChangeArrowheads="1"/>
          </p:cNvSpPr>
          <p:nvPr/>
        </p:nvSpPr>
        <p:spPr bwMode="auto">
          <a:xfrm>
            <a:off x="50292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9158" name="Oval 70"/>
          <p:cNvSpPr>
            <a:spLocks noChangeArrowheads="1"/>
          </p:cNvSpPr>
          <p:nvPr/>
        </p:nvSpPr>
        <p:spPr bwMode="auto">
          <a:xfrm>
            <a:off x="55626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9159" name="Oval 71"/>
          <p:cNvSpPr>
            <a:spLocks noChangeArrowheads="1"/>
          </p:cNvSpPr>
          <p:nvPr/>
        </p:nvSpPr>
        <p:spPr bwMode="auto">
          <a:xfrm>
            <a:off x="62484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9160" name="Oval 72"/>
          <p:cNvSpPr>
            <a:spLocks noChangeArrowheads="1"/>
          </p:cNvSpPr>
          <p:nvPr/>
        </p:nvSpPr>
        <p:spPr bwMode="auto">
          <a:xfrm>
            <a:off x="73914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9161" name="Oval 73"/>
          <p:cNvSpPr>
            <a:spLocks noChangeArrowheads="1"/>
          </p:cNvSpPr>
          <p:nvPr/>
        </p:nvSpPr>
        <p:spPr bwMode="auto">
          <a:xfrm>
            <a:off x="89916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3" name="Rectangle 31"/>
          <p:cNvSpPr>
            <a:spLocks noChangeArrowheads="1"/>
          </p:cNvSpPr>
          <p:nvPr/>
        </p:nvSpPr>
        <p:spPr bwMode="auto">
          <a:xfrm>
            <a:off x="8567738" y="4343400"/>
            <a:ext cx="576262"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r>
              <a:rPr lang="en-US" sz="2800" b="1" baseline="-25000">
                <a:latin typeface="Arial" charset="0"/>
              </a:rPr>
              <a:t>1</a:t>
            </a:r>
          </a:p>
        </p:txBody>
      </p:sp>
      <p:sp>
        <p:nvSpPr>
          <p:cNvPr id="4" name="Rectangle 31"/>
          <p:cNvSpPr>
            <a:spLocks noChangeArrowheads="1"/>
          </p:cNvSpPr>
          <p:nvPr/>
        </p:nvSpPr>
        <p:spPr bwMode="auto">
          <a:xfrm>
            <a:off x="5638800" y="1371600"/>
            <a:ext cx="3505200" cy="1516063"/>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b="1" u="sng"/>
              <a:t>Increase in Demand</a:t>
            </a:r>
          </a:p>
          <a:p>
            <a:pPr algn="ctr" eaLnBrk="0" hangingPunct="0"/>
            <a:r>
              <a:rPr lang="en-US" b="1">
                <a:solidFill>
                  <a:srgbClr val="990000"/>
                </a:solidFill>
              </a:rPr>
              <a:t>Prices didn’t change but people want MORE cereal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155"/>
                                        </p:tgtEl>
                                        <p:attrNameLst>
                                          <p:attrName>style.visibility</p:attrName>
                                        </p:attrNameLst>
                                      </p:cBhvr>
                                      <p:to>
                                        <p:strVal val="visible"/>
                                      </p:to>
                                    </p:set>
                                    <p:animEffect transition="in" filter="dissolve">
                                      <p:cBhvr>
                                        <p:cTn id="7" dur="500"/>
                                        <p:tgtEl>
                                          <p:spTgt spid="891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157"/>
                                        </p:tgtEl>
                                        <p:attrNameLst>
                                          <p:attrName>style.visibility</p:attrName>
                                        </p:attrNameLst>
                                      </p:cBhvr>
                                      <p:to>
                                        <p:strVal val="visible"/>
                                      </p:to>
                                    </p:set>
                                    <p:animEffect transition="in" filter="dissolve">
                                      <p:cBhvr>
                                        <p:cTn id="12" dur="500"/>
                                        <p:tgtEl>
                                          <p:spTgt spid="8915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9158"/>
                                        </p:tgtEl>
                                        <p:attrNameLst>
                                          <p:attrName>style.visibility</p:attrName>
                                        </p:attrNameLst>
                                      </p:cBhvr>
                                      <p:to>
                                        <p:strVal val="visible"/>
                                      </p:to>
                                    </p:set>
                                    <p:animEffect transition="in" filter="dissolve">
                                      <p:cBhvr>
                                        <p:cTn id="15" dur="500"/>
                                        <p:tgtEl>
                                          <p:spTgt spid="8915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9159"/>
                                        </p:tgtEl>
                                        <p:attrNameLst>
                                          <p:attrName>style.visibility</p:attrName>
                                        </p:attrNameLst>
                                      </p:cBhvr>
                                      <p:to>
                                        <p:strVal val="visible"/>
                                      </p:to>
                                    </p:set>
                                    <p:animEffect transition="in" filter="dissolve">
                                      <p:cBhvr>
                                        <p:cTn id="21" dur="500"/>
                                        <p:tgtEl>
                                          <p:spTgt spid="8915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9160"/>
                                        </p:tgtEl>
                                        <p:attrNameLst>
                                          <p:attrName>style.visibility</p:attrName>
                                        </p:attrNameLst>
                                      </p:cBhvr>
                                      <p:to>
                                        <p:strVal val="visible"/>
                                      </p:to>
                                    </p:set>
                                    <p:animEffect transition="in" filter="dissolve">
                                      <p:cBhvr>
                                        <p:cTn id="24" dur="500"/>
                                        <p:tgtEl>
                                          <p:spTgt spid="8916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9161"/>
                                        </p:tgtEl>
                                        <p:attrNameLst>
                                          <p:attrName>style.visibility</p:attrName>
                                        </p:attrNameLst>
                                      </p:cBhvr>
                                      <p:to>
                                        <p:strVal val="visible"/>
                                      </p:to>
                                    </p:set>
                                    <p:animEffect transition="in" filter="dissolve">
                                      <p:cBhvr>
                                        <p:cTn id="27" dur="500"/>
                                        <p:tgtEl>
                                          <p:spTgt spid="89161"/>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dissolv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dissolve">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dissolve">
                                      <p:cBhvr>
                                        <p:cTn id="4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55" grpId="0" animBg="1"/>
      <p:bldP spid="2" grpId="0" animBg="1"/>
      <p:bldP spid="89157" grpId="0" animBg="1"/>
      <p:bldP spid="89158" grpId="0" animBg="1"/>
      <p:bldP spid="89159" grpId="0" animBg="1"/>
      <p:bldP spid="89160" grpId="0" animBg="1"/>
      <p:bldP spid="891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2" name="Group 17"/>
          <p:cNvGrpSpPr>
            <a:grpSpLocks/>
          </p:cNvGrpSpPr>
          <p:nvPr/>
        </p:nvGrpSpPr>
        <p:grpSpPr bwMode="auto">
          <a:xfrm>
            <a:off x="3468688" y="1604963"/>
            <a:ext cx="4608512" cy="4262437"/>
            <a:chOff x="1473" y="948"/>
            <a:chExt cx="2989" cy="2724"/>
          </a:xfrm>
        </p:grpSpPr>
        <p:sp>
          <p:nvSpPr>
            <p:cNvPr id="2257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257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2532"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2533"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2534"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2535"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22536"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22537"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22538"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2539"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162600F5-FE38-4668-98B0-D0CFBE8E41DB}" type="slidenum">
              <a:rPr lang="en-US" sz="1400"/>
              <a:pPr algn="r"/>
              <a:t>24</a:t>
            </a:fld>
            <a:endParaRPr lang="en-US" sz="1400"/>
          </a:p>
        </p:txBody>
      </p:sp>
      <p:graphicFrame>
        <p:nvGraphicFramePr>
          <p:cNvPr id="90126"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63"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2564" name="Oval 38"/>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65" name="Oval 39"/>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66" name="Oval 40"/>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67" name="Oval 41"/>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68" name="Oval 42"/>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70" name="Rectangle 31"/>
          <p:cNvSpPr>
            <a:spLocks noChangeArrowheads="1"/>
          </p:cNvSpPr>
          <p:nvPr/>
        </p:nvSpPr>
        <p:spPr bwMode="auto">
          <a:xfrm>
            <a:off x="7315200" y="50292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2" name="Group 17"/>
          <p:cNvGrpSpPr>
            <a:grpSpLocks/>
          </p:cNvGrpSpPr>
          <p:nvPr/>
        </p:nvGrpSpPr>
        <p:grpSpPr bwMode="auto">
          <a:xfrm>
            <a:off x="3468688" y="1604963"/>
            <a:ext cx="4608512" cy="4262437"/>
            <a:chOff x="1473" y="948"/>
            <a:chExt cx="2989" cy="2724"/>
          </a:xfrm>
        </p:grpSpPr>
        <p:sp>
          <p:nvSpPr>
            <p:cNvPr id="23594"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3595"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3556"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3557"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3558"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3559"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23560"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23561"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23562"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3563"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4A4FB8B-AAA6-4F88-A593-0C5620C91D03}" type="slidenum">
              <a:rPr lang="en-US" sz="1400"/>
              <a:pPr algn="r"/>
              <a:t>25</a:t>
            </a:fld>
            <a:endParaRPr lang="en-US" sz="1400"/>
          </a:p>
        </p:txBody>
      </p:sp>
      <p:graphicFrame>
        <p:nvGraphicFramePr>
          <p:cNvPr id="91150"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7"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3588" name="Oval 38"/>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3589" name="Oval 39"/>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3590" name="Oval 40"/>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3591" name="Oval 41"/>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3592" name="Oval 42"/>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3593" name="Rectangle 31"/>
          <p:cNvSpPr>
            <a:spLocks noChangeArrowheads="1"/>
          </p:cNvSpPr>
          <p:nvPr/>
        </p:nvSpPr>
        <p:spPr bwMode="auto">
          <a:xfrm>
            <a:off x="7315200" y="50292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2" name="Group 17"/>
          <p:cNvGrpSpPr>
            <a:grpSpLocks/>
          </p:cNvGrpSpPr>
          <p:nvPr/>
        </p:nvGrpSpPr>
        <p:grpSpPr bwMode="auto">
          <a:xfrm>
            <a:off x="3468688" y="1604963"/>
            <a:ext cx="4608512" cy="4262437"/>
            <a:chOff x="1473" y="948"/>
            <a:chExt cx="2989" cy="2724"/>
          </a:xfrm>
        </p:grpSpPr>
        <p:sp>
          <p:nvSpPr>
            <p:cNvPr id="24623"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4624"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4580"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4581"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4582"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4583"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24584"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24585"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24586"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4587"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09E834FF-7D62-473B-9261-2B83E4AFF53F}" type="slidenum">
              <a:rPr lang="en-US" sz="1400"/>
              <a:pPr algn="r"/>
              <a:t>26</a:t>
            </a:fld>
            <a:endParaRPr lang="en-US" sz="1400"/>
          </a:p>
        </p:txBody>
      </p:sp>
      <p:graphicFrame>
        <p:nvGraphicFramePr>
          <p:cNvPr id="92174"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11"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4612" name="Oval 38"/>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3" name="Oval 39"/>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4" name="Oval 40"/>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5" name="Oval 41"/>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6" name="Oval 42"/>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7" name="Line 44"/>
          <p:cNvSpPr>
            <a:spLocks noChangeShapeType="1"/>
          </p:cNvSpPr>
          <p:nvPr/>
        </p:nvSpPr>
        <p:spPr bwMode="auto">
          <a:xfrm flipV="1">
            <a:off x="1447800" y="3048000"/>
            <a:ext cx="304800" cy="304800"/>
          </a:xfrm>
          <a:prstGeom prst="line">
            <a:avLst/>
          </a:prstGeom>
          <a:noFill/>
          <a:ln w="76200">
            <a:solidFill>
              <a:srgbClr val="FF0000"/>
            </a:solidFill>
            <a:round/>
            <a:headEnd/>
            <a:tailEnd/>
          </a:ln>
        </p:spPr>
        <p:txBody>
          <a:bodyPr/>
          <a:lstStyle/>
          <a:p>
            <a:endParaRPr lang="en-US"/>
          </a:p>
        </p:txBody>
      </p:sp>
      <p:sp>
        <p:nvSpPr>
          <p:cNvPr id="24618" name="Line 45"/>
          <p:cNvSpPr>
            <a:spLocks noChangeShapeType="1"/>
          </p:cNvSpPr>
          <p:nvPr/>
        </p:nvSpPr>
        <p:spPr bwMode="auto">
          <a:xfrm flipV="1">
            <a:off x="1371600" y="3733800"/>
            <a:ext cx="304800" cy="304800"/>
          </a:xfrm>
          <a:prstGeom prst="line">
            <a:avLst/>
          </a:prstGeom>
          <a:noFill/>
          <a:ln w="76200">
            <a:solidFill>
              <a:srgbClr val="FF0000"/>
            </a:solidFill>
            <a:round/>
            <a:headEnd/>
            <a:tailEnd/>
          </a:ln>
        </p:spPr>
        <p:txBody>
          <a:bodyPr/>
          <a:lstStyle/>
          <a:p>
            <a:endParaRPr lang="en-US"/>
          </a:p>
        </p:txBody>
      </p:sp>
      <p:sp>
        <p:nvSpPr>
          <p:cNvPr id="24619" name="Line 46"/>
          <p:cNvSpPr>
            <a:spLocks noChangeShapeType="1"/>
          </p:cNvSpPr>
          <p:nvPr/>
        </p:nvSpPr>
        <p:spPr bwMode="auto">
          <a:xfrm flipV="1">
            <a:off x="1371600" y="4343400"/>
            <a:ext cx="304800" cy="304800"/>
          </a:xfrm>
          <a:prstGeom prst="line">
            <a:avLst/>
          </a:prstGeom>
          <a:noFill/>
          <a:ln w="76200">
            <a:solidFill>
              <a:srgbClr val="FF0000"/>
            </a:solidFill>
            <a:round/>
            <a:headEnd/>
            <a:tailEnd/>
          </a:ln>
        </p:spPr>
        <p:txBody>
          <a:bodyPr/>
          <a:lstStyle/>
          <a:p>
            <a:endParaRPr lang="en-US"/>
          </a:p>
        </p:txBody>
      </p:sp>
      <p:sp>
        <p:nvSpPr>
          <p:cNvPr id="24620" name="Line 47"/>
          <p:cNvSpPr>
            <a:spLocks noChangeShapeType="1"/>
          </p:cNvSpPr>
          <p:nvPr/>
        </p:nvSpPr>
        <p:spPr bwMode="auto">
          <a:xfrm flipV="1">
            <a:off x="1447800" y="5029200"/>
            <a:ext cx="304800" cy="304800"/>
          </a:xfrm>
          <a:prstGeom prst="line">
            <a:avLst/>
          </a:prstGeom>
          <a:noFill/>
          <a:ln w="76200">
            <a:solidFill>
              <a:srgbClr val="FF0000"/>
            </a:solidFill>
            <a:round/>
            <a:headEnd/>
            <a:tailEnd/>
          </a:ln>
        </p:spPr>
        <p:txBody>
          <a:bodyPr/>
          <a:lstStyle/>
          <a:p>
            <a:endParaRPr lang="en-US"/>
          </a:p>
        </p:txBody>
      </p:sp>
      <p:sp>
        <p:nvSpPr>
          <p:cNvPr id="24621" name="Line 48"/>
          <p:cNvSpPr>
            <a:spLocks noChangeShapeType="1"/>
          </p:cNvSpPr>
          <p:nvPr/>
        </p:nvSpPr>
        <p:spPr bwMode="auto">
          <a:xfrm flipV="1">
            <a:off x="1371600" y="5715000"/>
            <a:ext cx="304800" cy="304800"/>
          </a:xfrm>
          <a:prstGeom prst="line">
            <a:avLst/>
          </a:prstGeom>
          <a:noFill/>
          <a:ln w="76200">
            <a:solidFill>
              <a:srgbClr val="FF0000"/>
            </a:solidFill>
            <a:round/>
            <a:headEnd/>
            <a:tailEnd/>
          </a:ln>
        </p:spPr>
        <p:txBody>
          <a:bodyPr/>
          <a:lstStyle/>
          <a:p>
            <a:endParaRPr lang="en-US"/>
          </a:p>
        </p:txBody>
      </p:sp>
      <p:sp>
        <p:nvSpPr>
          <p:cNvPr id="24622" name="Rectangle 31"/>
          <p:cNvSpPr>
            <a:spLocks noChangeArrowheads="1"/>
          </p:cNvSpPr>
          <p:nvPr/>
        </p:nvSpPr>
        <p:spPr bwMode="auto">
          <a:xfrm>
            <a:off x="7315200" y="50292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2" name="Group 17"/>
          <p:cNvGrpSpPr>
            <a:grpSpLocks/>
          </p:cNvGrpSpPr>
          <p:nvPr/>
        </p:nvGrpSpPr>
        <p:grpSpPr bwMode="auto">
          <a:xfrm>
            <a:off x="3468688" y="1604963"/>
            <a:ext cx="4608512" cy="4262437"/>
            <a:chOff x="1473" y="948"/>
            <a:chExt cx="2989" cy="2724"/>
          </a:xfrm>
        </p:grpSpPr>
        <p:sp>
          <p:nvSpPr>
            <p:cNvPr id="25647"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5648"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5604"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5605"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5606"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5607"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25608"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25609"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25610"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5611"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99479A33-03E7-43ED-B7BA-49885B854AA2}" type="slidenum">
              <a:rPr lang="en-US" sz="1400"/>
              <a:pPr algn="r"/>
              <a:t>27</a:t>
            </a:fld>
            <a:endParaRPr lang="en-US" sz="1400"/>
          </a:p>
        </p:txBody>
      </p:sp>
      <p:graphicFrame>
        <p:nvGraphicFramePr>
          <p:cNvPr id="93198"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10"/>
                        <a:tabLst/>
                      </a:pPr>
                      <a:r>
                        <a:rPr kumimoji="0" lang="en-US" sz="2800" b="1" i="0" u="none" strike="noStrike" cap="none" normalizeH="0" baseline="0" smtClean="0">
                          <a:ln>
                            <a:noFill/>
                          </a:ln>
                          <a:solidFill>
                            <a:schemeClr val="tx1"/>
                          </a:solidFill>
                          <a:effectLst/>
                          <a:latin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80  60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35"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5636" name="Oval 38"/>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37" name="Oval 39"/>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38" name="Oval 40"/>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39" name="Oval 41"/>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40" name="Oval 42"/>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41" name="Line 44"/>
          <p:cNvSpPr>
            <a:spLocks noChangeShapeType="1"/>
          </p:cNvSpPr>
          <p:nvPr/>
        </p:nvSpPr>
        <p:spPr bwMode="auto">
          <a:xfrm flipV="1">
            <a:off x="1447800" y="3048000"/>
            <a:ext cx="304800" cy="304800"/>
          </a:xfrm>
          <a:prstGeom prst="line">
            <a:avLst/>
          </a:prstGeom>
          <a:noFill/>
          <a:ln w="76200">
            <a:solidFill>
              <a:srgbClr val="FF0000"/>
            </a:solidFill>
            <a:round/>
            <a:headEnd/>
            <a:tailEnd/>
          </a:ln>
        </p:spPr>
        <p:txBody>
          <a:bodyPr/>
          <a:lstStyle/>
          <a:p>
            <a:endParaRPr lang="en-US"/>
          </a:p>
        </p:txBody>
      </p:sp>
      <p:sp>
        <p:nvSpPr>
          <p:cNvPr id="25642" name="Line 45"/>
          <p:cNvSpPr>
            <a:spLocks noChangeShapeType="1"/>
          </p:cNvSpPr>
          <p:nvPr/>
        </p:nvSpPr>
        <p:spPr bwMode="auto">
          <a:xfrm flipV="1">
            <a:off x="1371600" y="3733800"/>
            <a:ext cx="304800" cy="304800"/>
          </a:xfrm>
          <a:prstGeom prst="line">
            <a:avLst/>
          </a:prstGeom>
          <a:noFill/>
          <a:ln w="76200">
            <a:solidFill>
              <a:srgbClr val="FF0000"/>
            </a:solidFill>
            <a:round/>
            <a:headEnd/>
            <a:tailEnd/>
          </a:ln>
        </p:spPr>
        <p:txBody>
          <a:bodyPr/>
          <a:lstStyle/>
          <a:p>
            <a:endParaRPr lang="en-US"/>
          </a:p>
        </p:txBody>
      </p:sp>
      <p:sp>
        <p:nvSpPr>
          <p:cNvPr id="25643" name="Line 46"/>
          <p:cNvSpPr>
            <a:spLocks noChangeShapeType="1"/>
          </p:cNvSpPr>
          <p:nvPr/>
        </p:nvSpPr>
        <p:spPr bwMode="auto">
          <a:xfrm flipV="1">
            <a:off x="1371600" y="4343400"/>
            <a:ext cx="304800" cy="304800"/>
          </a:xfrm>
          <a:prstGeom prst="line">
            <a:avLst/>
          </a:prstGeom>
          <a:noFill/>
          <a:ln w="76200">
            <a:solidFill>
              <a:srgbClr val="FF0000"/>
            </a:solidFill>
            <a:round/>
            <a:headEnd/>
            <a:tailEnd/>
          </a:ln>
        </p:spPr>
        <p:txBody>
          <a:bodyPr/>
          <a:lstStyle/>
          <a:p>
            <a:endParaRPr lang="en-US"/>
          </a:p>
        </p:txBody>
      </p:sp>
      <p:sp>
        <p:nvSpPr>
          <p:cNvPr id="25644" name="Line 47"/>
          <p:cNvSpPr>
            <a:spLocks noChangeShapeType="1"/>
          </p:cNvSpPr>
          <p:nvPr/>
        </p:nvSpPr>
        <p:spPr bwMode="auto">
          <a:xfrm flipV="1">
            <a:off x="1447800" y="5029200"/>
            <a:ext cx="304800" cy="304800"/>
          </a:xfrm>
          <a:prstGeom prst="line">
            <a:avLst/>
          </a:prstGeom>
          <a:noFill/>
          <a:ln w="76200">
            <a:solidFill>
              <a:srgbClr val="FF0000"/>
            </a:solidFill>
            <a:round/>
            <a:headEnd/>
            <a:tailEnd/>
          </a:ln>
        </p:spPr>
        <p:txBody>
          <a:bodyPr/>
          <a:lstStyle/>
          <a:p>
            <a:endParaRPr lang="en-US"/>
          </a:p>
        </p:txBody>
      </p:sp>
      <p:sp>
        <p:nvSpPr>
          <p:cNvPr id="25645" name="Line 48"/>
          <p:cNvSpPr>
            <a:spLocks noChangeShapeType="1"/>
          </p:cNvSpPr>
          <p:nvPr/>
        </p:nvSpPr>
        <p:spPr bwMode="auto">
          <a:xfrm flipV="1">
            <a:off x="1371600" y="5715000"/>
            <a:ext cx="304800" cy="304800"/>
          </a:xfrm>
          <a:prstGeom prst="line">
            <a:avLst/>
          </a:prstGeom>
          <a:noFill/>
          <a:ln w="76200">
            <a:solidFill>
              <a:srgbClr val="FF0000"/>
            </a:solidFill>
            <a:round/>
            <a:headEnd/>
            <a:tailEnd/>
          </a:ln>
        </p:spPr>
        <p:txBody>
          <a:bodyPr/>
          <a:lstStyle/>
          <a:p>
            <a:endParaRPr lang="en-US"/>
          </a:p>
        </p:txBody>
      </p:sp>
      <p:sp>
        <p:nvSpPr>
          <p:cNvPr id="25646" name="Rectangle 31"/>
          <p:cNvSpPr>
            <a:spLocks noChangeArrowheads="1"/>
          </p:cNvSpPr>
          <p:nvPr/>
        </p:nvSpPr>
        <p:spPr bwMode="auto">
          <a:xfrm>
            <a:off x="7315200" y="50292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5" name="Group 17"/>
          <p:cNvGrpSpPr>
            <a:grpSpLocks/>
          </p:cNvGrpSpPr>
          <p:nvPr/>
        </p:nvGrpSpPr>
        <p:grpSpPr bwMode="auto">
          <a:xfrm>
            <a:off x="3468688" y="1604963"/>
            <a:ext cx="4608512" cy="4262437"/>
            <a:chOff x="1473" y="948"/>
            <a:chExt cx="2989" cy="2724"/>
          </a:xfrm>
        </p:grpSpPr>
        <p:sp>
          <p:nvSpPr>
            <p:cNvPr id="26679"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6680"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6628"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6629"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6630"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6631"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26632"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26633"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26634"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6635"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19A81804-4E14-4E35-99EE-B0256FB676FC}" type="slidenum">
              <a:rPr lang="en-US" sz="1400"/>
              <a:pPr algn="r"/>
              <a:t>28</a:t>
            </a:fld>
            <a:endParaRPr lang="en-US" sz="1400"/>
          </a:p>
        </p:txBody>
      </p:sp>
      <p:graphicFrame>
        <p:nvGraphicFramePr>
          <p:cNvPr id="94222"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10"/>
                        <a:tabLst/>
                      </a:pPr>
                      <a:r>
                        <a:rPr kumimoji="0" lang="en-US" sz="2800" b="1" i="0" u="none" strike="noStrike" cap="none" normalizeH="0" baseline="0" smtClean="0">
                          <a:ln>
                            <a:noFill/>
                          </a:ln>
                          <a:solidFill>
                            <a:schemeClr val="tx1"/>
                          </a:solidFill>
                          <a:effectLst/>
                          <a:latin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80  60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9" name="Rectangle 31"/>
          <p:cNvSpPr>
            <a:spLocks noChangeArrowheads="1"/>
          </p:cNvSpPr>
          <p:nvPr/>
        </p:nvSpPr>
        <p:spPr bwMode="auto">
          <a:xfrm>
            <a:off x="7315200" y="50292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
        <p:nvSpPr>
          <p:cNvPr id="26660" name="Line 38"/>
          <p:cNvSpPr>
            <a:spLocks noChangeShapeType="1"/>
          </p:cNvSpPr>
          <p:nvPr/>
        </p:nvSpPr>
        <p:spPr bwMode="auto">
          <a:xfrm flipV="1">
            <a:off x="1447800" y="3048000"/>
            <a:ext cx="304800" cy="304800"/>
          </a:xfrm>
          <a:prstGeom prst="line">
            <a:avLst/>
          </a:prstGeom>
          <a:noFill/>
          <a:ln w="76200">
            <a:solidFill>
              <a:srgbClr val="FF0000"/>
            </a:solidFill>
            <a:round/>
            <a:headEnd/>
            <a:tailEnd/>
          </a:ln>
        </p:spPr>
        <p:txBody>
          <a:bodyPr/>
          <a:lstStyle/>
          <a:p>
            <a:endParaRPr lang="en-US"/>
          </a:p>
        </p:txBody>
      </p:sp>
      <p:sp>
        <p:nvSpPr>
          <p:cNvPr id="26661" name="Line 39"/>
          <p:cNvSpPr>
            <a:spLocks noChangeShapeType="1"/>
          </p:cNvSpPr>
          <p:nvPr/>
        </p:nvSpPr>
        <p:spPr bwMode="auto">
          <a:xfrm flipV="1">
            <a:off x="1371600" y="3733800"/>
            <a:ext cx="304800" cy="304800"/>
          </a:xfrm>
          <a:prstGeom prst="line">
            <a:avLst/>
          </a:prstGeom>
          <a:noFill/>
          <a:ln w="76200">
            <a:solidFill>
              <a:srgbClr val="FF0000"/>
            </a:solidFill>
            <a:round/>
            <a:headEnd/>
            <a:tailEnd/>
          </a:ln>
        </p:spPr>
        <p:txBody>
          <a:bodyPr/>
          <a:lstStyle/>
          <a:p>
            <a:endParaRPr lang="en-US"/>
          </a:p>
        </p:txBody>
      </p:sp>
      <p:sp>
        <p:nvSpPr>
          <p:cNvPr id="26662" name="Line 40"/>
          <p:cNvSpPr>
            <a:spLocks noChangeShapeType="1"/>
          </p:cNvSpPr>
          <p:nvPr/>
        </p:nvSpPr>
        <p:spPr bwMode="auto">
          <a:xfrm flipV="1">
            <a:off x="1371600" y="4343400"/>
            <a:ext cx="304800" cy="304800"/>
          </a:xfrm>
          <a:prstGeom prst="line">
            <a:avLst/>
          </a:prstGeom>
          <a:noFill/>
          <a:ln w="76200">
            <a:solidFill>
              <a:srgbClr val="FF0000"/>
            </a:solidFill>
            <a:round/>
            <a:headEnd/>
            <a:tailEnd/>
          </a:ln>
        </p:spPr>
        <p:txBody>
          <a:bodyPr/>
          <a:lstStyle/>
          <a:p>
            <a:endParaRPr lang="en-US"/>
          </a:p>
        </p:txBody>
      </p:sp>
      <p:sp>
        <p:nvSpPr>
          <p:cNvPr id="26663" name="Line 41"/>
          <p:cNvSpPr>
            <a:spLocks noChangeShapeType="1"/>
          </p:cNvSpPr>
          <p:nvPr/>
        </p:nvSpPr>
        <p:spPr bwMode="auto">
          <a:xfrm flipV="1">
            <a:off x="1447800" y="5029200"/>
            <a:ext cx="304800" cy="304800"/>
          </a:xfrm>
          <a:prstGeom prst="line">
            <a:avLst/>
          </a:prstGeom>
          <a:noFill/>
          <a:ln w="76200">
            <a:solidFill>
              <a:srgbClr val="FF0000"/>
            </a:solidFill>
            <a:round/>
            <a:headEnd/>
            <a:tailEnd/>
          </a:ln>
        </p:spPr>
        <p:txBody>
          <a:bodyPr/>
          <a:lstStyle/>
          <a:p>
            <a:endParaRPr lang="en-US"/>
          </a:p>
        </p:txBody>
      </p:sp>
      <p:sp>
        <p:nvSpPr>
          <p:cNvPr id="26664" name="Line 42"/>
          <p:cNvSpPr>
            <a:spLocks noChangeShapeType="1"/>
          </p:cNvSpPr>
          <p:nvPr/>
        </p:nvSpPr>
        <p:spPr bwMode="auto">
          <a:xfrm flipV="1">
            <a:off x="1371600" y="5715000"/>
            <a:ext cx="304800" cy="304800"/>
          </a:xfrm>
          <a:prstGeom prst="line">
            <a:avLst/>
          </a:prstGeom>
          <a:noFill/>
          <a:ln w="76200">
            <a:solidFill>
              <a:srgbClr val="FF0000"/>
            </a:solidFill>
            <a:round/>
            <a:headEnd/>
            <a:tailEnd/>
          </a:ln>
        </p:spPr>
        <p:txBody>
          <a:bodyPr/>
          <a:lstStyle/>
          <a:p>
            <a:endParaRPr lang="en-US"/>
          </a:p>
        </p:txBody>
      </p:sp>
      <p:sp>
        <p:nvSpPr>
          <p:cNvPr id="26665"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6666" name="Oval 44"/>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6667" name="Oval 45"/>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6668" name="Oval 46"/>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6669" name="Oval 47"/>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6670" name="Oval 48"/>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94257" name="AutoShape 49"/>
          <p:cNvSpPr>
            <a:spLocks noChangeArrowheads="1"/>
          </p:cNvSpPr>
          <p:nvPr/>
        </p:nvSpPr>
        <p:spPr bwMode="auto">
          <a:xfrm rot="10800000">
            <a:off x="4876800" y="3581400"/>
            <a:ext cx="609600" cy="381000"/>
          </a:xfrm>
          <a:prstGeom prst="rightArrow">
            <a:avLst>
              <a:gd name="adj1" fmla="val 50000"/>
              <a:gd name="adj2" fmla="val 40000"/>
            </a:avLst>
          </a:prstGeom>
          <a:solidFill>
            <a:srgbClr val="FFFF00"/>
          </a:solidFill>
          <a:ln w="38100">
            <a:solidFill>
              <a:schemeClr val="tx1"/>
            </a:solidFill>
            <a:miter lim="800000"/>
            <a:headEnd/>
            <a:tailEnd/>
          </a:ln>
        </p:spPr>
        <p:txBody>
          <a:bodyPr wrap="none" anchor="ctr"/>
          <a:lstStyle/>
          <a:p>
            <a:endParaRPr lang="en-US"/>
          </a:p>
        </p:txBody>
      </p:sp>
      <p:sp>
        <p:nvSpPr>
          <p:cNvPr id="2" name="Rectangle 31"/>
          <p:cNvSpPr>
            <a:spLocks noChangeArrowheads="1"/>
          </p:cNvSpPr>
          <p:nvPr/>
        </p:nvSpPr>
        <p:spPr bwMode="auto">
          <a:xfrm>
            <a:off x="6172200" y="5029200"/>
            <a:ext cx="57626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r>
              <a:rPr lang="en-US" sz="2800" b="1" baseline="-25000">
                <a:latin typeface="Arial" charset="0"/>
              </a:rPr>
              <a:t>2</a:t>
            </a:r>
          </a:p>
        </p:txBody>
      </p:sp>
      <p:sp>
        <p:nvSpPr>
          <p:cNvPr id="3" name="Rectangle 31"/>
          <p:cNvSpPr>
            <a:spLocks noChangeArrowheads="1"/>
          </p:cNvSpPr>
          <p:nvPr/>
        </p:nvSpPr>
        <p:spPr bwMode="auto">
          <a:xfrm>
            <a:off x="5029200" y="1828800"/>
            <a:ext cx="3505200" cy="1150938"/>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b="1" u="sng"/>
              <a:t>Decrease in Demand</a:t>
            </a:r>
            <a:endParaRPr lang="en-US" b="1">
              <a:solidFill>
                <a:srgbClr val="990000"/>
              </a:solidFill>
            </a:endParaRPr>
          </a:p>
          <a:p>
            <a:pPr algn="ctr" eaLnBrk="0" hangingPunct="0"/>
            <a:r>
              <a:rPr lang="en-US" b="1">
                <a:solidFill>
                  <a:srgbClr val="990000"/>
                </a:solidFill>
              </a:rPr>
              <a:t>Prices didn’t change but people want LESS cereal</a:t>
            </a:r>
          </a:p>
        </p:txBody>
      </p:sp>
      <p:sp>
        <p:nvSpPr>
          <p:cNvPr id="4" name="Freeform 30"/>
          <p:cNvSpPr>
            <a:spLocks/>
          </p:cNvSpPr>
          <p:nvPr/>
        </p:nvSpPr>
        <p:spPr bwMode="auto">
          <a:xfrm rot="-358900">
            <a:off x="3876675" y="2528888"/>
            <a:ext cx="2667000" cy="26670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94268" name="Oval 60"/>
          <p:cNvSpPr>
            <a:spLocks noChangeArrowheads="1"/>
          </p:cNvSpPr>
          <p:nvPr/>
        </p:nvSpPr>
        <p:spPr bwMode="auto">
          <a:xfrm>
            <a:off x="36576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94269" name="Oval 61"/>
          <p:cNvSpPr>
            <a:spLocks noChangeArrowheads="1"/>
          </p:cNvSpPr>
          <p:nvPr/>
        </p:nvSpPr>
        <p:spPr bwMode="auto">
          <a:xfrm>
            <a:off x="4267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94270" name="Oval 62"/>
          <p:cNvSpPr>
            <a:spLocks noChangeArrowheads="1"/>
          </p:cNvSpPr>
          <p:nvPr/>
        </p:nvSpPr>
        <p:spPr bwMode="auto">
          <a:xfrm>
            <a:off x="51054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94271" name="Oval 63"/>
          <p:cNvSpPr>
            <a:spLocks noChangeArrowheads="1"/>
          </p:cNvSpPr>
          <p:nvPr/>
        </p:nvSpPr>
        <p:spPr bwMode="auto">
          <a:xfrm>
            <a:off x="6629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57"/>
                                        </p:tgtEl>
                                        <p:attrNameLst>
                                          <p:attrName>style.visibility</p:attrName>
                                        </p:attrNameLst>
                                      </p:cBhvr>
                                      <p:to>
                                        <p:strVal val="visible"/>
                                      </p:to>
                                    </p:set>
                                    <p:animEffect transition="in" filter="dissolve">
                                      <p:cBhvr>
                                        <p:cTn id="7" dur="500"/>
                                        <p:tgtEl>
                                          <p:spTgt spid="942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68"/>
                                        </p:tgtEl>
                                        <p:attrNameLst>
                                          <p:attrName>style.visibility</p:attrName>
                                        </p:attrNameLst>
                                      </p:cBhvr>
                                      <p:to>
                                        <p:strVal val="visible"/>
                                      </p:to>
                                    </p:set>
                                    <p:animEffect transition="in" filter="dissolve">
                                      <p:cBhvr>
                                        <p:cTn id="12" dur="500"/>
                                        <p:tgtEl>
                                          <p:spTgt spid="9426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4269"/>
                                        </p:tgtEl>
                                        <p:attrNameLst>
                                          <p:attrName>style.visibility</p:attrName>
                                        </p:attrNameLst>
                                      </p:cBhvr>
                                      <p:to>
                                        <p:strVal val="visible"/>
                                      </p:to>
                                    </p:set>
                                    <p:animEffect transition="in" filter="dissolve">
                                      <p:cBhvr>
                                        <p:cTn id="15" dur="500"/>
                                        <p:tgtEl>
                                          <p:spTgt spid="9426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4270"/>
                                        </p:tgtEl>
                                        <p:attrNameLst>
                                          <p:attrName>style.visibility</p:attrName>
                                        </p:attrNameLst>
                                      </p:cBhvr>
                                      <p:to>
                                        <p:strVal val="visible"/>
                                      </p:to>
                                    </p:set>
                                    <p:animEffect transition="in" filter="dissolve">
                                      <p:cBhvr>
                                        <p:cTn id="18" dur="500"/>
                                        <p:tgtEl>
                                          <p:spTgt spid="9427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4271"/>
                                        </p:tgtEl>
                                        <p:attrNameLst>
                                          <p:attrName>style.visibility</p:attrName>
                                        </p:attrNameLst>
                                      </p:cBhvr>
                                      <p:to>
                                        <p:strVal val="visible"/>
                                      </p:to>
                                    </p:set>
                                    <p:animEffect transition="in" filter="dissolve">
                                      <p:cBhvr>
                                        <p:cTn id="21" dur="500"/>
                                        <p:tgtEl>
                                          <p:spTgt spid="9427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par>
                                <p:cTn id="25" presetID="9" presetClass="entr" presetSubtype="0" fill="hold"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dissolv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dissolv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dissolve">
                                      <p:cBhvr>
                                        <p:cTn id="3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57" grpId="0" animBg="1"/>
      <p:bldP spid="4" grpId="0" animBg="1"/>
      <p:bldP spid="94268" grpId="0" animBg="1"/>
      <p:bldP spid="94269" grpId="0" animBg="1"/>
      <p:bldP spid="94270" grpId="0" animBg="1"/>
      <p:bldP spid="942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Demand</a:t>
            </a:r>
          </a:p>
        </p:txBody>
      </p:sp>
      <p:grpSp>
        <p:nvGrpSpPr>
          <p:cNvPr id="2" name="Group 17"/>
          <p:cNvGrpSpPr>
            <a:grpSpLocks/>
          </p:cNvGrpSpPr>
          <p:nvPr/>
        </p:nvGrpSpPr>
        <p:grpSpPr bwMode="auto">
          <a:xfrm>
            <a:off x="3468688" y="1604963"/>
            <a:ext cx="4608512" cy="4262437"/>
            <a:chOff x="1473" y="948"/>
            <a:chExt cx="2989" cy="2724"/>
          </a:xfrm>
        </p:grpSpPr>
        <p:sp>
          <p:nvSpPr>
            <p:cNvPr id="2769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769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7652"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7653"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7654"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7655"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27656"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27657"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Demand Schedule</a:t>
            </a:r>
          </a:p>
        </p:txBody>
      </p:sp>
      <p:sp>
        <p:nvSpPr>
          <p:cNvPr id="27658"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7659"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FEEE41F7-094D-438E-A7D8-3AC2A436397C}" type="slidenum">
              <a:rPr lang="en-US" sz="1400"/>
              <a:pPr algn="r"/>
              <a:t>29</a:t>
            </a:fld>
            <a:endParaRPr lang="en-US" sz="1400"/>
          </a:p>
        </p:txBody>
      </p:sp>
      <p:graphicFrame>
        <p:nvGraphicFramePr>
          <p:cNvPr id="95246" name="Group 14"/>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Demanded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83" name="Freeform 30"/>
          <p:cNvSpPr>
            <a:spLocks/>
          </p:cNvSpPr>
          <p:nvPr/>
        </p:nvSpPr>
        <p:spPr bwMode="auto">
          <a:xfrm rot="-358900">
            <a:off x="4038600" y="1600200"/>
            <a:ext cx="3657600" cy="36576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7684" name="Oval 38"/>
          <p:cNvSpPr>
            <a:spLocks noChangeArrowheads="1"/>
          </p:cNvSpPr>
          <p:nvPr/>
        </p:nvSpPr>
        <p:spPr bwMode="auto">
          <a:xfrm>
            <a:off x="38100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7685" name="Oval 39"/>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7686" name="Oval 40"/>
          <p:cNvSpPr>
            <a:spLocks noChangeArrowheads="1"/>
          </p:cNvSpPr>
          <p:nvPr/>
        </p:nvSpPr>
        <p:spPr bwMode="auto">
          <a:xfrm>
            <a:off x="5029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7687" name="Oval 41"/>
          <p:cNvSpPr>
            <a:spLocks noChangeArrowheads="1"/>
          </p:cNvSpPr>
          <p:nvPr/>
        </p:nvSpPr>
        <p:spPr bwMode="auto">
          <a:xfrm>
            <a:off x="6172200" y="4114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7688" name="Oval 42"/>
          <p:cNvSpPr>
            <a:spLocks noChangeArrowheads="1"/>
          </p:cNvSpPr>
          <p:nvPr/>
        </p:nvSpPr>
        <p:spPr bwMode="auto">
          <a:xfrm>
            <a:off x="7772400" y="4953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7690" name="Rectangle 31"/>
          <p:cNvSpPr>
            <a:spLocks noChangeArrowheads="1"/>
          </p:cNvSpPr>
          <p:nvPr/>
        </p:nvSpPr>
        <p:spPr bwMode="auto">
          <a:xfrm>
            <a:off x="7315200" y="5029200"/>
            <a:ext cx="15890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Demand</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a:off x="228600" y="0"/>
            <a:ext cx="8675688" cy="1143000"/>
          </a:xfrm>
          <a:noFill/>
        </p:spPr>
        <p:txBody>
          <a:bodyPr lIns="92075" tIns="46038" rIns="92075" bIns="46038"/>
          <a:lstStyle/>
          <a:p>
            <a:r>
              <a:rPr lang="en-US" b="1" dirty="0" smtClean="0"/>
              <a:t>DEMAND DEFINED</a:t>
            </a:r>
          </a:p>
        </p:txBody>
      </p:sp>
      <p:sp>
        <p:nvSpPr>
          <p:cNvPr id="20484" name="Slide Number Placeholder 3"/>
          <p:cNvSpPr>
            <a:spLocks noGrp="1"/>
          </p:cNvSpPr>
          <p:nvPr>
            <p:ph type="sldNum" sz="quarter" idx="12"/>
          </p:nvPr>
        </p:nvSpPr>
        <p:spPr/>
        <p:txBody>
          <a:bodyPr/>
          <a:lstStyle/>
          <a:p>
            <a:pPr>
              <a:defRPr/>
            </a:pPr>
            <a:fld id="{CE9E2EB5-19B0-4184-A056-213E604E805B}" type="slidenum">
              <a:rPr lang="en-US"/>
              <a:pPr>
                <a:defRPr/>
              </a:pPr>
              <a:t>3</a:t>
            </a:fld>
            <a:endParaRPr lang="en-US" dirty="0"/>
          </a:p>
        </p:txBody>
      </p:sp>
      <p:sp>
        <p:nvSpPr>
          <p:cNvPr id="4116" name="Rectangle 20"/>
          <p:cNvSpPr>
            <a:spLocks noChangeArrowheads="1"/>
          </p:cNvSpPr>
          <p:nvPr/>
        </p:nvSpPr>
        <p:spPr bwMode="auto">
          <a:xfrm>
            <a:off x="0" y="914400"/>
            <a:ext cx="9144000" cy="5022850"/>
          </a:xfrm>
          <a:prstGeom prst="rect">
            <a:avLst/>
          </a:prstGeom>
          <a:noFill/>
          <a:ln w="9525">
            <a:noFill/>
            <a:miter lim="800000"/>
            <a:headEnd/>
            <a:tailEnd/>
          </a:ln>
        </p:spPr>
        <p:txBody>
          <a:bodyPr/>
          <a:lstStyle/>
          <a:p>
            <a:pPr marL="342900" indent="-342900"/>
            <a:r>
              <a:rPr lang="en-US" altLang="en-US" sz="3600" b="1" dirty="0">
                <a:solidFill>
                  <a:srgbClr val="000099"/>
                </a:solidFill>
                <a:sym typeface="Wingdings" pitchFamily="2" charset="2"/>
              </a:rPr>
              <a:t>What is Demand?</a:t>
            </a:r>
            <a:r>
              <a:rPr lang="en-US" altLang="en-US" sz="3600" b="1" dirty="0">
                <a:sym typeface="Wingdings" pitchFamily="2" charset="2"/>
              </a:rPr>
              <a:t> </a:t>
            </a:r>
            <a:r>
              <a:rPr lang="en-US" altLang="en-US" sz="3600" b="1" dirty="0">
                <a:solidFill>
                  <a:schemeClr val="tx2"/>
                </a:solidFill>
                <a:sym typeface="Wingdings" pitchFamily="2" charset="2"/>
              </a:rPr>
              <a:t>	</a:t>
            </a:r>
          </a:p>
          <a:p>
            <a:pPr marL="342900" indent="-342900"/>
            <a:r>
              <a:rPr lang="en-US" altLang="en-US" sz="3400" b="1" dirty="0">
                <a:sym typeface="Wingdings" pitchFamily="2" charset="2"/>
              </a:rPr>
              <a:t>	Demand is the different quantities of goods that consumers are </a:t>
            </a:r>
            <a:r>
              <a:rPr lang="en-US" altLang="en-US" sz="3400" b="1" dirty="0">
                <a:solidFill>
                  <a:srgbClr val="990000"/>
                </a:solidFill>
                <a:sym typeface="Wingdings" pitchFamily="2" charset="2"/>
              </a:rPr>
              <a:t>willing </a:t>
            </a:r>
            <a:r>
              <a:rPr lang="en-US" altLang="en-US" sz="3400" b="1" dirty="0">
                <a:sym typeface="Wingdings" pitchFamily="2" charset="2"/>
              </a:rPr>
              <a:t>and</a:t>
            </a:r>
            <a:r>
              <a:rPr lang="en-US" altLang="en-US" sz="3400" b="1" dirty="0">
                <a:solidFill>
                  <a:srgbClr val="990000"/>
                </a:solidFill>
                <a:sym typeface="Wingdings" pitchFamily="2" charset="2"/>
              </a:rPr>
              <a:t> able</a:t>
            </a:r>
            <a:r>
              <a:rPr lang="en-US" altLang="en-US" sz="3400" b="1" dirty="0">
                <a:sym typeface="Wingdings" pitchFamily="2" charset="2"/>
              </a:rPr>
              <a:t> to buy at different prices.</a:t>
            </a:r>
          </a:p>
          <a:p>
            <a:pPr marL="742950" lvl="1" indent="-285750"/>
            <a:r>
              <a:rPr lang="en-US" altLang="en-US" sz="3000" b="1" dirty="0">
                <a:solidFill>
                  <a:srgbClr val="990000"/>
                </a:solidFill>
                <a:sym typeface="Wingdings" pitchFamily="2" charset="2"/>
              </a:rPr>
              <a:t>(Ex: Bill Gates is </a:t>
            </a:r>
            <a:r>
              <a:rPr lang="en-US" altLang="en-US" sz="3000" b="1" u="sng" dirty="0">
                <a:solidFill>
                  <a:srgbClr val="990000"/>
                </a:solidFill>
                <a:sym typeface="Wingdings" pitchFamily="2" charset="2"/>
              </a:rPr>
              <a:t>able</a:t>
            </a:r>
            <a:r>
              <a:rPr lang="en-US" altLang="en-US" sz="3000" b="1" dirty="0">
                <a:solidFill>
                  <a:srgbClr val="990000"/>
                </a:solidFill>
                <a:sym typeface="Wingdings" pitchFamily="2" charset="2"/>
              </a:rPr>
              <a:t> to purchase a Ferrari, but if he isn’t </a:t>
            </a:r>
            <a:r>
              <a:rPr lang="en-US" altLang="en-US" sz="3000" b="1" u="sng" dirty="0">
                <a:solidFill>
                  <a:srgbClr val="990000"/>
                </a:solidFill>
                <a:sym typeface="Wingdings" pitchFamily="2" charset="2"/>
              </a:rPr>
              <a:t>willing</a:t>
            </a:r>
            <a:r>
              <a:rPr lang="en-US" altLang="en-US" sz="3000" b="1" dirty="0">
                <a:solidFill>
                  <a:srgbClr val="990000"/>
                </a:solidFill>
                <a:sym typeface="Wingdings" pitchFamily="2" charset="2"/>
              </a:rPr>
              <a:t> he has NO demand for one)</a:t>
            </a:r>
          </a:p>
          <a:p>
            <a:pPr marL="742950" lvl="1" indent="-285750"/>
            <a:endParaRPr lang="en-US" altLang="en-US" sz="1800" b="1" dirty="0">
              <a:solidFill>
                <a:srgbClr val="990000"/>
              </a:solidFill>
              <a:sym typeface="Wingdings" pitchFamily="2" charset="2"/>
            </a:endParaRPr>
          </a:p>
          <a:p>
            <a:pPr marL="342900" indent="-342900" eaLnBrk="0" hangingPunct="0"/>
            <a:r>
              <a:rPr kumimoji="1" lang="en-US" altLang="en-US" sz="3600" b="1" dirty="0">
                <a:solidFill>
                  <a:srgbClr val="000099"/>
                </a:solidFill>
                <a:sym typeface="Wingdings" pitchFamily="2" charset="2"/>
              </a:rPr>
              <a:t>What is the Law of Demand? </a:t>
            </a:r>
          </a:p>
          <a:p>
            <a:pPr marL="742950" lvl="1" indent="-285750" eaLnBrk="0" hangingPunct="0"/>
            <a:r>
              <a:rPr lang="en-US" altLang="en-US" sz="3600" b="1" dirty="0"/>
              <a:t>There is an </a:t>
            </a:r>
            <a:r>
              <a:rPr lang="en-US" altLang="en-US" sz="3600" b="1" u="sng" dirty="0"/>
              <a:t>INVERSE</a:t>
            </a:r>
            <a:r>
              <a:rPr lang="en-US" altLang="en-US" sz="3600" b="1" dirty="0"/>
              <a:t> relationship between price and quantity demanded</a:t>
            </a:r>
            <a:endParaRPr lang="en-US" altLang="en-US" sz="3600" b="1" dirty="0">
              <a:sym typeface="Wingdings" pitchFamily="2" charset="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left)">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16">
                                            <p:txEl>
                                              <p:pRg st="0" end="0"/>
                                            </p:txEl>
                                          </p:spTgt>
                                        </p:tgtEl>
                                        <p:attrNameLst>
                                          <p:attrName>style.visibility</p:attrName>
                                        </p:attrNameLst>
                                      </p:cBhvr>
                                      <p:to>
                                        <p:strVal val="visible"/>
                                      </p:to>
                                    </p:set>
                                    <p:animEffect transition="in" filter="dissolve">
                                      <p:cBhvr>
                                        <p:cTn id="12" dur="500"/>
                                        <p:tgtEl>
                                          <p:spTgt spid="41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16">
                                            <p:txEl>
                                              <p:pRg st="1" end="1"/>
                                            </p:txEl>
                                          </p:spTgt>
                                        </p:tgtEl>
                                        <p:attrNameLst>
                                          <p:attrName>style.visibility</p:attrName>
                                        </p:attrNameLst>
                                      </p:cBhvr>
                                      <p:to>
                                        <p:strVal val="visible"/>
                                      </p:to>
                                    </p:set>
                                    <p:animEffect transition="in" filter="dissolve">
                                      <p:cBhvr>
                                        <p:cTn id="17" dur="500"/>
                                        <p:tgtEl>
                                          <p:spTgt spid="41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16">
                                            <p:txEl>
                                              <p:pRg st="2" end="2"/>
                                            </p:txEl>
                                          </p:spTgt>
                                        </p:tgtEl>
                                        <p:attrNameLst>
                                          <p:attrName>style.visibility</p:attrName>
                                        </p:attrNameLst>
                                      </p:cBhvr>
                                      <p:to>
                                        <p:strVal val="visible"/>
                                      </p:to>
                                    </p:set>
                                    <p:animEffect transition="in" filter="dissolve">
                                      <p:cBhvr>
                                        <p:cTn id="22" dur="500"/>
                                        <p:tgtEl>
                                          <p:spTgt spid="41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16">
                                            <p:txEl>
                                              <p:pRg st="4" end="4"/>
                                            </p:txEl>
                                          </p:spTgt>
                                        </p:tgtEl>
                                        <p:attrNameLst>
                                          <p:attrName>style.visibility</p:attrName>
                                        </p:attrNameLst>
                                      </p:cBhvr>
                                      <p:to>
                                        <p:strVal val="visible"/>
                                      </p:to>
                                    </p:set>
                                    <p:animEffect transition="in" filter="dissolve">
                                      <p:cBhvr>
                                        <p:cTn id="27" dur="500"/>
                                        <p:tgtEl>
                                          <p:spTgt spid="41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16">
                                            <p:txEl>
                                              <p:pRg st="5" end="5"/>
                                            </p:txEl>
                                          </p:spTgt>
                                        </p:tgtEl>
                                        <p:attrNameLst>
                                          <p:attrName>style.visibility</p:attrName>
                                        </p:attrNameLst>
                                      </p:cBhvr>
                                      <p:to>
                                        <p:strVal val="visible"/>
                                      </p:to>
                                    </p:set>
                                    <p:animEffect transition="in" filter="dissolve">
                                      <p:cBhvr>
                                        <p:cTn id="32" dur="500"/>
                                        <p:tgtEl>
                                          <p:spTgt spid="41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16"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382000" cy="1143000"/>
          </a:xfrm>
        </p:spPr>
        <p:txBody>
          <a:bodyPr/>
          <a:lstStyle/>
          <a:p>
            <a:pPr eaLnBrk="1" hangingPunct="1"/>
            <a:r>
              <a:rPr lang="en-US" altLang="en-US" sz="4000" b="1" smtClean="0">
                <a:solidFill>
                  <a:srgbClr val="000099"/>
                </a:solidFill>
              </a:rPr>
              <a:t>What Causes a Shift in Demand?</a:t>
            </a:r>
          </a:p>
        </p:txBody>
      </p:sp>
      <p:sp>
        <p:nvSpPr>
          <p:cNvPr id="78851" name="Text Box 3"/>
          <p:cNvSpPr txBox="1">
            <a:spLocks noChangeArrowheads="1"/>
          </p:cNvSpPr>
          <p:nvPr/>
        </p:nvSpPr>
        <p:spPr bwMode="auto">
          <a:xfrm>
            <a:off x="304800" y="1143000"/>
            <a:ext cx="8610600" cy="5454650"/>
          </a:xfrm>
          <a:prstGeom prst="rect">
            <a:avLst/>
          </a:prstGeom>
          <a:noFill/>
          <a:ln w="9525">
            <a:noFill/>
            <a:miter lim="800000"/>
            <a:headEnd/>
            <a:tailEnd/>
          </a:ln>
        </p:spPr>
        <p:txBody>
          <a:bodyPr>
            <a:spAutoFit/>
          </a:bodyPr>
          <a:lstStyle/>
          <a:p>
            <a:pPr marL="457200" indent="-457200" eaLnBrk="0" hangingPunct="0"/>
            <a:r>
              <a:rPr lang="en-US" altLang="en-US" sz="3800" b="1"/>
              <a:t>5 Shifters (Determinates) of Demand</a:t>
            </a:r>
            <a:r>
              <a:rPr lang="en-US" altLang="en-US" sz="3400" b="1"/>
              <a:t>:</a:t>
            </a:r>
          </a:p>
          <a:p>
            <a:pPr marL="457200" indent="-457200" eaLnBrk="0" hangingPunct="0"/>
            <a:endParaRPr lang="en-US" altLang="en-US" sz="1800" b="1"/>
          </a:p>
          <a:p>
            <a:pPr marL="914400" lvl="1" indent="-457200" eaLnBrk="0" hangingPunct="0">
              <a:buFontTx/>
              <a:buAutoNum type="arabicPeriod"/>
            </a:pPr>
            <a:r>
              <a:rPr lang="en-US" altLang="en-US" sz="4200" b="1">
                <a:solidFill>
                  <a:srgbClr val="990000"/>
                </a:solidFill>
              </a:rPr>
              <a:t>Tastes and Preferences</a:t>
            </a:r>
          </a:p>
          <a:p>
            <a:pPr marL="914400" lvl="1" indent="-457200" eaLnBrk="0" hangingPunct="0">
              <a:buFontTx/>
              <a:buAutoNum type="arabicPeriod"/>
            </a:pPr>
            <a:r>
              <a:rPr lang="en-US" altLang="en-US" sz="4200" b="1">
                <a:solidFill>
                  <a:srgbClr val="990000"/>
                </a:solidFill>
              </a:rPr>
              <a:t>Number of Consumers</a:t>
            </a:r>
          </a:p>
          <a:p>
            <a:pPr marL="914400" lvl="1" indent="-457200" eaLnBrk="0" hangingPunct="0">
              <a:buFontTx/>
              <a:buAutoNum type="arabicPeriod"/>
            </a:pPr>
            <a:r>
              <a:rPr lang="en-US" altLang="en-US" sz="4200" b="1">
                <a:solidFill>
                  <a:srgbClr val="990000"/>
                </a:solidFill>
              </a:rPr>
              <a:t>Price of Related Goods</a:t>
            </a:r>
          </a:p>
          <a:p>
            <a:pPr marL="914400" lvl="1" indent="-457200" eaLnBrk="0" hangingPunct="0">
              <a:buFontTx/>
              <a:buAutoNum type="arabicPeriod"/>
            </a:pPr>
            <a:r>
              <a:rPr lang="en-US" altLang="en-US" sz="4200" b="1">
                <a:solidFill>
                  <a:srgbClr val="990000"/>
                </a:solidFill>
              </a:rPr>
              <a:t>Income</a:t>
            </a:r>
          </a:p>
          <a:p>
            <a:pPr marL="914400" lvl="1" indent="-457200" eaLnBrk="0" hangingPunct="0">
              <a:buFontTx/>
              <a:buAutoNum type="arabicPeriod"/>
            </a:pPr>
            <a:r>
              <a:rPr lang="en-US" altLang="en-US" sz="4200" b="1">
                <a:solidFill>
                  <a:srgbClr val="990000"/>
                </a:solidFill>
              </a:rPr>
              <a:t>Future Expectations</a:t>
            </a:r>
            <a:endParaRPr lang="en-US" altLang="en-US" sz="2600" b="1">
              <a:solidFill>
                <a:srgbClr val="990000"/>
              </a:solidFill>
            </a:endParaRPr>
          </a:p>
          <a:p>
            <a:pPr marL="457200" indent="-457200" algn="ctr" eaLnBrk="0" hangingPunct="0"/>
            <a:endParaRPr lang="en-US" altLang="en-US" sz="1800" b="1">
              <a:solidFill>
                <a:srgbClr val="000099"/>
              </a:solidFill>
            </a:endParaRPr>
          </a:p>
          <a:p>
            <a:pPr marL="457200" indent="-457200" algn="ctr" eaLnBrk="0" hangingPunct="0"/>
            <a:r>
              <a:rPr lang="en-US" altLang="en-US" sz="3400" b="1">
                <a:solidFill>
                  <a:srgbClr val="000099"/>
                </a:solidFill>
              </a:rPr>
              <a:t>Changes in PRICE don’t shift the curve. It only causes movement along the curve.</a:t>
            </a:r>
            <a:r>
              <a:rPr lang="en-US" altLang="en-US" sz="3000" b="1">
                <a:solidFill>
                  <a:srgbClr val="000099"/>
                </a:solidFill>
                <a:latin typeface="Arial" charset="0"/>
              </a:rPr>
              <a:t> </a:t>
            </a:r>
          </a:p>
        </p:txBody>
      </p:sp>
      <p:sp>
        <p:nvSpPr>
          <p:cNvPr id="28676" name="Slide Number Placeholder 3"/>
          <p:cNvSpPr>
            <a:spLocks noGrp="1"/>
          </p:cNvSpPr>
          <p:nvPr>
            <p:ph type="sldNum" sz="quarter" idx="12"/>
          </p:nvPr>
        </p:nvSpPr>
        <p:spPr>
          <a:noFill/>
        </p:spPr>
        <p:txBody>
          <a:bodyPr/>
          <a:lstStyle/>
          <a:p>
            <a:fld id="{1B8FE27F-7B90-45BF-B951-2526B8C3EFF1}" type="slidenum">
              <a:rPr lang="en-US" smtClean="0">
                <a:latin typeface="Times New Roman" pitchFamily="18" charset="0"/>
              </a:rPr>
              <a:pPr/>
              <a:t>30</a:t>
            </a:fld>
            <a:endParaRPr lang="en-US" smtClean="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dissolve">
                                      <p:cBhvr>
                                        <p:cTn id="12" dur="500"/>
                                        <p:tgtEl>
                                          <p:spTgt spid="788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dissolve">
                                      <p:cBhvr>
                                        <p:cTn id="17" dur="500"/>
                                        <p:tgtEl>
                                          <p:spTgt spid="788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8851">
                                            <p:txEl>
                                              <p:pRg st="4" end="4"/>
                                            </p:txEl>
                                          </p:spTgt>
                                        </p:tgtEl>
                                        <p:attrNameLst>
                                          <p:attrName>style.visibility</p:attrName>
                                        </p:attrNameLst>
                                      </p:cBhvr>
                                      <p:to>
                                        <p:strVal val="visible"/>
                                      </p:to>
                                    </p:set>
                                    <p:animEffect transition="in" filter="dissolve">
                                      <p:cBhvr>
                                        <p:cTn id="22" dur="500"/>
                                        <p:tgtEl>
                                          <p:spTgt spid="788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8851">
                                            <p:txEl>
                                              <p:pRg st="5" end="5"/>
                                            </p:txEl>
                                          </p:spTgt>
                                        </p:tgtEl>
                                        <p:attrNameLst>
                                          <p:attrName>style.visibility</p:attrName>
                                        </p:attrNameLst>
                                      </p:cBhvr>
                                      <p:to>
                                        <p:strVal val="visible"/>
                                      </p:to>
                                    </p:set>
                                    <p:animEffect transition="in" filter="dissolve">
                                      <p:cBhvr>
                                        <p:cTn id="27" dur="500"/>
                                        <p:tgtEl>
                                          <p:spTgt spid="788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8851">
                                            <p:txEl>
                                              <p:pRg st="6" end="6"/>
                                            </p:txEl>
                                          </p:spTgt>
                                        </p:tgtEl>
                                        <p:attrNameLst>
                                          <p:attrName>style.visibility</p:attrName>
                                        </p:attrNameLst>
                                      </p:cBhvr>
                                      <p:to>
                                        <p:strVal val="visible"/>
                                      </p:to>
                                    </p:set>
                                    <p:animEffect transition="in" filter="dissolve">
                                      <p:cBhvr>
                                        <p:cTn id="32" dur="500"/>
                                        <p:tgtEl>
                                          <p:spTgt spid="788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8851">
                                            <p:txEl>
                                              <p:pRg st="8" end="8"/>
                                            </p:txEl>
                                          </p:spTgt>
                                        </p:tgtEl>
                                        <p:attrNameLst>
                                          <p:attrName>style.visibility</p:attrName>
                                        </p:attrNameLst>
                                      </p:cBhvr>
                                      <p:to>
                                        <p:strVal val="visible"/>
                                      </p:to>
                                    </p:set>
                                    <p:animEffect transition="in" filter="dissolve">
                                      <p:cBhvr>
                                        <p:cTn id="37" dur="500"/>
                                        <p:tgtEl>
                                          <p:spTgt spid="788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228600"/>
            <a:ext cx="7772400" cy="1143000"/>
          </a:xfrm>
        </p:spPr>
        <p:txBody>
          <a:bodyPr/>
          <a:lstStyle/>
          <a:p>
            <a:pPr eaLnBrk="1" hangingPunct="1"/>
            <a:r>
              <a:rPr lang="en-US" altLang="en-US" b="1" smtClean="0"/>
              <a:t>Prices of Related Goods</a:t>
            </a:r>
          </a:p>
        </p:txBody>
      </p:sp>
      <p:sp>
        <p:nvSpPr>
          <p:cNvPr id="82947" name="Rectangle 3"/>
          <p:cNvSpPr>
            <a:spLocks noGrp="1" noChangeArrowheads="1"/>
          </p:cNvSpPr>
          <p:nvPr>
            <p:ph type="body" sz="half" idx="1"/>
          </p:nvPr>
        </p:nvSpPr>
        <p:spPr>
          <a:xfrm>
            <a:off x="228600" y="4114800"/>
            <a:ext cx="8915400" cy="4038600"/>
          </a:xfrm>
        </p:spPr>
        <p:txBody>
          <a:bodyPr/>
          <a:lstStyle/>
          <a:p>
            <a:pPr marL="533400" indent="-533400" eaLnBrk="1" hangingPunct="1">
              <a:spcBef>
                <a:spcPct val="0"/>
              </a:spcBef>
              <a:buFontTx/>
              <a:buNone/>
            </a:pPr>
            <a:r>
              <a:rPr lang="en-US" altLang="en-US" sz="3200" b="1" smtClean="0">
                <a:solidFill>
                  <a:srgbClr val="000099"/>
                </a:solidFill>
              </a:rPr>
              <a:t>2.  Complements are two goods that are bought and used together.  </a:t>
            </a:r>
          </a:p>
          <a:p>
            <a:pPr marL="914400" lvl="1" indent="-457200" eaLnBrk="1" hangingPunct="1">
              <a:spcBef>
                <a:spcPct val="0"/>
              </a:spcBef>
            </a:pPr>
            <a:r>
              <a:rPr lang="en-US" altLang="en-US" sz="2800" b="1" smtClean="0"/>
              <a:t>If the price of one increase, the demand for the other will fall. (or vice versa)</a:t>
            </a:r>
          </a:p>
          <a:p>
            <a:pPr marL="914400" lvl="1" indent="-457200" eaLnBrk="1" hangingPunct="1">
              <a:spcBef>
                <a:spcPct val="0"/>
              </a:spcBef>
            </a:pPr>
            <a:r>
              <a:rPr lang="en-US" altLang="en-US" sz="2800" b="1" smtClean="0">
                <a:solidFill>
                  <a:srgbClr val="990000"/>
                </a:solidFill>
              </a:rPr>
              <a:t>Ex: If price of skis falls, demand for ski boots will..</a:t>
            </a:r>
            <a:r>
              <a:rPr lang="en-US" altLang="en-US" b="1" smtClean="0">
                <a:solidFill>
                  <a:srgbClr val="990000"/>
                </a:solidFill>
              </a:rPr>
              <a:t>.</a:t>
            </a:r>
            <a:r>
              <a:rPr lang="en-US" altLang="en-US" sz="2000" smtClean="0">
                <a:solidFill>
                  <a:srgbClr val="990000"/>
                </a:solidFill>
              </a:rPr>
              <a:t> </a:t>
            </a:r>
          </a:p>
        </p:txBody>
      </p:sp>
      <p:sp>
        <p:nvSpPr>
          <p:cNvPr id="82948" name="Rectangle 4"/>
          <p:cNvSpPr>
            <a:spLocks noGrp="1" noChangeArrowheads="1"/>
          </p:cNvSpPr>
          <p:nvPr>
            <p:ph type="body" sz="half" idx="2"/>
          </p:nvPr>
        </p:nvSpPr>
        <p:spPr>
          <a:xfrm>
            <a:off x="304800" y="1676400"/>
            <a:ext cx="8839200" cy="2362200"/>
          </a:xfrm>
        </p:spPr>
        <p:txBody>
          <a:bodyPr/>
          <a:lstStyle/>
          <a:p>
            <a:pPr marL="533400" indent="-533400" eaLnBrk="1" hangingPunct="1">
              <a:spcBef>
                <a:spcPct val="0"/>
              </a:spcBef>
              <a:buFontTx/>
              <a:buAutoNum type="arabicPeriod"/>
            </a:pPr>
            <a:r>
              <a:rPr lang="en-US" altLang="en-US" sz="3200" b="1" smtClean="0">
                <a:solidFill>
                  <a:srgbClr val="000099"/>
                </a:solidFill>
              </a:rPr>
              <a:t>Substitutes are goods used in place of one another.  </a:t>
            </a:r>
          </a:p>
          <a:p>
            <a:pPr marL="914400" lvl="1" indent="-457200" eaLnBrk="1" hangingPunct="1">
              <a:spcBef>
                <a:spcPct val="0"/>
              </a:spcBef>
            </a:pPr>
            <a:r>
              <a:rPr lang="en-US" altLang="en-US" sz="2800" b="1" smtClean="0"/>
              <a:t>If the price of one increases, the demand for the other will increase (or vice versa)</a:t>
            </a:r>
          </a:p>
          <a:p>
            <a:pPr marL="914400" lvl="1" indent="-457200" eaLnBrk="1" hangingPunct="1">
              <a:spcBef>
                <a:spcPct val="0"/>
              </a:spcBef>
            </a:pPr>
            <a:r>
              <a:rPr lang="en-US" altLang="en-US" sz="2800" b="1" smtClean="0">
                <a:solidFill>
                  <a:srgbClr val="990000"/>
                </a:solidFill>
              </a:rPr>
              <a:t>Ex: If price of Pepsi falls, demand for coke will…</a:t>
            </a:r>
            <a:endParaRPr lang="en-US" altLang="en-US" b="1" smtClean="0">
              <a:solidFill>
                <a:srgbClr val="990000"/>
              </a:solidFill>
            </a:endParaRPr>
          </a:p>
        </p:txBody>
      </p:sp>
      <p:sp>
        <p:nvSpPr>
          <p:cNvPr id="82949" name="Text Box 5"/>
          <p:cNvSpPr txBox="1">
            <a:spLocks noChangeArrowheads="1"/>
          </p:cNvSpPr>
          <p:nvPr/>
        </p:nvSpPr>
        <p:spPr bwMode="auto">
          <a:xfrm>
            <a:off x="228600" y="609600"/>
            <a:ext cx="8915400" cy="946150"/>
          </a:xfrm>
          <a:prstGeom prst="rect">
            <a:avLst/>
          </a:prstGeom>
          <a:noFill/>
          <a:ln w="9525">
            <a:noFill/>
            <a:miter lim="800000"/>
            <a:headEnd/>
            <a:tailEnd/>
          </a:ln>
        </p:spPr>
        <p:txBody>
          <a:bodyPr>
            <a:spAutoFit/>
          </a:bodyPr>
          <a:lstStyle/>
          <a:p>
            <a:pPr eaLnBrk="0" hangingPunct="0"/>
            <a:r>
              <a:rPr lang="en-US" altLang="en-US" sz="2800" b="1"/>
              <a:t>The demand curve for one good can be affected by a change in the price of ANOTHER related good.</a:t>
            </a:r>
            <a:r>
              <a:rPr lang="en-US" altLang="en-US" b="1"/>
              <a:t> </a:t>
            </a:r>
          </a:p>
        </p:txBody>
      </p:sp>
      <p:sp>
        <p:nvSpPr>
          <p:cNvPr id="29702" name="Slide Number Placeholder 5"/>
          <p:cNvSpPr>
            <a:spLocks noGrp="1"/>
          </p:cNvSpPr>
          <p:nvPr>
            <p:ph type="sldNum" sz="quarter" idx="12"/>
          </p:nvPr>
        </p:nvSpPr>
        <p:spPr>
          <a:noFill/>
        </p:spPr>
        <p:txBody>
          <a:bodyPr/>
          <a:lstStyle/>
          <a:p>
            <a:fld id="{BBB63237-E070-4A1A-B2A9-B732FF97DAC9}" type="slidenum">
              <a:rPr lang="en-US" smtClean="0">
                <a:latin typeface="Times New Roman" pitchFamily="18" charset="0"/>
              </a:rPr>
              <a:pPr/>
              <a:t>31</a:t>
            </a:fld>
            <a:endParaRPr lang="en-US" smtClean="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animEffect transition="in" filter="dissolve">
                                      <p:cBhvr>
                                        <p:cTn id="7" dur="500"/>
                                        <p:tgtEl>
                                          <p:spTgt spid="829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8">
                                            <p:txEl>
                                              <p:pRg st="0" end="0"/>
                                            </p:txEl>
                                          </p:spTgt>
                                        </p:tgtEl>
                                        <p:attrNameLst>
                                          <p:attrName>style.visibility</p:attrName>
                                        </p:attrNameLst>
                                      </p:cBhvr>
                                      <p:to>
                                        <p:strVal val="visible"/>
                                      </p:to>
                                    </p:set>
                                    <p:animEffect transition="in" filter="dissolve">
                                      <p:cBhvr>
                                        <p:cTn id="12" dur="500"/>
                                        <p:tgtEl>
                                          <p:spTgt spid="829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8">
                                            <p:txEl>
                                              <p:pRg st="1" end="1"/>
                                            </p:txEl>
                                          </p:spTgt>
                                        </p:tgtEl>
                                        <p:attrNameLst>
                                          <p:attrName>style.visibility</p:attrName>
                                        </p:attrNameLst>
                                      </p:cBhvr>
                                      <p:to>
                                        <p:strVal val="visible"/>
                                      </p:to>
                                    </p:set>
                                    <p:animEffect transition="in" filter="dissolve">
                                      <p:cBhvr>
                                        <p:cTn id="17" dur="500"/>
                                        <p:tgtEl>
                                          <p:spTgt spid="829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948">
                                            <p:txEl>
                                              <p:pRg st="2" end="2"/>
                                            </p:txEl>
                                          </p:spTgt>
                                        </p:tgtEl>
                                        <p:attrNameLst>
                                          <p:attrName>style.visibility</p:attrName>
                                        </p:attrNameLst>
                                      </p:cBhvr>
                                      <p:to>
                                        <p:strVal val="visible"/>
                                      </p:to>
                                    </p:set>
                                    <p:animEffect transition="in" filter="dissolve">
                                      <p:cBhvr>
                                        <p:cTn id="22" dur="500"/>
                                        <p:tgtEl>
                                          <p:spTgt spid="8294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947">
                                            <p:txEl>
                                              <p:pRg st="0" end="0"/>
                                            </p:txEl>
                                          </p:spTgt>
                                        </p:tgtEl>
                                        <p:attrNameLst>
                                          <p:attrName>style.visibility</p:attrName>
                                        </p:attrNameLst>
                                      </p:cBhvr>
                                      <p:to>
                                        <p:strVal val="visible"/>
                                      </p:to>
                                    </p:set>
                                    <p:animEffect transition="in" filter="dissolve">
                                      <p:cBhvr>
                                        <p:cTn id="27" dur="500"/>
                                        <p:tgtEl>
                                          <p:spTgt spid="8294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947">
                                            <p:txEl>
                                              <p:pRg st="1" end="1"/>
                                            </p:txEl>
                                          </p:spTgt>
                                        </p:tgtEl>
                                        <p:attrNameLst>
                                          <p:attrName>style.visibility</p:attrName>
                                        </p:attrNameLst>
                                      </p:cBhvr>
                                      <p:to>
                                        <p:strVal val="visible"/>
                                      </p:to>
                                    </p:set>
                                    <p:animEffect transition="in" filter="dissolve">
                                      <p:cBhvr>
                                        <p:cTn id="32" dur="500"/>
                                        <p:tgtEl>
                                          <p:spTgt spid="8294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947">
                                            <p:txEl>
                                              <p:pRg st="2" end="2"/>
                                            </p:txEl>
                                          </p:spTgt>
                                        </p:tgtEl>
                                        <p:attrNameLst>
                                          <p:attrName>style.visibility</p:attrName>
                                        </p:attrNameLst>
                                      </p:cBhvr>
                                      <p:to>
                                        <p:strVal val="visible"/>
                                      </p:to>
                                    </p:set>
                                    <p:animEffect transition="in" filter="dissolve">
                                      <p:cBhvr>
                                        <p:cTn id="37"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5" autoUpdateAnimBg="0"/>
      <p:bldP spid="82948" grpId="0" build="p" bldLvl="5" autoUpdateAnimBg="0"/>
      <p:bldP spid="8294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28600"/>
            <a:ext cx="7772400" cy="1143000"/>
          </a:xfrm>
        </p:spPr>
        <p:txBody>
          <a:bodyPr/>
          <a:lstStyle/>
          <a:p>
            <a:pPr eaLnBrk="1" hangingPunct="1"/>
            <a:r>
              <a:rPr lang="en-US" altLang="en-US" b="1" smtClean="0"/>
              <a:t>Income</a:t>
            </a:r>
          </a:p>
        </p:txBody>
      </p:sp>
      <p:sp>
        <p:nvSpPr>
          <p:cNvPr id="84995" name="Rectangle 3"/>
          <p:cNvSpPr>
            <a:spLocks noGrp="1" noChangeArrowheads="1"/>
          </p:cNvSpPr>
          <p:nvPr>
            <p:ph type="body" sz="half" idx="1"/>
          </p:nvPr>
        </p:nvSpPr>
        <p:spPr>
          <a:xfrm>
            <a:off x="0" y="3429000"/>
            <a:ext cx="8915400" cy="1981200"/>
          </a:xfrm>
        </p:spPr>
        <p:txBody>
          <a:bodyPr/>
          <a:lstStyle/>
          <a:p>
            <a:pPr marL="533400" indent="-533400" eaLnBrk="1" hangingPunct="1">
              <a:lnSpc>
                <a:spcPct val="90000"/>
              </a:lnSpc>
              <a:spcBef>
                <a:spcPct val="0"/>
              </a:spcBef>
              <a:buFontTx/>
              <a:buNone/>
            </a:pPr>
            <a:r>
              <a:rPr lang="en-US" altLang="en-US" sz="3200" b="1" smtClean="0">
                <a:solidFill>
                  <a:srgbClr val="000099"/>
                </a:solidFill>
              </a:rPr>
              <a:t>2.  Inferior Goods  </a:t>
            </a:r>
          </a:p>
          <a:p>
            <a:pPr marL="914400" lvl="1" indent="-457200" eaLnBrk="1" hangingPunct="1">
              <a:lnSpc>
                <a:spcPct val="90000"/>
              </a:lnSpc>
              <a:spcBef>
                <a:spcPct val="0"/>
              </a:spcBef>
            </a:pPr>
            <a:r>
              <a:rPr lang="en-US" altLang="en-US" sz="3200" b="1" smtClean="0">
                <a:solidFill>
                  <a:srgbClr val="990000"/>
                </a:solidFill>
              </a:rPr>
              <a:t>As income increases, demand falls</a:t>
            </a:r>
          </a:p>
          <a:p>
            <a:pPr marL="914400" lvl="1" indent="-457200" eaLnBrk="1" hangingPunct="1">
              <a:lnSpc>
                <a:spcPct val="90000"/>
              </a:lnSpc>
              <a:spcBef>
                <a:spcPct val="0"/>
              </a:spcBef>
            </a:pPr>
            <a:r>
              <a:rPr lang="en-US" altLang="en-US" sz="3200" b="1" smtClean="0">
                <a:solidFill>
                  <a:srgbClr val="990000"/>
                </a:solidFill>
              </a:rPr>
              <a:t>As income falls, demand increases</a:t>
            </a:r>
          </a:p>
          <a:p>
            <a:pPr marL="914400" lvl="1" indent="-457200" eaLnBrk="1" hangingPunct="1">
              <a:lnSpc>
                <a:spcPct val="90000"/>
              </a:lnSpc>
              <a:spcBef>
                <a:spcPct val="0"/>
              </a:spcBef>
            </a:pPr>
            <a:r>
              <a:rPr lang="en-US" altLang="en-US" sz="3200" b="1" smtClean="0"/>
              <a:t>Ex: Top Ramen, used cars, used clothes, </a:t>
            </a:r>
            <a:r>
              <a:rPr lang="en-US" altLang="en-US" sz="3200" b="1" smtClean="0">
                <a:solidFill>
                  <a:srgbClr val="990000"/>
                </a:solidFill>
              </a:rPr>
              <a:t>  </a:t>
            </a:r>
            <a:endParaRPr lang="en-US" altLang="en-US" sz="2000" smtClean="0">
              <a:solidFill>
                <a:srgbClr val="990000"/>
              </a:solidFill>
            </a:endParaRPr>
          </a:p>
        </p:txBody>
      </p:sp>
      <p:sp>
        <p:nvSpPr>
          <p:cNvPr id="84996" name="Rectangle 4"/>
          <p:cNvSpPr>
            <a:spLocks noGrp="1" noChangeArrowheads="1"/>
          </p:cNvSpPr>
          <p:nvPr>
            <p:ph type="body" sz="half" idx="2"/>
          </p:nvPr>
        </p:nvSpPr>
        <p:spPr>
          <a:xfrm>
            <a:off x="152400" y="1600200"/>
            <a:ext cx="8839200" cy="2362200"/>
          </a:xfrm>
        </p:spPr>
        <p:txBody>
          <a:bodyPr/>
          <a:lstStyle/>
          <a:p>
            <a:pPr marL="533400" indent="-533400" eaLnBrk="1" hangingPunct="1">
              <a:lnSpc>
                <a:spcPct val="90000"/>
              </a:lnSpc>
              <a:spcBef>
                <a:spcPct val="0"/>
              </a:spcBef>
              <a:buFontTx/>
              <a:buAutoNum type="arabicPeriod"/>
            </a:pPr>
            <a:r>
              <a:rPr lang="en-US" altLang="en-US" sz="3200" b="1" smtClean="0">
                <a:solidFill>
                  <a:srgbClr val="000099"/>
                </a:solidFill>
              </a:rPr>
              <a:t>Normal Goods </a:t>
            </a:r>
          </a:p>
          <a:p>
            <a:pPr marL="914400" lvl="1" indent="-457200" eaLnBrk="1" hangingPunct="1">
              <a:lnSpc>
                <a:spcPct val="90000"/>
              </a:lnSpc>
              <a:spcBef>
                <a:spcPct val="0"/>
              </a:spcBef>
            </a:pPr>
            <a:r>
              <a:rPr lang="en-US" altLang="en-US" sz="3200" b="1" smtClean="0">
                <a:solidFill>
                  <a:srgbClr val="990000"/>
                </a:solidFill>
              </a:rPr>
              <a:t>As income increases, demand increases</a:t>
            </a:r>
          </a:p>
          <a:p>
            <a:pPr marL="914400" lvl="1" indent="-457200" eaLnBrk="1" hangingPunct="1">
              <a:lnSpc>
                <a:spcPct val="90000"/>
              </a:lnSpc>
              <a:spcBef>
                <a:spcPct val="0"/>
              </a:spcBef>
            </a:pPr>
            <a:r>
              <a:rPr lang="en-US" altLang="en-US" sz="3200" b="1" smtClean="0">
                <a:solidFill>
                  <a:srgbClr val="990000"/>
                </a:solidFill>
              </a:rPr>
              <a:t>As income falls, demand falls</a:t>
            </a:r>
          </a:p>
          <a:p>
            <a:pPr marL="914400" lvl="1" indent="-457200" eaLnBrk="1" hangingPunct="1">
              <a:lnSpc>
                <a:spcPct val="90000"/>
              </a:lnSpc>
              <a:spcBef>
                <a:spcPct val="0"/>
              </a:spcBef>
            </a:pPr>
            <a:r>
              <a:rPr lang="en-US" altLang="en-US" sz="3200" b="1" smtClean="0"/>
              <a:t>Ex: Luxury cars, Sea Food, jewelry, homes</a:t>
            </a:r>
            <a:endParaRPr lang="en-US" altLang="en-US" sz="2800" b="1" smtClean="0"/>
          </a:p>
        </p:txBody>
      </p:sp>
      <p:sp>
        <p:nvSpPr>
          <p:cNvPr id="84997" name="Text Box 5"/>
          <p:cNvSpPr txBox="1">
            <a:spLocks noChangeArrowheads="1"/>
          </p:cNvSpPr>
          <p:nvPr/>
        </p:nvSpPr>
        <p:spPr bwMode="auto">
          <a:xfrm>
            <a:off x="228600" y="609600"/>
            <a:ext cx="8915400" cy="1066800"/>
          </a:xfrm>
          <a:prstGeom prst="rect">
            <a:avLst/>
          </a:prstGeom>
          <a:noFill/>
          <a:ln w="9525">
            <a:noFill/>
            <a:miter lim="800000"/>
            <a:headEnd/>
            <a:tailEnd/>
          </a:ln>
        </p:spPr>
        <p:txBody>
          <a:bodyPr>
            <a:spAutoFit/>
          </a:bodyPr>
          <a:lstStyle/>
          <a:p>
            <a:pPr eaLnBrk="0" hangingPunct="0"/>
            <a:r>
              <a:rPr lang="en-US" altLang="en-US" sz="3200" b="1"/>
              <a:t>The incomes of consumer change the demand, but how depends on the type of good.</a:t>
            </a:r>
            <a:endParaRPr lang="en-US" altLang="en-US" sz="2800" b="1"/>
          </a:p>
        </p:txBody>
      </p:sp>
      <p:sp>
        <p:nvSpPr>
          <p:cNvPr id="38918" name="Slide Number Placeholder 5"/>
          <p:cNvSpPr>
            <a:spLocks noGrp="1"/>
          </p:cNvSpPr>
          <p:nvPr>
            <p:ph type="sldNum" sz="quarter" idx="12"/>
          </p:nvPr>
        </p:nvSpPr>
        <p:spPr>
          <a:noFill/>
        </p:spPr>
        <p:txBody>
          <a:bodyPr/>
          <a:lstStyle/>
          <a:p>
            <a:fld id="{441A5CB6-859E-4082-A80C-7D60611AFD03}" type="slidenum">
              <a:rPr lang="en-US" smtClean="0">
                <a:latin typeface="Times New Roman" pitchFamily="18" charset="0"/>
              </a:rPr>
              <a:pPr/>
              <a:t>32</a:t>
            </a:fld>
            <a:endParaRPr lang="en-US" smtClean="0">
              <a:latin typeface="Times New Roman" pitchFamily="18" charset="0"/>
            </a:endParaRPr>
          </a:p>
        </p:txBody>
      </p:sp>
      <p:pic>
        <p:nvPicPr>
          <p:cNvPr id="38921" name="Picture 9" descr="spam"/>
          <p:cNvPicPr>
            <a:picLocks noChangeAspect="1" noChangeArrowheads="1"/>
          </p:cNvPicPr>
          <p:nvPr/>
        </p:nvPicPr>
        <p:blipFill>
          <a:blip r:embed="rId3" cstate="print"/>
          <a:srcRect/>
          <a:stretch>
            <a:fillRect/>
          </a:stretch>
        </p:blipFill>
        <p:spPr bwMode="auto">
          <a:xfrm>
            <a:off x="0" y="5181600"/>
            <a:ext cx="1524000" cy="1524000"/>
          </a:xfrm>
          <a:prstGeom prst="rect">
            <a:avLst/>
          </a:prstGeom>
          <a:noFill/>
          <a:ln w="9525">
            <a:noFill/>
            <a:miter lim="800000"/>
            <a:headEnd/>
            <a:tailEnd/>
          </a:ln>
        </p:spPr>
      </p:pic>
      <p:pic>
        <p:nvPicPr>
          <p:cNvPr id="38923" name="Picture 11" descr="FRUIT_RINGS%209%20oz%20Favelli%20c%20zorro"/>
          <p:cNvPicPr>
            <a:picLocks noChangeAspect="1" noChangeArrowheads="1"/>
          </p:cNvPicPr>
          <p:nvPr/>
        </p:nvPicPr>
        <p:blipFill>
          <a:blip r:embed="rId4" cstate="print"/>
          <a:srcRect/>
          <a:stretch>
            <a:fillRect/>
          </a:stretch>
        </p:blipFill>
        <p:spPr bwMode="auto">
          <a:xfrm>
            <a:off x="4038600" y="5257800"/>
            <a:ext cx="1036638" cy="1447800"/>
          </a:xfrm>
          <a:prstGeom prst="rect">
            <a:avLst/>
          </a:prstGeom>
          <a:noFill/>
          <a:ln w="9525">
            <a:noFill/>
            <a:miter lim="800000"/>
            <a:headEnd/>
            <a:tailEnd/>
          </a:ln>
        </p:spPr>
      </p:pic>
      <p:pic>
        <p:nvPicPr>
          <p:cNvPr id="38929" name="Picture 17" descr="toilet-paper-roll"/>
          <p:cNvPicPr>
            <a:picLocks noChangeAspect="1" noChangeArrowheads="1"/>
          </p:cNvPicPr>
          <p:nvPr/>
        </p:nvPicPr>
        <p:blipFill>
          <a:blip r:embed="rId5" cstate="print"/>
          <a:srcRect/>
          <a:stretch>
            <a:fillRect/>
          </a:stretch>
        </p:blipFill>
        <p:spPr bwMode="auto">
          <a:xfrm>
            <a:off x="7162800" y="5219700"/>
            <a:ext cx="1638300" cy="1638300"/>
          </a:xfrm>
          <a:prstGeom prst="rect">
            <a:avLst/>
          </a:prstGeom>
          <a:noFill/>
          <a:ln w="9525">
            <a:noFill/>
            <a:miter lim="800000"/>
            <a:headEnd/>
            <a:tailEnd/>
          </a:ln>
        </p:spPr>
      </p:pic>
      <p:pic>
        <p:nvPicPr>
          <p:cNvPr id="38931" name="Picture 19" descr="mcdonalds"/>
          <p:cNvPicPr>
            <a:picLocks noChangeAspect="1" noChangeArrowheads="1"/>
          </p:cNvPicPr>
          <p:nvPr/>
        </p:nvPicPr>
        <p:blipFill>
          <a:blip r:embed="rId6" cstate="print"/>
          <a:srcRect/>
          <a:stretch>
            <a:fillRect/>
          </a:stretch>
        </p:blipFill>
        <p:spPr bwMode="auto">
          <a:xfrm>
            <a:off x="5410200" y="5181600"/>
            <a:ext cx="1543050" cy="1477963"/>
          </a:xfrm>
          <a:prstGeom prst="rect">
            <a:avLst/>
          </a:prstGeom>
          <a:noFill/>
          <a:ln w="9525">
            <a:noFill/>
            <a:miter lim="800000"/>
            <a:headEnd/>
            <a:tailEnd/>
          </a:ln>
        </p:spPr>
      </p:pic>
      <p:pic>
        <p:nvPicPr>
          <p:cNvPr id="38933" name="Picture 21" descr="yatch1"/>
          <p:cNvPicPr>
            <a:picLocks noChangeAspect="1" noChangeArrowheads="1"/>
          </p:cNvPicPr>
          <p:nvPr/>
        </p:nvPicPr>
        <p:blipFill>
          <a:blip r:embed="rId7" cstate="print"/>
          <a:srcRect l="25130" t="36014" r="16840" b="22028"/>
          <a:stretch>
            <a:fillRect/>
          </a:stretch>
        </p:blipFill>
        <p:spPr bwMode="auto">
          <a:xfrm>
            <a:off x="1600200" y="5410200"/>
            <a:ext cx="2133600" cy="1143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6">
                                            <p:txEl>
                                              <p:pRg st="0" end="0"/>
                                            </p:txEl>
                                          </p:spTgt>
                                        </p:tgtEl>
                                        <p:attrNameLst>
                                          <p:attrName>style.visibility</p:attrName>
                                        </p:attrNameLst>
                                      </p:cBhvr>
                                      <p:to>
                                        <p:strVal val="visible"/>
                                      </p:to>
                                    </p:set>
                                    <p:animEffect transition="in" filter="dissolve">
                                      <p:cBhvr>
                                        <p:cTn id="12" dur="500"/>
                                        <p:tgtEl>
                                          <p:spTgt spid="849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6">
                                            <p:txEl>
                                              <p:pRg st="1" end="1"/>
                                            </p:txEl>
                                          </p:spTgt>
                                        </p:tgtEl>
                                        <p:attrNameLst>
                                          <p:attrName>style.visibility</p:attrName>
                                        </p:attrNameLst>
                                      </p:cBhvr>
                                      <p:to>
                                        <p:strVal val="visible"/>
                                      </p:to>
                                    </p:set>
                                    <p:animEffect transition="in" filter="dissolve">
                                      <p:cBhvr>
                                        <p:cTn id="17" dur="500"/>
                                        <p:tgtEl>
                                          <p:spTgt spid="849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6">
                                            <p:txEl>
                                              <p:pRg st="2" end="2"/>
                                            </p:txEl>
                                          </p:spTgt>
                                        </p:tgtEl>
                                        <p:attrNameLst>
                                          <p:attrName>style.visibility</p:attrName>
                                        </p:attrNameLst>
                                      </p:cBhvr>
                                      <p:to>
                                        <p:strVal val="visible"/>
                                      </p:to>
                                    </p:set>
                                    <p:animEffect transition="in" filter="dissolve">
                                      <p:cBhvr>
                                        <p:cTn id="22" dur="500"/>
                                        <p:tgtEl>
                                          <p:spTgt spid="849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6">
                                            <p:txEl>
                                              <p:pRg st="3" end="3"/>
                                            </p:txEl>
                                          </p:spTgt>
                                        </p:tgtEl>
                                        <p:attrNameLst>
                                          <p:attrName>style.visibility</p:attrName>
                                        </p:attrNameLst>
                                      </p:cBhvr>
                                      <p:to>
                                        <p:strVal val="visible"/>
                                      </p:to>
                                    </p:set>
                                    <p:animEffect transition="in" filter="dissolve">
                                      <p:cBhvr>
                                        <p:cTn id="27" dur="500"/>
                                        <p:tgtEl>
                                          <p:spTgt spid="8499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4995">
                                            <p:txEl>
                                              <p:pRg st="0" end="0"/>
                                            </p:txEl>
                                          </p:spTgt>
                                        </p:tgtEl>
                                        <p:attrNameLst>
                                          <p:attrName>style.visibility</p:attrName>
                                        </p:attrNameLst>
                                      </p:cBhvr>
                                      <p:to>
                                        <p:strVal val="visible"/>
                                      </p:to>
                                    </p:set>
                                    <p:animEffect transition="in" filter="dissolve">
                                      <p:cBhvr>
                                        <p:cTn id="32" dur="500"/>
                                        <p:tgtEl>
                                          <p:spTgt spid="8499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4995">
                                            <p:txEl>
                                              <p:pRg st="1" end="1"/>
                                            </p:txEl>
                                          </p:spTgt>
                                        </p:tgtEl>
                                        <p:attrNameLst>
                                          <p:attrName>style.visibility</p:attrName>
                                        </p:attrNameLst>
                                      </p:cBhvr>
                                      <p:to>
                                        <p:strVal val="visible"/>
                                      </p:to>
                                    </p:set>
                                    <p:animEffect transition="in" filter="dissolve">
                                      <p:cBhvr>
                                        <p:cTn id="37" dur="500"/>
                                        <p:tgtEl>
                                          <p:spTgt spid="8499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4995">
                                            <p:txEl>
                                              <p:pRg st="2" end="2"/>
                                            </p:txEl>
                                          </p:spTgt>
                                        </p:tgtEl>
                                        <p:attrNameLst>
                                          <p:attrName>style.visibility</p:attrName>
                                        </p:attrNameLst>
                                      </p:cBhvr>
                                      <p:to>
                                        <p:strVal val="visible"/>
                                      </p:to>
                                    </p:set>
                                    <p:animEffect transition="in" filter="dissolve">
                                      <p:cBhvr>
                                        <p:cTn id="42" dur="500"/>
                                        <p:tgtEl>
                                          <p:spTgt spid="8499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4995">
                                            <p:txEl>
                                              <p:pRg st="3" end="3"/>
                                            </p:txEl>
                                          </p:spTgt>
                                        </p:tgtEl>
                                        <p:attrNameLst>
                                          <p:attrName>style.visibility</p:attrName>
                                        </p:attrNameLst>
                                      </p:cBhvr>
                                      <p:to>
                                        <p:strVal val="visible"/>
                                      </p:to>
                                    </p:set>
                                    <p:animEffect transition="in" filter="dissolve">
                                      <p:cBhvr>
                                        <p:cTn id="47" dur="500"/>
                                        <p:tgtEl>
                                          <p:spTgt spid="8499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8921"/>
                                        </p:tgtEl>
                                        <p:attrNameLst>
                                          <p:attrName>style.visibility</p:attrName>
                                        </p:attrNameLst>
                                      </p:cBhvr>
                                      <p:to>
                                        <p:strVal val="visible"/>
                                      </p:to>
                                    </p:set>
                                    <p:animEffect transition="in" filter="dissolve">
                                      <p:cBhvr>
                                        <p:cTn id="52" dur="500"/>
                                        <p:tgtEl>
                                          <p:spTgt spid="38921"/>
                                        </p:tgtEl>
                                      </p:cBhvr>
                                    </p:animEffect>
                                  </p:childTnLst>
                                </p:cTn>
                              </p:par>
                              <p:par>
                                <p:cTn id="53" presetID="9" presetClass="entr" presetSubtype="0" fill="hold" nodeType="withEffect">
                                  <p:stCondLst>
                                    <p:cond delay="0"/>
                                  </p:stCondLst>
                                  <p:childTnLst>
                                    <p:set>
                                      <p:cBhvr>
                                        <p:cTn id="54" dur="1" fill="hold">
                                          <p:stCondLst>
                                            <p:cond delay="0"/>
                                          </p:stCondLst>
                                        </p:cTn>
                                        <p:tgtEl>
                                          <p:spTgt spid="38923"/>
                                        </p:tgtEl>
                                        <p:attrNameLst>
                                          <p:attrName>style.visibility</p:attrName>
                                        </p:attrNameLst>
                                      </p:cBhvr>
                                      <p:to>
                                        <p:strVal val="visible"/>
                                      </p:to>
                                    </p:set>
                                    <p:animEffect transition="in" filter="dissolve">
                                      <p:cBhvr>
                                        <p:cTn id="55" dur="500"/>
                                        <p:tgtEl>
                                          <p:spTgt spid="38923"/>
                                        </p:tgtEl>
                                      </p:cBhvr>
                                    </p:animEffect>
                                  </p:childTnLst>
                                </p:cTn>
                              </p:par>
                              <p:par>
                                <p:cTn id="56" presetID="9" presetClass="entr" presetSubtype="0" fill="hold" nodeType="withEffect">
                                  <p:stCondLst>
                                    <p:cond delay="0"/>
                                  </p:stCondLst>
                                  <p:childTnLst>
                                    <p:set>
                                      <p:cBhvr>
                                        <p:cTn id="57" dur="1" fill="hold">
                                          <p:stCondLst>
                                            <p:cond delay="0"/>
                                          </p:stCondLst>
                                        </p:cTn>
                                        <p:tgtEl>
                                          <p:spTgt spid="38929"/>
                                        </p:tgtEl>
                                        <p:attrNameLst>
                                          <p:attrName>style.visibility</p:attrName>
                                        </p:attrNameLst>
                                      </p:cBhvr>
                                      <p:to>
                                        <p:strVal val="visible"/>
                                      </p:to>
                                    </p:set>
                                    <p:animEffect transition="in" filter="dissolve">
                                      <p:cBhvr>
                                        <p:cTn id="58" dur="500"/>
                                        <p:tgtEl>
                                          <p:spTgt spid="38929"/>
                                        </p:tgtEl>
                                      </p:cBhvr>
                                    </p:animEffect>
                                  </p:childTnLst>
                                </p:cTn>
                              </p:par>
                              <p:par>
                                <p:cTn id="59" presetID="9" presetClass="entr" presetSubtype="0" fill="hold" nodeType="withEffect">
                                  <p:stCondLst>
                                    <p:cond delay="0"/>
                                  </p:stCondLst>
                                  <p:childTnLst>
                                    <p:set>
                                      <p:cBhvr>
                                        <p:cTn id="60" dur="1" fill="hold">
                                          <p:stCondLst>
                                            <p:cond delay="0"/>
                                          </p:stCondLst>
                                        </p:cTn>
                                        <p:tgtEl>
                                          <p:spTgt spid="38931"/>
                                        </p:tgtEl>
                                        <p:attrNameLst>
                                          <p:attrName>style.visibility</p:attrName>
                                        </p:attrNameLst>
                                      </p:cBhvr>
                                      <p:to>
                                        <p:strVal val="visible"/>
                                      </p:to>
                                    </p:set>
                                    <p:animEffect transition="in" filter="dissolve">
                                      <p:cBhvr>
                                        <p:cTn id="61" dur="500"/>
                                        <p:tgtEl>
                                          <p:spTgt spid="38931"/>
                                        </p:tgtEl>
                                      </p:cBhvr>
                                    </p:animEffect>
                                  </p:childTnLst>
                                </p:cTn>
                              </p:par>
                              <p:par>
                                <p:cTn id="62" presetID="9" presetClass="entr" presetSubtype="0" fill="hold" nodeType="withEffect">
                                  <p:stCondLst>
                                    <p:cond delay="0"/>
                                  </p:stCondLst>
                                  <p:childTnLst>
                                    <p:set>
                                      <p:cBhvr>
                                        <p:cTn id="63" dur="1" fill="hold">
                                          <p:stCondLst>
                                            <p:cond delay="0"/>
                                          </p:stCondLst>
                                        </p:cTn>
                                        <p:tgtEl>
                                          <p:spTgt spid="38933"/>
                                        </p:tgtEl>
                                        <p:attrNameLst>
                                          <p:attrName>style.visibility</p:attrName>
                                        </p:attrNameLst>
                                      </p:cBhvr>
                                      <p:to>
                                        <p:strVal val="visible"/>
                                      </p:to>
                                    </p:set>
                                    <p:animEffect transition="in" filter="dissolve">
                                      <p:cBhvr>
                                        <p:cTn id="64" dur="500"/>
                                        <p:tgtEl>
                                          <p:spTgt spid="38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5" autoUpdateAnimBg="0"/>
      <p:bldP spid="84996" grpId="0" build="p" bldLvl="5" autoUpdateAnimBg="0"/>
      <p:bldP spid="8499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41563" y="1843088"/>
            <a:ext cx="4173537" cy="4252912"/>
            <a:chOff x="1473" y="948"/>
            <a:chExt cx="2989" cy="2724"/>
          </a:xfrm>
        </p:grpSpPr>
        <p:sp>
          <p:nvSpPr>
            <p:cNvPr id="40987" name="Line 3"/>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40988" name="Line 4"/>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40963" name="Rectangle 5"/>
          <p:cNvSpPr>
            <a:spLocks noChangeArrowheads="1"/>
          </p:cNvSpPr>
          <p:nvPr/>
        </p:nvSpPr>
        <p:spPr bwMode="auto">
          <a:xfrm>
            <a:off x="1874838" y="1500188"/>
            <a:ext cx="420687"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P</a:t>
            </a:r>
          </a:p>
        </p:txBody>
      </p:sp>
      <p:sp>
        <p:nvSpPr>
          <p:cNvPr id="40964" name="Rectangle 6"/>
          <p:cNvSpPr>
            <a:spLocks noChangeArrowheads="1"/>
          </p:cNvSpPr>
          <p:nvPr/>
        </p:nvSpPr>
        <p:spPr bwMode="auto">
          <a:xfrm>
            <a:off x="6561138" y="6035675"/>
            <a:ext cx="16478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 Cereal</a:t>
            </a:r>
          </a:p>
        </p:txBody>
      </p:sp>
      <p:sp>
        <p:nvSpPr>
          <p:cNvPr id="40965" name="Rectangle 7"/>
          <p:cNvSpPr>
            <a:spLocks noChangeArrowheads="1"/>
          </p:cNvSpPr>
          <p:nvPr/>
        </p:nvSpPr>
        <p:spPr bwMode="auto">
          <a:xfrm>
            <a:off x="2078038" y="5921375"/>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40966" name="Text Box 8"/>
          <p:cNvSpPr txBox="1">
            <a:spLocks noChangeArrowheads="1"/>
          </p:cNvSpPr>
          <p:nvPr/>
        </p:nvSpPr>
        <p:spPr bwMode="auto">
          <a:xfrm>
            <a:off x="1600200" y="3352800"/>
            <a:ext cx="811213" cy="2647950"/>
          </a:xfrm>
          <a:prstGeom prst="rect">
            <a:avLst/>
          </a:prstGeom>
          <a:noFill/>
          <a:ln w="12700">
            <a:noFill/>
            <a:miter lim="800000"/>
            <a:headEnd type="none" w="sm" len="sm"/>
            <a:tailEnd type="none" w="sm" len="sm"/>
          </a:ln>
        </p:spPr>
        <p:txBody>
          <a:bodyPr>
            <a:spAutoFit/>
          </a:bodyPr>
          <a:lstStyle/>
          <a:p>
            <a:pPr algn="r" eaLnBrk="0" hangingPunct="0"/>
            <a:r>
              <a:rPr lang="en-US" b="1">
                <a:latin typeface="Arial" charset="0"/>
              </a:rPr>
              <a:t>$3</a:t>
            </a:r>
          </a:p>
          <a:p>
            <a:pPr algn="r" eaLnBrk="0" hangingPunct="0"/>
            <a:endParaRPr lang="en-US" b="1">
              <a:latin typeface="Arial" charset="0"/>
            </a:endParaRPr>
          </a:p>
          <a:p>
            <a:pPr algn="r" eaLnBrk="0" hangingPunct="0"/>
            <a:endParaRPr lang="en-US" b="1">
              <a:latin typeface="Arial" charset="0"/>
            </a:endParaRPr>
          </a:p>
          <a:p>
            <a:pPr algn="r" eaLnBrk="0" hangingPunct="0"/>
            <a:r>
              <a:rPr lang="en-US" b="1">
                <a:latin typeface="Arial" charset="0"/>
              </a:rPr>
              <a:t>$2</a:t>
            </a:r>
          </a:p>
          <a:p>
            <a:pPr algn="r" eaLnBrk="0" hangingPunct="0"/>
            <a:endParaRPr lang="en-US" b="1">
              <a:latin typeface="Arial" charset="0"/>
            </a:endParaRPr>
          </a:p>
          <a:p>
            <a:pPr algn="r" eaLnBrk="0" hangingPunct="0"/>
            <a:endParaRPr lang="en-US" b="1">
              <a:latin typeface="Arial" charset="0"/>
            </a:endParaRPr>
          </a:p>
          <a:p>
            <a:pPr algn="r" eaLnBrk="0" hangingPunct="0"/>
            <a:endParaRPr lang="en-US" b="1">
              <a:latin typeface="Arial" charset="0"/>
            </a:endParaRPr>
          </a:p>
        </p:txBody>
      </p:sp>
      <p:sp>
        <p:nvSpPr>
          <p:cNvPr id="40967" name="Freeform 9"/>
          <p:cNvSpPr>
            <a:spLocks/>
          </p:cNvSpPr>
          <p:nvPr/>
        </p:nvSpPr>
        <p:spPr bwMode="auto">
          <a:xfrm>
            <a:off x="2667000" y="2133600"/>
            <a:ext cx="3482975" cy="3403600"/>
          </a:xfrm>
          <a:custGeom>
            <a:avLst/>
            <a:gdLst>
              <a:gd name="T0" fmla="*/ 0 w 4387"/>
              <a:gd name="T1" fmla="*/ 0 h 4289"/>
              <a:gd name="T2" fmla="*/ 191 w 4387"/>
              <a:gd name="T3" fmla="*/ 346 h 4289"/>
              <a:gd name="T4" fmla="*/ 397 w 4387"/>
              <a:gd name="T5" fmla="*/ 685 h 4289"/>
              <a:gd name="T6" fmla="*/ 615 w 4387"/>
              <a:gd name="T7" fmla="*/ 1014 h 4289"/>
              <a:gd name="T8" fmla="*/ 846 w 4387"/>
              <a:gd name="T9" fmla="*/ 1335 h 4289"/>
              <a:gd name="T10" fmla="*/ 1084 w 4387"/>
              <a:gd name="T11" fmla="*/ 1643 h 4289"/>
              <a:gd name="T12" fmla="*/ 1337 w 4387"/>
              <a:gd name="T13" fmla="*/ 1942 h 4289"/>
              <a:gd name="T14" fmla="*/ 1599 w 4387"/>
              <a:gd name="T15" fmla="*/ 2230 h 4289"/>
              <a:gd name="T16" fmla="*/ 1873 w 4387"/>
              <a:gd name="T17" fmla="*/ 2509 h 4289"/>
              <a:gd name="T18" fmla="*/ 2155 w 4387"/>
              <a:gd name="T19" fmla="*/ 2773 h 4289"/>
              <a:gd name="T20" fmla="*/ 2447 w 4387"/>
              <a:gd name="T21" fmla="*/ 3028 h 4289"/>
              <a:gd name="T22" fmla="*/ 2748 w 4387"/>
              <a:gd name="T23" fmla="*/ 3269 h 4289"/>
              <a:gd name="T24" fmla="*/ 3059 w 4387"/>
              <a:gd name="T25" fmla="*/ 3499 h 4289"/>
              <a:gd name="T26" fmla="*/ 3378 w 4387"/>
              <a:gd name="T27" fmla="*/ 3715 h 4289"/>
              <a:gd name="T28" fmla="*/ 3706 w 4387"/>
              <a:gd name="T29" fmla="*/ 3919 h 4289"/>
              <a:gd name="T30" fmla="*/ 4043 w 4387"/>
              <a:gd name="T31" fmla="*/ 4110 h 4289"/>
              <a:gd name="T32" fmla="*/ 4387 w 4387"/>
              <a:gd name="T33" fmla="*/ 4289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cmpd="sng">
            <a:solidFill>
              <a:srgbClr val="000099"/>
            </a:solidFill>
            <a:prstDash val="solid"/>
            <a:round/>
            <a:headEnd/>
            <a:tailEnd/>
          </a:ln>
        </p:spPr>
        <p:txBody>
          <a:bodyPr/>
          <a:lstStyle/>
          <a:p>
            <a:endParaRPr lang="en-US"/>
          </a:p>
        </p:txBody>
      </p:sp>
      <p:sp>
        <p:nvSpPr>
          <p:cNvPr id="40968" name="Rectangle 10"/>
          <p:cNvSpPr>
            <a:spLocks noChangeArrowheads="1"/>
          </p:cNvSpPr>
          <p:nvPr/>
        </p:nvSpPr>
        <p:spPr bwMode="auto">
          <a:xfrm>
            <a:off x="6096000" y="5410200"/>
            <a:ext cx="57626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r>
              <a:rPr lang="en-US" sz="2800" b="1" baseline="-25000">
                <a:latin typeface="Arial" charset="0"/>
              </a:rPr>
              <a:t>1</a:t>
            </a:r>
          </a:p>
        </p:txBody>
      </p:sp>
      <p:sp>
        <p:nvSpPr>
          <p:cNvPr id="40969" name="Text Box 11"/>
          <p:cNvSpPr txBox="1">
            <a:spLocks noChangeArrowheads="1"/>
          </p:cNvSpPr>
          <p:nvPr/>
        </p:nvSpPr>
        <p:spPr bwMode="auto">
          <a:xfrm>
            <a:off x="914400" y="1309688"/>
            <a:ext cx="1784350" cy="366712"/>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1800" b="1">
                <a:latin typeface="Arial" charset="0"/>
              </a:rPr>
              <a:t>Price of Cereal</a:t>
            </a:r>
          </a:p>
        </p:txBody>
      </p:sp>
      <p:sp>
        <p:nvSpPr>
          <p:cNvPr id="40970" name="Text Box 12"/>
          <p:cNvSpPr txBox="1">
            <a:spLocks noChangeArrowheads="1"/>
          </p:cNvSpPr>
          <p:nvPr/>
        </p:nvSpPr>
        <p:spPr bwMode="auto">
          <a:xfrm>
            <a:off x="3397250" y="6491288"/>
            <a:ext cx="2152650" cy="366712"/>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1800" b="1">
                <a:latin typeface="Arial" charset="0"/>
              </a:rPr>
              <a:t>Quantity of Cereal</a:t>
            </a:r>
          </a:p>
        </p:txBody>
      </p:sp>
      <p:sp>
        <p:nvSpPr>
          <p:cNvPr id="40971" name="Text Box 13"/>
          <p:cNvSpPr txBox="1">
            <a:spLocks noChangeArrowheads="1"/>
          </p:cNvSpPr>
          <p:nvPr/>
        </p:nvSpPr>
        <p:spPr bwMode="auto">
          <a:xfrm>
            <a:off x="3429000" y="6096000"/>
            <a:ext cx="2895600" cy="366713"/>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a:t>
            </a:r>
          </a:p>
        </p:txBody>
      </p:sp>
      <p:sp>
        <p:nvSpPr>
          <p:cNvPr id="40972" name="Rectangle 14"/>
          <p:cNvSpPr>
            <a:spLocks noGrp="1" noChangeArrowheads="1"/>
          </p:cNvSpPr>
          <p:nvPr>
            <p:ph type="title" idx="4294967295"/>
          </p:nvPr>
        </p:nvSpPr>
        <p:spPr>
          <a:xfrm>
            <a:off x="0" y="0"/>
            <a:ext cx="9144000" cy="862013"/>
          </a:xfrm>
          <a:noFill/>
        </p:spPr>
        <p:txBody>
          <a:bodyPr lIns="92075" tIns="46038" rIns="92075" bIns="46038"/>
          <a:lstStyle/>
          <a:p>
            <a:r>
              <a:rPr lang="en-US" sz="4000" b="1" smtClean="0"/>
              <a:t>Change in Qd vs. Change in Demand</a:t>
            </a:r>
          </a:p>
        </p:txBody>
      </p:sp>
      <p:sp>
        <p:nvSpPr>
          <p:cNvPr id="40973" name="Freeform 15"/>
          <p:cNvSpPr>
            <a:spLocks/>
          </p:cNvSpPr>
          <p:nvPr/>
        </p:nvSpPr>
        <p:spPr bwMode="auto">
          <a:xfrm>
            <a:off x="3581400" y="1905000"/>
            <a:ext cx="3482975" cy="3403600"/>
          </a:xfrm>
          <a:custGeom>
            <a:avLst/>
            <a:gdLst>
              <a:gd name="T0" fmla="*/ 0 w 4387"/>
              <a:gd name="T1" fmla="*/ 0 h 4289"/>
              <a:gd name="T2" fmla="*/ 191 w 4387"/>
              <a:gd name="T3" fmla="*/ 346 h 4289"/>
              <a:gd name="T4" fmla="*/ 397 w 4387"/>
              <a:gd name="T5" fmla="*/ 685 h 4289"/>
              <a:gd name="T6" fmla="*/ 615 w 4387"/>
              <a:gd name="T7" fmla="*/ 1014 h 4289"/>
              <a:gd name="T8" fmla="*/ 846 w 4387"/>
              <a:gd name="T9" fmla="*/ 1335 h 4289"/>
              <a:gd name="T10" fmla="*/ 1084 w 4387"/>
              <a:gd name="T11" fmla="*/ 1643 h 4289"/>
              <a:gd name="T12" fmla="*/ 1337 w 4387"/>
              <a:gd name="T13" fmla="*/ 1942 h 4289"/>
              <a:gd name="T14" fmla="*/ 1599 w 4387"/>
              <a:gd name="T15" fmla="*/ 2230 h 4289"/>
              <a:gd name="T16" fmla="*/ 1873 w 4387"/>
              <a:gd name="T17" fmla="*/ 2509 h 4289"/>
              <a:gd name="T18" fmla="*/ 2155 w 4387"/>
              <a:gd name="T19" fmla="*/ 2773 h 4289"/>
              <a:gd name="T20" fmla="*/ 2447 w 4387"/>
              <a:gd name="T21" fmla="*/ 3028 h 4289"/>
              <a:gd name="T22" fmla="*/ 2748 w 4387"/>
              <a:gd name="T23" fmla="*/ 3269 h 4289"/>
              <a:gd name="T24" fmla="*/ 3059 w 4387"/>
              <a:gd name="T25" fmla="*/ 3499 h 4289"/>
              <a:gd name="T26" fmla="*/ 3378 w 4387"/>
              <a:gd name="T27" fmla="*/ 3715 h 4289"/>
              <a:gd name="T28" fmla="*/ 3706 w 4387"/>
              <a:gd name="T29" fmla="*/ 3919 h 4289"/>
              <a:gd name="T30" fmla="*/ 4043 w 4387"/>
              <a:gd name="T31" fmla="*/ 4110 h 4289"/>
              <a:gd name="T32" fmla="*/ 4387 w 4387"/>
              <a:gd name="T33" fmla="*/ 4289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cmpd="sng">
            <a:solidFill>
              <a:srgbClr val="000099"/>
            </a:solidFill>
            <a:prstDash val="solid"/>
            <a:round/>
            <a:headEnd/>
            <a:tailEnd/>
          </a:ln>
        </p:spPr>
        <p:txBody>
          <a:bodyPr/>
          <a:lstStyle/>
          <a:p>
            <a:endParaRPr lang="en-US"/>
          </a:p>
        </p:txBody>
      </p:sp>
      <p:sp>
        <p:nvSpPr>
          <p:cNvPr id="40974" name="Line 16"/>
          <p:cNvSpPr>
            <a:spLocks noChangeShapeType="1"/>
          </p:cNvSpPr>
          <p:nvPr/>
        </p:nvSpPr>
        <p:spPr bwMode="auto">
          <a:xfrm flipV="1">
            <a:off x="3657600" y="3581400"/>
            <a:ext cx="0" cy="2438400"/>
          </a:xfrm>
          <a:prstGeom prst="line">
            <a:avLst/>
          </a:prstGeom>
          <a:noFill/>
          <a:ln w="28575" cap="rnd">
            <a:solidFill>
              <a:schemeClr val="tx1"/>
            </a:solidFill>
            <a:prstDash val="sysDot"/>
            <a:round/>
            <a:headEnd/>
            <a:tailEnd/>
          </a:ln>
        </p:spPr>
        <p:txBody>
          <a:bodyPr/>
          <a:lstStyle/>
          <a:p>
            <a:endParaRPr lang="en-US"/>
          </a:p>
        </p:txBody>
      </p:sp>
      <p:sp>
        <p:nvSpPr>
          <p:cNvPr id="40975" name="Line 17"/>
          <p:cNvSpPr>
            <a:spLocks noChangeShapeType="1"/>
          </p:cNvSpPr>
          <p:nvPr/>
        </p:nvSpPr>
        <p:spPr bwMode="auto">
          <a:xfrm flipV="1">
            <a:off x="4800600" y="3581400"/>
            <a:ext cx="0" cy="2438400"/>
          </a:xfrm>
          <a:prstGeom prst="line">
            <a:avLst/>
          </a:prstGeom>
          <a:noFill/>
          <a:ln w="28575" cap="rnd">
            <a:solidFill>
              <a:schemeClr val="tx1"/>
            </a:solidFill>
            <a:prstDash val="sysDot"/>
            <a:round/>
            <a:headEnd/>
            <a:tailEnd/>
          </a:ln>
        </p:spPr>
        <p:txBody>
          <a:bodyPr/>
          <a:lstStyle/>
          <a:p>
            <a:endParaRPr lang="en-US"/>
          </a:p>
        </p:txBody>
      </p:sp>
      <p:sp>
        <p:nvSpPr>
          <p:cNvPr id="40976" name="Line 18"/>
          <p:cNvSpPr>
            <a:spLocks noChangeShapeType="1"/>
          </p:cNvSpPr>
          <p:nvPr/>
        </p:nvSpPr>
        <p:spPr bwMode="auto">
          <a:xfrm flipV="1">
            <a:off x="2438400" y="3581400"/>
            <a:ext cx="2438400" cy="0"/>
          </a:xfrm>
          <a:prstGeom prst="line">
            <a:avLst/>
          </a:prstGeom>
          <a:noFill/>
          <a:ln w="28575" cap="rnd">
            <a:solidFill>
              <a:schemeClr val="tx1"/>
            </a:solidFill>
            <a:prstDash val="sysDot"/>
            <a:round/>
            <a:headEnd/>
            <a:tailEnd/>
          </a:ln>
        </p:spPr>
        <p:txBody>
          <a:bodyPr/>
          <a:lstStyle/>
          <a:p>
            <a:endParaRPr lang="en-US"/>
          </a:p>
        </p:txBody>
      </p:sp>
      <p:sp>
        <p:nvSpPr>
          <p:cNvPr id="40977" name="Oval 19"/>
          <p:cNvSpPr>
            <a:spLocks noChangeArrowheads="1"/>
          </p:cNvSpPr>
          <p:nvPr/>
        </p:nvSpPr>
        <p:spPr bwMode="auto">
          <a:xfrm>
            <a:off x="4724400" y="3505200"/>
            <a:ext cx="165100" cy="217488"/>
          </a:xfrm>
          <a:prstGeom prst="ellipse">
            <a:avLst/>
          </a:prstGeom>
          <a:solidFill>
            <a:srgbClr val="CC0000"/>
          </a:solidFill>
          <a:ln w="19050">
            <a:solidFill>
              <a:schemeClr val="tx1"/>
            </a:solidFill>
            <a:round/>
            <a:headEnd type="none" w="sm" len="sm"/>
            <a:tailEnd type="none" w="sm" len="sm"/>
          </a:ln>
        </p:spPr>
        <p:txBody>
          <a:bodyPr wrap="none" anchor="ctr"/>
          <a:lstStyle/>
          <a:p>
            <a:endParaRPr lang="en-US"/>
          </a:p>
        </p:txBody>
      </p:sp>
      <p:sp>
        <p:nvSpPr>
          <p:cNvPr id="40978" name="Oval 20"/>
          <p:cNvSpPr>
            <a:spLocks noChangeArrowheads="1"/>
          </p:cNvSpPr>
          <p:nvPr/>
        </p:nvSpPr>
        <p:spPr bwMode="auto">
          <a:xfrm>
            <a:off x="3581400" y="3505200"/>
            <a:ext cx="166688" cy="217488"/>
          </a:xfrm>
          <a:prstGeom prst="ellipse">
            <a:avLst/>
          </a:prstGeom>
          <a:solidFill>
            <a:srgbClr val="CC0000"/>
          </a:solidFill>
          <a:ln w="19050">
            <a:solidFill>
              <a:schemeClr val="tx1"/>
            </a:solidFill>
            <a:round/>
            <a:headEnd type="none" w="sm" len="sm"/>
            <a:tailEnd type="none" w="sm" len="sm"/>
          </a:ln>
        </p:spPr>
        <p:txBody>
          <a:bodyPr wrap="none" anchor="ctr"/>
          <a:lstStyle/>
          <a:p>
            <a:endParaRPr lang="en-US"/>
          </a:p>
        </p:txBody>
      </p:sp>
      <p:sp>
        <p:nvSpPr>
          <p:cNvPr id="40979" name="Text Box 21"/>
          <p:cNvSpPr txBox="1">
            <a:spLocks noChangeArrowheads="1"/>
          </p:cNvSpPr>
          <p:nvPr/>
        </p:nvSpPr>
        <p:spPr bwMode="auto">
          <a:xfrm>
            <a:off x="3505200" y="3124200"/>
            <a:ext cx="457200" cy="457200"/>
          </a:xfrm>
          <a:prstGeom prst="rect">
            <a:avLst/>
          </a:prstGeom>
          <a:noFill/>
          <a:ln w="9525">
            <a:noFill/>
            <a:miter lim="800000"/>
            <a:headEnd/>
            <a:tailEnd/>
          </a:ln>
        </p:spPr>
        <p:txBody>
          <a:bodyPr>
            <a:spAutoFit/>
          </a:bodyPr>
          <a:lstStyle/>
          <a:p>
            <a:pPr>
              <a:spcBef>
                <a:spcPct val="50000"/>
              </a:spcBef>
            </a:pPr>
            <a:r>
              <a:rPr lang="en-US" b="1"/>
              <a:t>A</a:t>
            </a:r>
          </a:p>
        </p:txBody>
      </p:sp>
      <p:sp>
        <p:nvSpPr>
          <p:cNvPr id="40980" name="Text Box 22"/>
          <p:cNvSpPr txBox="1">
            <a:spLocks noChangeArrowheads="1"/>
          </p:cNvSpPr>
          <p:nvPr/>
        </p:nvSpPr>
        <p:spPr bwMode="auto">
          <a:xfrm>
            <a:off x="4800600" y="3124200"/>
            <a:ext cx="457200" cy="457200"/>
          </a:xfrm>
          <a:prstGeom prst="rect">
            <a:avLst/>
          </a:prstGeom>
          <a:noFill/>
          <a:ln w="9525">
            <a:noFill/>
            <a:miter lim="800000"/>
            <a:headEnd/>
            <a:tailEnd/>
          </a:ln>
        </p:spPr>
        <p:txBody>
          <a:bodyPr>
            <a:spAutoFit/>
          </a:bodyPr>
          <a:lstStyle/>
          <a:p>
            <a:pPr>
              <a:spcBef>
                <a:spcPct val="50000"/>
              </a:spcBef>
            </a:pPr>
            <a:r>
              <a:rPr lang="en-US" b="1"/>
              <a:t>C</a:t>
            </a:r>
          </a:p>
        </p:txBody>
      </p:sp>
      <p:sp>
        <p:nvSpPr>
          <p:cNvPr id="40981" name="Text Box 23"/>
          <p:cNvSpPr txBox="1">
            <a:spLocks noChangeArrowheads="1"/>
          </p:cNvSpPr>
          <p:nvPr/>
        </p:nvSpPr>
        <p:spPr bwMode="auto">
          <a:xfrm>
            <a:off x="4876800" y="4343400"/>
            <a:ext cx="457200" cy="457200"/>
          </a:xfrm>
          <a:prstGeom prst="rect">
            <a:avLst/>
          </a:prstGeom>
          <a:noFill/>
          <a:ln w="9525">
            <a:noFill/>
            <a:miter lim="800000"/>
            <a:headEnd/>
            <a:tailEnd/>
          </a:ln>
        </p:spPr>
        <p:txBody>
          <a:bodyPr>
            <a:spAutoFit/>
          </a:bodyPr>
          <a:lstStyle/>
          <a:p>
            <a:pPr>
              <a:spcBef>
                <a:spcPct val="50000"/>
              </a:spcBef>
            </a:pPr>
            <a:r>
              <a:rPr lang="en-US" b="1"/>
              <a:t>B</a:t>
            </a:r>
          </a:p>
        </p:txBody>
      </p:sp>
      <p:sp>
        <p:nvSpPr>
          <p:cNvPr id="40982" name="Line 24"/>
          <p:cNvSpPr>
            <a:spLocks noChangeShapeType="1"/>
          </p:cNvSpPr>
          <p:nvPr/>
        </p:nvSpPr>
        <p:spPr bwMode="auto">
          <a:xfrm flipV="1">
            <a:off x="2362200" y="4724400"/>
            <a:ext cx="2438400" cy="0"/>
          </a:xfrm>
          <a:prstGeom prst="line">
            <a:avLst/>
          </a:prstGeom>
          <a:noFill/>
          <a:ln w="28575" cap="rnd">
            <a:solidFill>
              <a:schemeClr val="tx1"/>
            </a:solidFill>
            <a:prstDash val="sysDot"/>
            <a:round/>
            <a:headEnd/>
            <a:tailEnd/>
          </a:ln>
        </p:spPr>
        <p:txBody>
          <a:bodyPr/>
          <a:lstStyle/>
          <a:p>
            <a:endParaRPr lang="en-US"/>
          </a:p>
        </p:txBody>
      </p:sp>
      <p:sp>
        <p:nvSpPr>
          <p:cNvPr id="40983" name="Oval 25"/>
          <p:cNvSpPr>
            <a:spLocks noChangeArrowheads="1"/>
          </p:cNvSpPr>
          <p:nvPr/>
        </p:nvSpPr>
        <p:spPr bwMode="auto">
          <a:xfrm>
            <a:off x="4724400" y="4572000"/>
            <a:ext cx="165100" cy="217488"/>
          </a:xfrm>
          <a:prstGeom prst="ellipse">
            <a:avLst/>
          </a:prstGeom>
          <a:solidFill>
            <a:srgbClr val="CC0000"/>
          </a:solidFill>
          <a:ln w="19050">
            <a:solidFill>
              <a:schemeClr val="tx1"/>
            </a:solidFill>
            <a:round/>
            <a:headEnd type="none" w="sm" len="sm"/>
            <a:tailEnd type="none" w="sm" len="sm"/>
          </a:ln>
        </p:spPr>
        <p:txBody>
          <a:bodyPr wrap="none" anchor="ctr"/>
          <a:lstStyle/>
          <a:p>
            <a:endParaRPr lang="en-US"/>
          </a:p>
        </p:txBody>
      </p:sp>
      <p:sp>
        <p:nvSpPr>
          <p:cNvPr id="98330" name="Text Box 26"/>
          <p:cNvSpPr txBox="1">
            <a:spLocks noChangeArrowheads="1"/>
          </p:cNvSpPr>
          <p:nvPr/>
        </p:nvSpPr>
        <p:spPr bwMode="auto">
          <a:xfrm>
            <a:off x="3124200" y="838200"/>
            <a:ext cx="6019800" cy="873125"/>
          </a:xfrm>
          <a:prstGeom prst="rect">
            <a:avLst/>
          </a:prstGeom>
          <a:noFill/>
          <a:ln w="9525">
            <a:noFill/>
            <a:miter lim="800000"/>
            <a:headEnd/>
            <a:tailEnd/>
          </a:ln>
        </p:spPr>
        <p:txBody>
          <a:bodyPr>
            <a:spAutoFit/>
          </a:bodyPr>
          <a:lstStyle/>
          <a:p>
            <a:pPr algn="ctr">
              <a:lnSpc>
                <a:spcPct val="80000"/>
              </a:lnSpc>
            </a:pPr>
            <a:r>
              <a:rPr lang="en-US" sz="3200" b="1">
                <a:solidFill>
                  <a:srgbClr val="990000"/>
                </a:solidFill>
              </a:rPr>
              <a:t>There are two ways to increase quantity from 10 to 20  </a:t>
            </a:r>
            <a:r>
              <a:rPr lang="en-US">
                <a:solidFill>
                  <a:srgbClr val="990000"/>
                </a:solidFill>
              </a:rPr>
              <a:t> </a:t>
            </a:r>
            <a:endParaRPr lang="en-US" sz="2800" b="1">
              <a:solidFill>
                <a:srgbClr val="000099"/>
              </a:solidFill>
            </a:endParaRPr>
          </a:p>
        </p:txBody>
      </p:sp>
      <p:sp>
        <p:nvSpPr>
          <p:cNvPr id="40985" name="Rectangle 27"/>
          <p:cNvSpPr>
            <a:spLocks noChangeArrowheads="1"/>
          </p:cNvSpPr>
          <p:nvPr/>
        </p:nvSpPr>
        <p:spPr bwMode="auto">
          <a:xfrm>
            <a:off x="7086600" y="4876800"/>
            <a:ext cx="57626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r>
              <a:rPr lang="en-US" sz="2800" b="1" baseline="-25000">
                <a:latin typeface="Arial" charset="0"/>
              </a:rPr>
              <a:t>2</a:t>
            </a:r>
          </a:p>
        </p:txBody>
      </p:sp>
      <p:sp>
        <p:nvSpPr>
          <p:cNvPr id="98332" name="Rectangle 28"/>
          <p:cNvSpPr>
            <a:spLocks noChangeArrowheads="1"/>
          </p:cNvSpPr>
          <p:nvPr/>
        </p:nvSpPr>
        <p:spPr bwMode="auto">
          <a:xfrm>
            <a:off x="5638800" y="1600200"/>
            <a:ext cx="3505200" cy="3081338"/>
          </a:xfrm>
          <a:prstGeom prst="rect">
            <a:avLst/>
          </a:prstGeom>
          <a:noFill/>
          <a:ln w="9525">
            <a:noFill/>
            <a:miter lim="800000"/>
            <a:headEnd/>
            <a:tailEnd/>
          </a:ln>
        </p:spPr>
        <p:txBody>
          <a:bodyPr>
            <a:spAutoFit/>
          </a:bodyPr>
          <a:lstStyle/>
          <a:p>
            <a:pPr marL="457200" indent="-457200">
              <a:buFontTx/>
              <a:buAutoNum type="arabicPeriod"/>
            </a:pPr>
            <a:r>
              <a:rPr lang="en-US" sz="2800" b="1">
                <a:solidFill>
                  <a:srgbClr val="000099"/>
                </a:solidFill>
              </a:rPr>
              <a:t>A to B is a change in quantity demand (due to a change in price)</a:t>
            </a:r>
          </a:p>
          <a:p>
            <a:pPr marL="457200" indent="-457200">
              <a:buFontTx/>
              <a:buAutoNum type="arabicPeriod"/>
            </a:pPr>
            <a:r>
              <a:rPr lang="en-US" sz="2800" b="1">
                <a:solidFill>
                  <a:srgbClr val="000099"/>
                </a:solidFill>
              </a:rPr>
              <a:t>A to C is a change in demand (shift in the curve)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30">
                                            <p:txEl>
                                              <p:pRg st="0" end="0"/>
                                            </p:txEl>
                                          </p:spTgt>
                                        </p:tgtEl>
                                        <p:attrNameLst>
                                          <p:attrName>style.visibility</p:attrName>
                                        </p:attrNameLst>
                                      </p:cBhvr>
                                      <p:to>
                                        <p:strVal val="visible"/>
                                      </p:to>
                                    </p:set>
                                    <p:animEffect transition="in" filter="dissolve">
                                      <p:cBhvr>
                                        <p:cTn id="7" dur="500"/>
                                        <p:tgtEl>
                                          <p:spTgt spid="98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32">
                                            <p:txEl>
                                              <p:pRg st="0" end="0"/>
                                            </p:txEl>
                                          </p:spTgt>
                                        </p:tgtEl>
                                        <p:attrNameLst>
                                          <p:attrName>style.visibility</p:attrName>
                                        </p:attrNameLst>
                                      </p:cBhvr>
                                      <p:to>
                                        <p:strVal val="visible"/>
                                      </p:to>
                                    </p:set>
                                    <p:animEffect transition="in" filter="dissolve">
                                      <p:cBhvr>
                                        <p:cTn id="12" dur="500"/>
                                        <p:tgtEl>
                                          <p:spTgt spid="983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332">
                                            <p:txEl>
                                              <p:pRg st="1" end="1"/>
                                            </p:txEl>
                                          </p:spTgt>
                                        </p:tgtEl>
                                        <p:attrNameLst>
                                          <p:attrName>style.visibility</p:attrName>
                                        </p:attrNameLst>
                                      </p:cBhvr>
                                      <p:to>
                                        <p:strVal val="visible"/>
                                      </p:to>
                                    </p:set>
                                    <p:animEffect transition="in" filter="dissolve">
                                      <p:cBhvr>
                                        <p:cTn id="17" dur="500"/>
                                        <p:tgtEl>
                                          <p:spTgt spid="983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0" grpId="0" build="p"/>
      <p:bldP spid="98332"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228600"/>
            <a:ext cx="7772400" cy="1143000"/>
          </a:xfrm>
        </p:spPr>
        <p:txBody>
          <a:bodyPr/>
          <a:lstStyle/>
          <a:p>
            <a:pPr eaLnBrk="1" hangingPunct="1"/>
            <a:r>
              <a:rPr lang="en-US" altLang="en-US" b="1" smtClean="0"/>
              <a:t>Practice</a:t>
            </a:r>
          </a:p>
        </p:txBody>
      </p:sp>
      <p:sp>
        <p:nvSpPr>
          <p:cNvPr id="41987" name="Text Box 5"/>
          <p:cNvSpPr txBox="1">
            <a:spLocks noChangeArrowheads="1"/>
          </p:cNvSpPr>
          <p:nvPr/>
        </p:nvSpPr>
        <p:spPr bwMode="auto">
          <a:xfrm>
            <a:off x="228600" y="685800"/>
            <a:ext cx="8915400" cy="1066800"/>
          </a:xfrm>
          <a:prstGeom prst="rect">
            <a:avLst/>
          </a:prstGeom>
          <a:noFill/>
          <a:ln w="9525">
            <a:noFill/>
            <a:miter lim="800000"/>
            <a:headEnd/>
            <a:tailEnd/>
          </a:ln>
        </p:spPr>
        <p:txBody>
          <a:bodyPr>
            <a:spAutoFit/>
          </a:bodyPr>
          <a:lstStyle/>
          <a:p>
            <a:pPr marL="457200" indent="-457200" eaLnBrk="0" hangingPunct="0"/>
            <a:r>
              <a:rPr lang="en-US" altLang="en-US" sz="3200" b="1"/>
              <a:t>First, identify the determinant (shifter) then decide if demand will increase or decrease</a:t>
            </a:r>
            <a:endParaRPr lang="en-US" altLang="en-US" sz="2800" b="1"/>
          </a:p>
        </p:txBody>
      </p:sp>
      <p:sp>
        <p:nvSpPr>
          <p:cNvPr id="41988" name="Slide Number Placeholder 4"/>
          <p:cNvSpPr>
            <a:spLocks noGrp="1"/>
          </p:cNvSpPr>
          <p:nvPr>
            <p:ph type="sldNum" sz="quarter" idx="12"/>
          </p:nvPr>
        </p:nvSpPr>
        <p:spPr>
          <a:noFill/>
        </p:spPr>
        <p:txBody>
          <a:bodyPr/>
          <a:lstStyle/>
          <a:p>
            <a:fld id="{E7A87B68-1EF7-41E4-A037-C4D5112A689B}" type="slidenum">
              <a:rPr lang="en-US" smtClean="0">
                <a:latin typeface="Times New Roman" pitchFamily="18" charset="0"/>
              </a:rPr>
              <a:pPr/>
              <a:t>34</a:t>
            </a:fld>
            <a:endParaRPr lang="en-US" smtClean="0">
              <a:latin typeface="Times New Roman" pitchFamily="18" charset="0"/>
            </a:endParaRPr>
          </a:p>
        </p:txBody>
      </p:sp>
      <p:graphicFrame>
        <p:nvGraphicFramePr>
          <p:cNvPr id="40009" name="Group 73"/>
          <p:cNvGraphicFramePr>
            <a:graphicFrameLocks noGrp="1"/>
          </p:cNvGraphicFramePr>
          <p:nvPr/>
        </p:nvGraphicFramePr>
        <p:xfrm>
          <a:off x="228600" y="1828800"/>
          <a:ext cx="8445500" cy="4602480"/>
        </p:xfrm>
        <a:graphic>
          <a:graphicData uri="http://schemas.openxmlformats.org/drawingml/2006/table">
            <a:tbl>
              <a:tblPr/>
              <a:tblGrid>
                <a:gridCol w="598488"/>
                <a:gridCol w="3287712"/>
                <a:gridCol w="2362200"/>
                <a:gridCol w="2197100"/>
              </a:tblGrid>
              <a:tr h="450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Shifter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Increase or Decrease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Left or Right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381000"/>
            <a:ext cx="9144000" cy="1752600"/>
          </a:xfrm>
        </p:spPr>
        <p:txBody>
          <a:bodyPr/>
          <a:lstStyle/>
          <a:p>
            <a:pPr eaLnBrk="1" hangingPunct="1"/>
            <a:r>
              <a:rPr lang="en-US" altLang="en-US" sz="6000" b="1" smtClean="0"/>
              <a:t>Supply and Demand</a:t>
            </a:r>
          </a:p>
        </p:txBody>
      </p:sp>
      <p:pic>
        <p:nvPicPr>
          <p:cNvPr id="15363" name="Picture 5" descr="http://eyetricks.com/1101.gif"/>
          <p:cNvPicPr>
            <a:picLocks noChangeAspect="1" noChangeArrowheads="1"/>
          </p:cNvPicPr>
          <p:nvPr/>
        </p:nvPicPr>
        <p:blipFill>
          <a:blip r:embed="rId3" r:link="rId4" cstate="print">
            <a:lum contrast="-6000"/>
          </a:blip>
          <a:srcRect/>
          <a:stretch>
            <a:fillRect/>
          </a:stretch>
        </p:blipFill>
        <p:spPr bwMode="auto">
          <a:xfrm>
            <a:off x="228600" y="2514600"/>
            <a:ext cx="5943600" cy="4173538"/>
          </a:xfrm>
          <a:prstGeom prst="rect">
            <a:avLst/>
          </a:prstGeom>
          <a:noFill/>
          <a:ln w="19050">
            <a:solidFill>
              <a:srgbClr val="000000"/>
            </a:solidFill>
            <a:miter lim="800000"/>
            <a:headEnd/>
            <a:tailEnd/>
          </a:ln>
        </p:spPr>
      </p:pic>
      <p:sp>
        <p:nvSpPr>
          <p:cNvPr id="15364" name="AutoShape 6"/>
          <p:cNvSpPr>
            <a:spLocks noChangeArrowheads="1"/>
          </p:cNvSpPr>
          <p:nvPr/>
        </p:nvSpPr>
        <p:spPr bwMode="auto">
          <a:xfrm>
            <a:off x="5943600" y="2362200"/>
            <a:ext cx="3200400" cy="2286000"/>
          </a:xfrm>
          <a:prstGeom prst="cloudCallout">
            <a:avLst>
              <a:gd name="adj1" fmla="val -83282"/>
              <a:gd name="adj2" fmla="val 47708"/>
            </a:avLst>
          </a:prstGeom>
          <a:solidFill>
            <a:schemeClr val="bg1"/>
          </a:solidFill>
          <a:ln w="9525">
            <a:solidFill>
              <a:schemeClr val="tx1"/>
            </a:solidFill>
            <a:round/>
            <a:headEnd/>
            <a:tailEnd/>
          </a:ln>
        </p:spPr>
        <p:txBody>
          <a:bodyPr/>
          <a:lstStyle/>
          <a:p>
            <a:pPr algn="ctr"/>
            <a:endParaRPr lang="en-US"/>
          </a:p>
        </p:txBody>
      </p:sp>
      <p:sp>
        <p:nvSpPr>
          <p:cNvPr id="15365" name="Text Box 7"/>
          <p:cNvSpPr txBox="1">
            <a:spLocks noChangeArrowheads="1"/>
          </p:cNvSpPr>
          <p:nvPr/>
        </p:nvSpPr>
        <p:spPr bwMode="auto">
          <a:xfrm>
            <a:off x="6477000" y="2895600"/>
            <a:ext cx="2057400" cy="1190625"/>
          </a:xfrm>
          <a:prstGeom prst="rect">
            <a:avLst/>
          </a:prstGeom>
          <a:noFill/>
          <a:ln w="9525">
            <a:noFill/>
            <a:miter lim="800000"/>
            <a:headEnd/>
            <a:tailEnd/>
          </a:ln>
        </p:spPr>
        <p:txBody>
          <a:bodyPr>
            <a:spAutoFit/>
          </a:bodyPr>
          <a:lstStyle/>
          <a:p>
            <a:pPr algn="ctr">
              <a:spcBef>
                <a:spcPct val="50000"/>
              </a:spcBef>
            </a:pPr>
            <a:r>
              <a:rPr lang="en-US" sz="3600" b="1"/>
              <a:t>Can you see me?</a:t>
            </a:r>
          </a:p>
        </p:txBody>
      </p:sp>
      <p:sp>
        <p:nvSpPr>
          <p:cNvPr id="15366" name="Slide Number Placeholder 5"/>
          <p:cNvSpPr>
            <a:spLocks noGrp="1"/>
          </p:cNvSpPr>
          <p:nvPr>
            <p:ph type="sldNum" sz="quarter" idx="12"/>
          </p:nvPr>
        </p:nvSpPr>
        <p:spPr>
          <a:noFill/>
        </p:spPr>
        <p:txBody>
          <a:bodyPr/>
          <a:lstStyle/>
          <a:p>
            <a:fld id="{4CDC65AA-9AAA-4436-A5E8-E43B3A23EDF9}" type="slidenum">
              <a:rPr lang="en-US" smtClean="0">
                <a:latin typeface="Times New Roman" pitchFamily="18" charset="0"/>
              </a:rPr>
              <a:pPr/>
              <a:t>35</a:t>
            </a:fld>
            <a:endParaRPr lang="en-US" smtClean="0">
              <a:latin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04800" y="2133600"/>
            <a:ext cx="8610600" cy="1268413"/>
          </a:xfrm>
          <a:prstGeom prst="rect">
            <a:avLst/>
          </a:prstGeom>
          <a:noFill/>
          <a:ln w="9525">
            <a:noFill/>
            <a:miter lim="800000"/>
            <a:headEnd/>
            <a:tailEnd/>
          </a:ln>
        </p:spPr>
        <p:txBody>
          <a:bodyPr/>
          <a:lstStyle/>
          <a:p>
            <a:pPr marL="342900" indent="-342900" algn="ctr">
              <a:lnSpc>
                <a:spcPct val="120000"/>
              </a:lnSpc>
              <a:spcBef>
                <a:spcPct val="20000"/>
              </a:spcBef>
            </a:pPr>
            <a:r>
              <a:rPr lang="en-US" altLang="en-US" sz="10400" b="1"/>
              <a:t>Supply</a:t>
            </a:r>
          </a:p>
        </p:txBody>
      </p:sp>
      <p:pic>
        <p:nvPicPr>
          <p:cNvPr id="17412" name="Picture 4" descr="oil_pump"/>
          <p:cNvPicPr>
            <a:picLocks noChangeAspect="1" noChangeArrowheads="1" noCrop="1"/>
          </p:cNvPicPr>
          <p:nvPr/>
        </p:nvPicPr>
        <p:blipFill>
          <a:blip r:embed="rId3" cstate="print"/>
          <a:srcRect/>
          <a:stretch>
            <a:fillRect/>
          </a:stretch>
        </p:blipFill>
        <p:spPr bwMode="auto">
          <a:xfrm>
            <a:off x="0" y="-304800"/>
            <a:ext cx="2876550" cy="2033588"/>
          </a:xfrm>
          <a:prstGeom prst="rect">
            <a:avLst/>
          </a:prstGeom>
          <a:noFill/>
          <a:ln w="9525">
            <a:noFill/>
            <a:miter lim="800000"/>
            <a:headEnd/>
            <a:tailEnd/>
          </a:ln>
        </p:spPr>
      </p:pic>
      <p:pic>
        <p:nvPicPr>
          <p:cNvPr id="17413" name="Picture 6" descr="C:\Program Files\Microsoft Office\Clipart\standard\stddir1\bd05161_.wmf"/>
          <p:cNvPicPr>
            <a:picLocks noChangeAspect="1" noChangeArrowheads="1"/>
          </p:cNvPicPr>
          <p:nvPr/>
        </p:nvPicPr>
        <p:blipFill>
          <a:blip r:embed="rId4" cstate="print"/>
          <a:srcRect/>
          <a:stretch>
            <a:fillRect/>
          </a:stretch>
        </p:blipFill>
        <p:spPr bwMode="auto">
          <a:xfrm>
            <a:off x="6781800" y="228600"/>
            <a:ext cx="2060575" cy="1993900"/>
          </a:xfrm>
          <a:prstGeom prst="rect">
            <a:avLst/>
          </a:prstGeom>
          <a:noFill/>
          <a:ln w="9525">
            <a:noFill/>
            <a:miter lim="800000"/>
            <a:headEnd/>
            <a:tailEnd/>
          </a:ln>
        </p:spPr>
      </p:pic>
      <p:pic>
        <p:nvPicPr>
          <p:cNvPr id="17414" name="Picture 7" descr="C:\Program Files\Microsoft Office\Clipart\standard\stddir1\bd05152_.wmf"/>
          <p:cNvPicPr>
            <a:picLocks noChangeAspect="1" noChangeArrowheads="1"/>
          </p:cNvPicPr>
          <p:nvPr/>
        </p:nvPicPr>
        <p:blipFill>
          <a:blip r:embed="rId5" cstate="print"/>
          <a:srcRect/>
          <a:stretch>
            <a:fillRect/>
          </a:stretch>
        </p:blipFill>
        <p:spPr bwMode="auto">
          <a:xfrm>
            <a:off x="228600" y="4602163"/>
            <a:ext cx="2133600" cy="2062162"/>
          </a:xfrm>
          <a:prstGeom prst="rect">
            <a:avLst/>
          </a:prstGeom>
          <a:noFill/>
          <a:ln w="9525">
            <a:noFill/>
            <a:miter lim="800000"/>
            <a:headEnd/>
            <a:tailEnd/>
          </a:ln>
        </p:spPr>
      </p:pic>
      <p:sp>
        <p:nvSpPr>
          <p:cNvPr id="17415" name="Slide Number Placeholder 6"/>
          <p:cNvSpPr>
            <a:spLocks noGrp="1"/>
          </p:cNvSpPr>
          <p:nvPr>
            <p:ph type="sldNum" sz="quarter" idx="12"/>
          </p:nvPr>
        </p:nvSpPr>
        <p:spPr>
          <a:noFill/>
        </p:spPr>
        <p:txBody>
          <a:bodyPr/>
          <a:lstStyle/>
          <a:p>
            <a:fld id="{1C88B3E2-4ACA-4858-88AD-0130AA83F458}" type="slidenum">
              <a:rPr lang="en-US" smtClean="0">
                <a:latin typeface="Times New Roman" pitchFamily="18" charset="0"/>
              </a:rPr>
              <a:pPr/>
              <a:t>36</a:t>
            </a:fld>
            <a:endParaRPr lang="en-US"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 calcmode="lin" valueType="num">
                                      <p:cBhvr additive="base">
                                        <p:cTn id="7" dur="500" fill="hold"/>
                                        <p:tgtEl>
                                          <p:spTgt spid="8704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0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228600"/>
            <a:ext cx="7772400" cy="1143000"/>
          </a:xfrm>
        </p:spPr>
        <p:txBody>
          <a:bodyPr/>
          <a:lstStyle/>
          <a:p>
            <a:pPr eaLnBrk="1" hangingPunct="1"/>
            <a:r>
              <a:rPr lang="en-US" altLang="en-US" b="1" smtClean="0"/>
              <a:t>Supply Defined</a:t>
            </a:r>
          </a:p>
        </p:txBody>
      </p:sp>
      <p:sp>
        <p:nvSpPr>
          <p:cNvPr id="88069" name="Text Box 5"/>
          <p:cNvSpPr txBox="1">
            <a:spLocks noChangeArrowheads="1"/>
          </p:cNvSpPr>
          <p:nvPr/>
        </p:nvSpPr>
        <p:spPr bwMode="auto">
          <a:xfrm>
            <a:off x="228600" y="609600"/>
            <a:ext cx="8686800" cy="5245100"/>
          </a:xfrm>
          <a:prstGeom prst="rect">
            <a:avLst/>
          </a:prstGeom>
          <a:noFill/>
          <a:ln w="9525">
            <a:noFill/>
            <a:miter lim="800000"/>
            <a:headEnd/>
            <a:tailEnd/>
          </a:ln>
        </p:spPr>
        <p:txBody>
          <a:bodyPr>
            <a:spAutoFit/>
          </a:bodyPr>
          <a:lstStyle/>
          <a:p>
            <a:pPr eaLnBrk="0" hangingPunct="0"/>
            <a:r>
              <a:rPr lang="en-US" altLang="en-US" sz="2800" b="1">
                <a:solidFill>
                  <a:srgbClr val="000099"/>
                </a:solidFill>
              </a:rPr>
              <a:t>What is supply?</a:t>
            </a:r>
          </a:p>
          <a:p>
            <a:pPr eaLnBrk="0" hangingPunct="0"/>
            <a:r>
              <a:rPr lang="en-US" altLang="en-US" sz="2800" b="1"/>
              <a:t>Supply is the different quantities of a good that sellers are </a:t>
            </a:r>
            <a:r>
              <a:rPr lang="en-US" altLang="en-US" sz="2800" b="1">
                <a:solidFill>
                  <a:srgbClr val="990000"/>
                </a:solidFill>
              </a:rPr>
              <a:t>willing</a:t>
            </a:r>
            <a:r>
              <a:rPr lang="en-US" altLang="en-US" sz="2800" b="1">
                <a:solidFill>
                  <a:schemeClr val="tx2"/>
                </a:solidFill>
              </a:rPr>
              <a:t> and </a:t>
            </a:r>
            <a:r>
              <a:rPr lang="en-US" altLang="en-US" sz="2800" b="1">
                <a:solidFill>
                  <a:srgbClr val="990000"/>
                </a:solidFill>
              </a:rPr>
              <a:t>able</a:t>
            </a:r>
            <a:r>
              <a:rPr lang="en-US" altLang="en-US" sz="2800" b="1"/>
              <a:t> to sell (produce) at different prices. </a:t>
            </a:r>
          </a:p>
          <a:p>
            <a:pPr eaLnBrk="0" hangingPunct="0"/>
            <a:endParaRPr lang="en-US" altLang="en-US" sz="1400" b="1"/>
          </a:p>
          <a:p>
            <a:pPr eaLnBrk="0" hangingPunct="0"/>
            <a:r>
              <a:rPr lang="en-US" altLang="en-US" sz="2800" b="1">
                <a:solidFill>
                  <a:srgbClr val="000099"/>
                </a:solidFill>
              </a:rPr>
              <a:t>What is the Law of Supply?</a:t>
            </a:r>
          </a:p>
          <a:p>
            <a:pPr eaLnBrk="0" hangingPunct="0"/>
            <a:r>
              <a:rPr lang="en-US" altLang="en-US" sz="2800" b="1"/>
              <a:t>There is a DIRECT (or positive) relationship between price and quantity supplied.</a:t>
            </a:r>
          </a:p>
          <a:p>
            <a:pPr lvl="1" eaLnBrk="0" hangingPunct="0">
              <a:buFontTx/>
              <a:buChar char="•"/>
            </a:pPr>
            <a:r>
              <a:rPr lang="en-US" altLang="en-US" sz="2800" b="1">
                <a:solidFill>
                  <a:srgbClr val="990000"/>
                </a:solidFill>
              </a:rPr>
              <a:t>As price increases, the quantity producers make increases</a:t>
            </a:r>
          </a:p>
          <a:p>
            <a:pPr lvl="1" eaLnBrk="0" hangingPunct="0">
              <a:buFontTx/>
              <a:buChar char="•"/>
            </a:pPr>
            <a:r>
              <a:rPr lang="en-US" altLang="en-US" sz="2800" b="1">
                <a:solidFill>
                  <a:srgbClr val="990000"/>
                </a:solidFill>
              </a:rPr>
              <a:t>As price falls, the quantity producers make falls.</a:t>
            </a:r>
          </a:p>
          <a:p>
            <a:pPr lvl="1" eaLnBrk="0" hangingPunct="0">
              <a:buFontTx/>
              <a:buChar char="•"/>
            </a:pPr>
            <a:endParaRPr lang="en-US" altLang="en-US" sz="800" b="1">
              <a:solidFill>
                <a:srgbClr val="990000"/>
              </a:solidFill>
            </a:endParaRPr>
          </a:p>
          <a:p>
            <a:pPr lvl="1" algn="ctr" eaLnBrk="0" hangingPunct="0"/>
            <a:r>
              <a:rPr lang="en-US" altLang="en-US" sz="3200" b="1"/>
              <a:t>Why? Because, at higher prices profit seeking firms have an incentive to produce more.</a:t>
            </a:r>
          </a:p>
        </p:txBody>
      </p:sp>
      <p:sp>
        <p:nvSpPr>
          <p:cNvPr id="88071" name="Rectangle 7"/>
          <p:cNvSpPr>
            <a:spLocks noChangeArrowheads="1"/>
          </p:cNvSpPr>
          <p:nvPr/>
        </p:nvSpPr>
        <p:spPr bwMode="auto">
          <a:xfrm>
            <a:off x="1752600" y="6019800"/>
            <a:ext cx="5746750" cy="641350"/>
          </a:xfrm>
          <a:prstGeom prst="rect">
            <a:avLst/>
          </a:prstGeom>
          <a:noFill/>
          <a:ln w="9525">
            <a:noFill/>
            <a:miter lim="800000"/>
            <a:headEnd/>
            <a:tailEnd/>
          </a:ln>
        </p:spPr>
        <p:txBody>
          <a:bodyPr wrap="none">
            <a:spAutoFit/>
          </a:bodyPr>
          <a:lstStyle/>
          <a:p>
            <a:r>
              <a:rPr lang="en-US" altLang="en-US" sz="3600" b="1">
                <a:solidFill>
                  <a:srgbClr val="000099"/>
                </a:solidFill>
              </a:rPr>
              <a:t>EXAMPLE: Mowing Lawns</a:t>
            </a:r>
            <a:endParaRPr lang="en-US" sz="3600" b="1">
              <a:solidFill>
                <a:srgbClr val="000099"/>
              </a:solidFill>
            </a:endParaRPr>
          </a:p>
        </p:txBody>
      </p:sp>
      <p:sp>
        <p:nvSpPr>
          <p:cNvPr id="18437" name="Slide Number Placeholder 4"/>
          <p:cNvSpPr>
            <a:spLocks noGrp="1"/>
          </p:cNvSpPr>
          <p:nvPr>
            <p:ph type="sldNum" sz="quarter" idx="12"/>
          </p:nvPr>
        </p:nvSpPr>
        <p:spPr>
          <a:noFill/>
        </p:spPr>
        <p:txBody>
          <a:bodyPr/>
          <a:lstStyle/>
          <a:p>
            <a:fld id="{536A5976-49BE-42AD-A233-EF97936AFF56}" type="slidenum">
              <a:rPr lang="en-US" smtClean="0">
                <a:latin typeface="Times New Roman" pitchFamily="18" charset="0"/>
              </a:rPr>
              <a:pPr/>
              <a:t>37</a:t>
            </a:fld>
            <a:endParaRPr lang="en-US" smtClean="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9">
                                            <p:txEl>
                                              <p:pRg st="0" end="0"/>
                                            </p:txEl>
                                          </p:spTgt>
                                        </p:tgtEl>
                                        <p:attrNameLst>
                                          <p:attrName>style.visibility</p:attrName>
                                        </p:attrNameLst>
                                      </p:cBhvr>
                                      <p:to>
                                        <p:strVal val="visible"/>
                                      </p:to>
                                    </p:set>
                                    <p:animEffect transition="in" filter="dissolve">
                                      <p:cBhvr>
                                        <p:cTn id="7" dur="500"/>
                                        <p:tgtEl>
                                          <p:spTgt spid="880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9">
                                            <p:txEl>
                                              <p:pRg st="1" end="1"/>
                                            </p:txEl>
                                          </p:spTgt>
                                        </p:tgtEl>
                                        <p:attrNameLst>
                                          <p:attrName>style.visibility</p:attrName>
                                        </p:attrNameLst>
                                      </p:cBhvr>
                                      <p:to>
                                        <p:strVal val="visible"/>
                                      </p:to>
                                    </p:set>
                                    <p:animEffect transition="in" filter="dissolve">
                                      <p:cBhvr>
                                        <p:cTn id="12" dur="500"/>
                                        <p:tgtEl>
                                          <p:spTgt spid="880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9">
                                            <p:txEl>
                                              <p:pRg st="3" end="3"/>
                                            </p:txEl>
                                          </p:spTgt>
                                        </p:tgtEl>
                                        <p:attrNameLst>
                                          <p:attrName>style.visibility</p:attrName>
                                        </p:attrNameLst>
                                      </p:cBhvr>
                                      <p:to>
                                        <p:strVal val="visible"/>
                                      </p:to>
                                    </p:set>
                                    <p:animEffect transition="in" filter="dissolve">
                                      <p:cBhvr>
                                        <p:cTn id="17" dur="500"/>
                                        <p:tgtEl>
                                          <p:spTgt spid="8806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69">
                                            <p:txEl>
                                              <p:pRg st="4" end="4"/>
                                            </p:txEl>
                                          </p:spTgt>
                                        </p:tgtEl>
                                        <p:attrNameLst>
                                          <p:attrName>style.visibility</p:attrName>
                                        </p:attrNameLst>
                                      </p:cBhvr>
                                      <p:to>
                                        <p:strVal val="visible"/>
                                      </p:to>
                                    </p:set>
                                    <p:animEffect transition="in" filter="dissolve">
                                      <p:cBhvr>
                                        <p:cTn id="22" dur="500"/>
                                        <p:tgtEl>
                                          <p:spTgt spid="8806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8069">
                                            <p:txEl>
                                              <p:pRg st="5" end="5"/>
                                            </p:txEl>
                                          </p:spTgt>
                                        </p:tgtEl>
                                        <p:attrNameLst>
                                          <p:attrName>style.visibility</p:attrName>
                                        </p:attrNameLst>
                                      </p:cBhvr>
                                      <p:to>
                                        <p:strVal val="visible"/>
                                      </p:to>
                                    </p:set>
                                    <p:animEffect transition="in" filter="dissolve">
                                      <p:cBhvr>
                                        <p:cTn id="27" dur="500"/>
                                        <p:tgtEl>
                                          <p:spTgt spid="8806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8069">
                                            <p:txEl>
                                              <p:pRg st="6" end="6"/>
                                            </p:txEl>
                                          </p:spTgt>
                                        </p:tgtEl>
                                        <p:attrNameLst>
                                          <p:attrName>style.visibility</p:attrName>
                                        </p:attrNameLst>
                                      </p:cBhvr>
                                      <p:to>
                                        <p:strVal val="visible"/>
                                      </p:to>
                                    </p:set>
                                    <p:animEffect transition="in" filter="dissolve">
                                      <p:cBhvr>
                                        <p:cTn id="32" dur="500"/>
                                        <p:tgtEl>
                                          <p:spTgt spid="8806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8069">
                                            <p:txEl>
                                              <p:pRg st="8" end="8"/>
                                            </p:txEl>
                                          </p:spTgt>
                                        </p:tgtEl>
                                        <p:attrNameLst>
                                          <p:attrName>style.visibility</p:attrName>
                                        </p:attrNameLst>
                                      </p:cBhvr>
                                      <p:to>
                                        <p:strVal val="visible"/>
                                      </p:to>
                                    </p:set>
                                    <p:animEffect transition="in" filter="dissolve">
                                      <p:cBhvr>
                                        <p:cTn id="37" dur="500"/>
                                        <p:tgtEl>
                                          <p:spTgt spid="8806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8071"/>
                                        </p:tgtEl>
                                        <p:attrNameLst>
                                          <p:attrName>style.visibility</p:attrName>
                                        </p:attrNameLst>
                                      </p:cBhvr>
                                      <p:to>
                                        <p:strVal val="visible"/>
                                      </p:to>
                                    </p:set>
                                    <p:anim calcmode="lin" valueType="num">
                                      <p:cBhvr additive="base">
                                        <p:cTn id="42" dur="500" fill="hold"/>
                                        <p:tgtEl>
                                          <p:spTgt spid="88071"/>
                                        </p:tgtEl>
                                        <p:attrNameLst>
                                          <p:attrName>ppt_x</p:attrName>
                                        </p:attrNameLst>
                                      </p:cBhvr>
                                      <p:tavLst>
                                        <p:tav tm="0">
                                          <p:val>
                                            <p:strVal val="0-#ppt_w/2"/>
                                          </p:val>
                                        </p:tav>
                                        <p:tav tm="100000">
                                          <p:val>
                                            <p:strVal val="#ppt_x"/>
                                          </p:val>
                                        </p:tav>
                                      </p:tavLst>
                                    </p:anim>
                                    <p:anim calcmode="lin" valueType="num">
                                      <p:cBhvr additive="base">
                                        <p:cTn id="43" dur="500" fill="hold"/>
                                        <p:tgtEl>
                                          <p:spTgt spid="880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bldLvl="2" autoUpdateAnimBg="0"/>
      <p:bldP spid="8807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685800" y="-152400"/>
            <a:ext cx="7772400" cy="1143000"/>
          </a:xfrm>
        </p:spPr>
        <p:txBody>
          <a:bodyPr/>
          <a:lstStyle/>
          <a:p>
            <a:pPr eaLnBrk="1" hangingPunct="1"/>
            <a:r>
              <a:rPr lang="en-US" b="1" smtClean="0"/>
              <a:t>Example of Supply</a:t>
            </a:r>
          </a:p>
        </p:txBody>
      </p:sp>
      <p:sp>
        <p:nvSpPr>
          <p:cNvPr id="53251" name="Rectangle 3"/>
          <p:cNvSpPr>
            <a:spLocks noGrp="1" noChangeArrowheads="1"/>
          </p:cNvSpPr>
          <p:nvPr>
            <p:ph type="body" idx="4294967295"/>
          </p:nvPr>
        </p:nvSpPr>
        <p:spPr>
          <a:xfrm>
            <a:off x="0" y="762000"/>
            <a:ext cx="9144000" cy="4114800"/>
          </a:xfrm>
        </p:spPr>
        <p:txBody>
          <a:bodyPr/>
          <a:lstStyle/>
          <a:p>
            <a:pPr algn="ctr" eaLnBrk="1" hangingPunct="1">
              <a:lnSpc>
                <a:spcPct val="90000"/>
              </a:lnSpc>
              <a:spcBef>
                <a:spcPct val="0"/>
              </a:spcBef>
              <a:buFontTx/>
              <a:buNone/>
            </a:pPr>
            <a:r>
              <a:rPr lang="en-US" sz="4000" b="1" smtClean="0">
                <a:solidFill>
                  <a:srgbClr val="000099"/>
                </a:solidFill>
              </a:rPr>
              <a:t>You own an lawn mower and you are willing to mow lawns. </a:t>
            </a:r>
          </a:p>
          <a:p>
            <a:pPr algn="ctr" eaLnBrk="1" hangingPunct="1">
              <a:lnSpc>
                <a:spcPct val="90000"/>
              </a:lnSpc>
              <a:spcBef>
                <a:spcPct val="0"/>
              </a:spcBef>
              <a:buFontTx/>
              <a:buNone/>
            </a:pPr>
            <a:r>
              <a:rPr lang="en-US" b="1" smtClean="0">
                <a:solidFill>
                  <a:srgbClr val="990000"/>
                </a:solidFill>
              </a:rPr>
              <a:t>How many lawns will you mow at these prices?</a:t>
            </a:r>
          </a:p>
          <a:p>
            <a:pPr algn="ctr" eaLnBrk="1" hangingPunct="1">
              <a:lnSpc>
                <a:spcPct val="90000"/>
              </a:lnSpc>
              <a:spcBef>
                <a:spcPct val="0"/>
              </a:spcBef>
              <a:buFontTx/>
              <a:buNone/>
            </a:pPr>
            <a:endParaRPr lang="en-US" sz="800" b="1" smtClean="0">
              <a:solidFill>
                <a:srgbClr val="990000"/>
              </a:solidFill>
            </a:endParaRPr>
          </a:p>
          <a:p>
            <a:pPr algn="ctr" eaLnBrk="1" hangingPunct="1">
              <a:lnSpc>
                <a:spcPct val="90000"/>
              </a:lnSpc>
              <a:spcBef>
                <a:spcPct val="0"/>
              </a:spcBef>
              <a:buFontTx/>
              <a:buNone/>
            </a:pPr>
            <a:endParaRPr lang="en-US" b="1" smtClean="0">
              <a:solidFill>
                <a:srgbClr val="000099"/>
              </a:solidFill>
            </a:endParaRPr>
          </a:p>
          <a:p>
            <a:pPr algn="ctr" eaLnBrk="1" hangingPunct="1">
              <a:lnSpc>
                <a:spcPct val="90000"/>
              </a:lnSpc>
              <a:spcBef>
                <a:spcPct val="0"/>
              </a:spcBef>
              <a:buFontTx/>
              <a:buNone/>
            </a:pPr>
            <a:endParaRPr lang="en-US" b="1" smtClean="0">
              <a:solidFill>
                <a:srgbClr val="000099"/>
              </a:solidFill>
            </a:endParaRPr>
          </a:p>
          <a:p>
            <a:pPr algn="ctr" eaLnBrk="1" hangingPunct="1">
              <a:lnSpc>
                <a:spcPct val="90000"/>
              </a:lnSpc>
              <a:spcBef>
                <a:spcPct val="0"/>
              </a:spcBef>
              <a:buFontTx/>
              <a:buNone/>
            </a:pPr>
            <a:endParaRPr lang="en-US" b="1" smtClean="0">
              <a:solidFill>
                <a:srgbClr val="000099"/>
              </a:solidFill>
            </a:endParaRPr>
          </a:p>
        </p:txBody>
      </p:sp>
      <p:graphicFrame>
        <p:nvGraphicFramePr>
          <p:cNvPr id="79897" name="Group 25"/>
          <p:cNvGraphicFramePr>
            <a:graphicFrameLocks noGrp="1"/>
          </p:cNvGraphicFramePr>
          <p:nvPr/>
        </p:nvGraphicFramePr>
        <p:xfrm>
          <a:off x="4343400" y="2514600"/>
          <a:ext cx="4267200" cy="4019487"/>
        </p:xfrm>
        <a:graphic>
          <a:graphicData uri="http://schemas.openxmlformats.org/drawingml/2006/table">
            <a:tbl>
              <a:tblPr/>
              <a:tblGrid>
                <a:gridCol w="2133600"/>
                <a:gridCol w="2133600"/>
              </a:tblGrid>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Price per lawn mowed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Quantity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Supplied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92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67" name="Text Box 19"/>
          <p:cNvSpPr txBox="1">
            <a:spLocks noChangeArrowheads="1"/>
          </p:cNvSpPr>
          <p:nvPr/>
        </p:nvSpPr>
        <p:spPr bwMode="auto">
          <a:xfrm>
            <a:off x="304800" y="2895600"/>
            <a:ext cx="2209800" cy="1311275"/>
          </a:xfrm>
          <a:prstGeom prst="rect">
            <a:avLst/>
          </a:prstGeom>
          <a:noFill/>
          <a:ln w="9525">
            <a:noFill/>
            <a:miter lim="800000"/>
            <a:headEnd/>
            <a:tailEnd/>
          </a:ln>
        </p:spPr>
        <p:txBody>
          <a:bodyPr>
            <a:spAutoFit/>
          </a:bodyPr>
          <a:lstStyle/>
          <a:p>
            <a:pPr algn="ctr">
              <a:spcBef>
                <a:spcPct val="50000"/>
              </a:spcBef>
            </a:pPr>
            <a:r>
              <a:rPr lang="en-US" sz="4000" b="1"/>
              <a:t>Supply Schedule</a:t>
            </a:r>
          </a:p>
        </p:txBody>
      </p:sp>
      <p:sp>
        <p:nvSpPr>
          <p:cNvPr id="53268" name="Line 20"/>
          <p:cNvSpPr>
            <a:spLocks noChangeShapeType="1"/>
          </p:cNvSpPr>
          <p:nvPr/>
        </p:nvSpPr>
        <p:spPr bwMode="auto">
          <a:xfrm>
            <a:off x="2667000" y="3657600"/>
            <a:ext cx="1371600" cy="0"/>
          </a:xfrm>
          <a:prstGeom prst="line">
            <a:avLst/>
          </a:prstGeom>
          <a:noFill/>
          <a:ln w="76200">
            <a:solidFill>
              <a:schemeClr val="tx1"/>
            </a:solidFill>
            <a:round/>
            <a:headEnd/>
            <a:tailEnd type="triangle" w="med" len="med"/>
          </a:ln>
        </p:spPr>
        <p:txBody>
          <a:bodyPr/>
          <a:lstStyle/>
          <a:p>
            <a:endParaRPr lang="en-US"/>
          </a:p>
        </p:txBody>
      </p:sp>
      <p:sp>
        <p:nvSpPr>
          <p:cNvPr id="79889"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84593928-FD2F-454C-8659-6CA760049321}" type="slidenum">
              <a:rPr lang="en-US" sz="1400"/>
              <a:pPr algn="r"/>
              <a:t>38</a:t>
            </a:fld>
            <a:endParaRPr lang="en-US" sz="1400"/>
          </a:p>
        </p:txBody>
      </p:sp>
      <p:sp>
        <p:nvSpPr>
          <p:cNvPr id="79894" name="Rectangle 22"/>
          <p:cNvSpPr>
            <a:spLocks noChangeArrowheads="1"/>
          </p:cNvSpPr>
          <p:nvPr/>
        </p:nvSpPr>
        <p:spPr bwMode="auto">
          <a:xfrm>
            <a:off x="4876800" y="3505200"/>
            <a:ext cx="1501775" cy="3016250"/>
          </a:xfrm>
          <a:prstGeom prst="rect">
            <a:avLst/>
          </a:prstGeom>
          <a:noFill/>
          <a:ln w="9525">
            <a:noFill/>
            <a:miter lim="800000"/>
            <a:headEnd/>
            <a:tailEnd/>
          </a:ln>
          <a:effectLst/>
        </p:spPr>
        <p:txBody>
          <a:bodyPr>
            <a:spAutoFit/>
          </a:bodyPr>
          <a:lstStyle/>
          <a:p>
            <a:pPr algn="r"/>
            <a:r>
              <a:rPr lang="en-US" sz="3200" b="1"/>
              <a:t>$1</a:t>
            </a:r>
          </a:p>
          <a:p>
            <a:pPr algn="r"/>
            <a:r>
              <a:rPr lang="en-US" sz="3200" b="1"/>
              <a:t>$5</a:t>
            </a:r>
          </a:p>
          <a:p>
            <a:pPr algn="r"/>
            <a:r>
              <a:rPr lang="en-US" sz="3200" b="1"/>
              <a:t>$20</a:t>
            </a:r>
          </a:p>
          <a:p>
            <a:pPr algn="r"/>
            <a:r>
              <a:rPr lang="en-US" sz="3200" b="1"/>
              <a:t>$50</a:t>
            </a:r>
          </a:p>
          <a:p>
            <a:pPr algn="r"/>
            <a:r>
              <a:rPr lang="en-US" sz="3200" b="1"/>
              <a:t>$100</a:t>
            </a:r>
          </a:p>
          <a:p>
            <a:pPr algn="r"/>
            <a:r>
              <a:rPr lang="en-US" sz="3200" b="1"/>
              <a:t>$1000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dissolve">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dissolve">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3268"/>
                                        </p:tgtEl>
                                        <p:attrNameLst>
                                          <p:attrName>style.visibility</p:attrName>
                                        </p:attrNameLst>
                                      </p:cBhvr>
                                      <p:to>
                                        <p:strVal val="visible"/>
                                      </p:to>
                                    </p:set>
                                    <p:anim calcmode="lin" valueType="num">
                                      <p:cBhvr additive="base">
                                        <p:cTn id="17" dur="500" fill="hold"/>
                                        <p:tgtEl>
                                          <p:spTgt spid="53268"/>
                                        </p:tgtEl>
                                        <p:attrNameLst>
                                          <p:attrName>ppt_x</p:attrName>
                                        </p:attrNameLst>
                                      </p:cBhvr>
                                      <p:tavLst>
                                        <p:tav tm="0">
                                          <p:val>
                                            <p:strVal val="0-#ppt_w/2"/>
                                          </p:val>
                                        </p:tav>
                                        <p:tav tm="100000">
                                          <p:val>
                                            <p:strVal val="#ppt_x"/>
                                          </p:val>
                                        </p:tav>
                                      </p:tavLst>
                                    </p:anim>
                                    <p:anim calcmode="lin" valueType="num">
                                      <p:cBhvr additive="base">
                                        <p:cTn id="18" dur="500" fill="hold"/>
                                        <p:tgtEl>
                                          <p:spTgt spid="5326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9894">
                                            <p:txEl>
                                              <p:pRg st="0" end="0"/>
                                            </p:txEl>
                                          </p:spTgt>
                                        </p:tgtEl>
                                        <p:attrNameLst>
                                          <p:attrName>style.visibility</p:attrName>
                                        </p:attrNameLst>
                                      </p:cBhvr>
                                      <p:to>
                                        <p:strVal val="visible"/>
                                      </p:to>
                                    </p:set>
                                    <p:animEffect transition="in" filter="dissolve">
                                      <p:cBhvr>
                                        <p:cTn id="23" dur="500"/>
                                        <p:tgtEl>
                                          <p:spTgt spid="7989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9894">
                                            <p:txEl>
                                              <p:pRg st="1" end="1"/>
                                            </p:txEl>
                                          </p:spTgt>
                                        </p:tgtEl>
                                        <p:attrNameLst>
                                          <p:attrName>style.visibility</p:attrName>
                                        </p:attrNameLst>
                                      </p:cBhvr>
                                      <p:to>
                                        <p:strVal val="visible"/>
                                      </p:to>
                                    </p:set>
                                    <p:animEffect transition="in" filter="dissolve">
                                      <p:cBhvr>
                                        <p:cTn id="28" dur="500"/>
                                        <p:tgtEl>
                                          <p:spTgt spid="7989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9894">
                                            <p:txEl>
                                              <p:pRg st="2" end="2"/>
                                            </p:txEl>
                                          </p:spTgt>
                                        </p:tgtEl>
                                        <p:attrNameLst>
                                          <p:attrName>style.visibility</p:attrName>
                                        </p:attrNameLst>
                                      </p:cBhvr>
                                      <p:to>
                                        <p:strVal val="visible"/>
                                      </p:to>
                                    </p:set>
                                    <p:animEffect transition="in" filter="dissolve">
                                      <p:cBhvr>
                                        <p:cTn id="33" dur="500"/>
                                        <p:tgtEl>
                                          <p:spTgt spid="7989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9894">
                                            <p:txEl>
                                              <p:pRg st="3" end="3"/>
                                            </p:txEl>
                                          </p:spTgt>
                                        </p:tgtEl>
                                        <p:attrNameLst>
                                          <p:attrName>style.visibility</p:attrName>
                                        </p:attrNameLst>
                                      </p:cBhvr>
                                      <p:to>
                                        <p:strVal val="visible"/>
                                      </p:to>
                                    </p:set>
                                    <p:animEffect transition="in" filter="dissolve">
                                      <p:cBhvr>
                                        <p:cTn id="38" dur="500"/>
                                        <p:tgtEl>
                                          <p:spTgt spid="7989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79894">
                                            <p:txEl>
                                              <p:pRg st="4" end="4"/>
                                            </p:txEl>
                                          </p:spTgt>
                                        </p:tgtEl>
                                        <p:attrNameLst>
                                          <p:attrName>style.visibility</p:attrName>
                                        </p:attrNameLst>
                                      </p:cBhvr>
                                      <p:to>
                                        <p:strVal val="visible"/>
                                      </p:to>
                                    </p:set>
                                    <p:animEffect transition="in" filter="dissolve">
                                      <p:cBhvr>
                                        <p:cTn id="43" dur="500"/>
                                        <p:tgtEl>
                                          <p:spTgt spid="7989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9894">
                                            <p:txEl>
                                              <p:pRg st="5" end="5"/>
                                            </p:txEl>
                                          </p:spTgt>
                                        </p:tgtEl>
                                        <p:attrNameLst>
                                          <p:attrName>style.visibility</p:attrName>
                                        </p:attrNameLst>
                                      </p:cBhvr>
                                      <p:to>
                                        <p:strVal val="visible"/>
                                      </p:to>
                                    </p:set>
                                    <p:animEffect transition="in" filter="dissolve">
                                      <p:cBhvr>
                                        <p:cTn id="48" dur="500"/>
                                        <p:tgtEl>
                                          <p:spTgt spid="7989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3267"/>
                                        </p:tgtEl>
                                        <p:attrNameLst>
                                          <p:attrName>style.visibility</p:attrName>
                                        </p:attrNameLst>
                                      </p:cBhvr>
                                      <p:to>
                                        <p:strVal val="visible"/>
                                      </p:to>
                                    </p:set>
                                    <p:animEffect transition="in" filter="dissolve">
                                      <p:cBhvr>
                                        <p:cTn id="53" dur="500"/>
                                        <p:tgtEl>
                                          <p:spTgt spid="53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5" autoUpdateAnimBg="0"/>
      <p:bldP spid="53267" grpId="0"/>
      <p:bldP spid="53268" grpId="0" animBg="1"/>
      <p:bldP spid="7989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GRAPHING SUPPLY</a:t>
            </a:r>
          </a:p>
        </p:txBody>
      </p:sp>
      <p:grpSp>
        <p:nvGrpSpPr>
          <p:cNvPr id="2" name="Group 17"/>
          <p:cNvGrpSpPr>
            <a:grpSpLocks/>
          </p:cNvGrpSpPr>
          <p:nvPr/>
        </p:nvGrpSpPr>
        <p:grpSpPr bwMode="auto">
          <a:xfrm>
            <a:off x="3468688" y="1604963"/>
            <a:ext cx="4608512" cy="4262437"/>
            <a:chOff x="1473" y="948"/>
            <a:chExt cx="2989" cy="2724"/>
          </a:xfrm>
        </p:grpSpPr>
        <p:sp>
          <p:nvSpPr>
            <p:cNvPr id="80900"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0901"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0902"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0903"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0904"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0905"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80906"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80908"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94245" name="Text Box 37"/>
          <p:cNvSpPr txBox="1">
            <a:spLocks noChangeArrowheads="1"/>
          </p:cNvSpPr>
          <p:nvPr/>
        </p:nvSpPr>
        <p:spPr bwMode="auto">
          <a:xfrm>
            <a:off x="5791200" y="1047750"/>
            <a:ext cx="3178175" cy="10668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3200" b="1">
                <a:solidFill>
                  <a:srgbClr val="CC0000"/>
                </a:solidFill>
              </a:rPr>
              <a:t>Draw this large in your notes</a:t>
            </a:r>
          </a:p>
        </p:txBody>
      </p:sp>
      <p:sp>
        <p:nvSpPr>
          <p:cNvPr id="94246" name="Line 38"/>
          <p:cNvSpPr>
            <a:spLocks noChangeShapeType="1"/>
          </p:cNvSpPr>
          <p:nvPr/>
        </p:nvSpPr>
        <p:spPr bwMode="auto">
          <a:xfrm flipH="1">
            <a:off x="5973763" y="2270125"/>
            <a:ext cx="973137" cy="1089025"/>
          </a:xfrm>
          <a:prstGeom prst="line">
            <a:avLst/>
          </a:prstGeom>
          <a:noFill/>
          <a:ln w="57150">
            <a:solidFill>
              <a:schemeClr val="tx1"/>
            </a:solidFill>
            <a:miter lim="800000"/>
            <a:headEnd/>
            <a:tailEnd type="triangle" w="med" len="med"/>
          </a:ln>
        </p:spPr>
        <p:txBody>
          <a:bodyPr/>
          <a:lstStyle/>
          <a:p>
            <a:endParaRPr lang="en-US"/>
          </a:p>
        </p:txBody>
      </p:sp>
      <p:sp>
        <p:nvSpPr>
          <p:cNvPr id="80911"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6AB7573C-92A4-4053-A1BC-8F57BFC59EE5}" type="slidenum">
              <a:rPr lang="en-US" sz="1400"/>
              <a:pPr algn="r"/>
              <a:t>39</a:t>
            </a:fld>
            <a:endParaRPr lang="en-US" sz="1400"/>
          </a:p>
        </p:txBody>
      </p:sp>
      <p:graphicFrame>
        <p:nvGraphicFramePr>
          <p:cNvPr id="80912" name="Group 16"/>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0"/>
            <a:ext cx="7467600" cy="1143000"/>
          </a:xfrm>
          <a:noFill/>
        </p:spPr>
        <p:txBody>
          <a:bodyPr lIns="92075" tIns="46038" rIns="92075" bIns="46038"/>
          <a:lstStyle/>
          <a:p>
            <a:r>
              <a:rPr lang="en-US" sz="5400" b="1" dirty="0" smtClean="0"/>
              <a:t>LAW OF DEMAND</a:t>
            </a:r>
          </a:p>
        </p:txBody>
      </p:sp>
      <p:sp>
        <p:nvSpPr>
          <p:cNvPr id="5123" name="Rectangle 3"/>
          <p:cNvSpPr>
            <a:spLocks noGrp="1" noChangeArrowheads="1"/>
          </p:cNvSpPr>
          <p:nvPr>
            <p:ph idx="1"/>
          </p:nvPr>
        </p:nvSpPr>
        <p:spPr>
          <a:xfrm>
            <a:off x="457200" y="1066800"/>
            <a:ext cx="8153400" cy="3321050"/>
          </a:xfrm>
        </p:spPr>
        <p:txBody>
          <a:bodyPr/>
          <a:lstStyle/>
          <a:p>
            <a:pPr>
              <a:buFontTx/>
              <a:buNone/>
            </a:pPr>
            <a:r>
              <a:rPr lang="en-US" sz="4000" b="1" dirty="0" smtClean="0">
                <a:solidFill>
                  <a:srgbClr val="000099"/>
                </a:solidFill>
              </a:rPr>
              <a:t>As Price Falls…</a:t>
            </a:r>
          </a:p>
          <a:p>
            <a:pPr>
              <a:buFontTx/>
              <a:buNone/>
            </a:pPr>
            <a:r>
              <a:rPr lang="en-US" sz="4000" b="1" dirty="0" smtClean="0">
                <a:solidFill>
                  <a:srgbClr val="000099"/>
                </a:solidFill>
              </a:rPr>
              <a:t>     …Quantity Demanded Rises</a:t>
            </a:r>
          </a:p>
          <a:p>
            <a:pPr>
              <a:buFontTx/>
              <a:buNone/>
            </a:pPr>
            <a:r>
              <a:rPr lang="en-US" sz="4000" b="1" dirty="0" smtClean="0">
                <a:solidFill>
                  <a:srgbClr val="000099"/>
                </a:solidFill>
              </a:rPr>
              <a:t>As Price Rises…</a:t>
            </a:r>
          </a:p>
          <a:p>
            <a:pPr>
              <a:buFontTx/>
              <a:buNone/>
            </a:pPr>
            <a:r>
              <a:rPr lang="en-US" sz="4000" b="1" dirty="0" smtClean="0">
                <a:solidFill>
                  <a:srgbClr val="000099"/>
                </a:solidFill>
              </a:rPr>
              <a:t>     …Quantity Demanded Falls</a:t>
            </a:r>
          </a:p>
        </p:txBody>
      </p:sp>
      <p:sp>
        <p:nvSpPr>
          <p:cNvPr id="21511" name="Slide Number Placeholder 6"/>
          <p:cNvSpPr>
            <a:spLocks noGrp="1"/>
          </p:cNvSpPr>
          <p:nvPr>
            <p:ph type="sldNum" sz="quarter" idx="12"/>
          </p:nvPr>
        </p:nvSpPr>
        <p:spPr/>
        <p:txBody>
          <a:bodyPr/>
          <a:lstStyle/>
          <a:p>
            <a:pPr>
              <a:defRPr/>
            </a:pPr>
            <a:fld id="{D05F96C5-D0DF-411C-9181-5083C64D473F}" type="slidenum">
              <a:rPr lang="en-US"/>
              <a:pPr>
                <a:defRPr/>
              </a:pPr>
              <a:t>4</a:t>
            </a:fld>
            <a:endParaRPr lang="en-US" dirty="0"/>
          </a:p>
        </p:txBody>
      </p:sp>
      <p:pic>
        <p:nvPicPr>
          <p:cNvPr id="21509" name="Picture 6" descr="see saw hap faces"/>
          <p:cNvPicPr>
            <a:picLocks noChangeAspect="1" noChangeArrowheads="1" noCrop="1"/>
          </p:cNvPicPr>
          <p:nvPr/>
        </p:nvPicPr>
        <p:blipFill>
          <a:blip r:embed="rId2" cstate="print"/>
          <a:srcRect/>
          <a:stretch>
            <a:fillRect/>
          </a:stretch>
        </p:blipFill>
        <p:spPr bwMode="auto">
          <a:xfrm>
            <a:off x="2895600" y="4343400"/>
            <a:ext cx="2971800" cy="2316163"/>
          </a:xfrm>
          <a:prstGeom prst="rect">
            <a:avLst/>
          </a:prstGeom>
          <a:noFill/>
          <a:ln w="9525">
            <a:noFill/>
            <a:miter lim="800000"/>
            <a:headEnd/>
            <a:tailEnd/>
          </a:ln>
        </p:spPr>
      </p:pic>
      <p:sp>
        <p:nvSpPr>
          <p:cNvPr id="21510" name="Text Box 7"/>
          <p:cNvSpPr txBox="1">
            <a:spLocks noChangeArrowheads="1"/>
          </p:cNvSpPr>
          <p:nvPr/>
        </p:nvSpPr>
        <p:spPr bwMode="auto">
          <a:xfrm>
            <a:off x="1676400" y="5105400"/>
            <a:ext cx="1219200" cy="457200"/>
          </a:xfrm>
          <a:prstGeom prst="rect">
            <a:avLst/>
          </a:prstGeom>
          <a:noFill/>
          <a:ln w="9525">
            <a:noFill/>
            <a:miter lim="800000"/>
            <a:headEnd/>
            <a:tailEnd/>
          </a:ln>
        </p:spPr>
        <p:txBody>
          <a:bodyPr>
            <a:spAutoFit/>
          </a:bodyPr>
          <a:lstStyle/>
          <a:p>
            <a:pPr algn="ctr">
              <a:spcBef>
                <a:spcPct val="50000"/>
              </a:spcBef>
            </a:pPr>
            <a:r>
              <a:rPr lang="en-US" b="1" dirty="0"/>
              <a:t>Price</a:t>
            </a:r>
          </a:p>
        </p:txBody>
      </p:sp>
      <p:sp>
        <p:nvSpPr>
          <p:cNvPr id="2" name="Text Box 8"/>
          <p:cNvSpPr txBox="1">
            <a:spLocks noChangeArrowheads="1"/>
          </p:cNvSpPr>
          <p:nvPr/>
        </p:nvSpPr>
        <p:spPr bwMode="auto">
          <a:xfrm>
            <a:off x="5791200" y="4953000"/>
            <a:ext cx="2209800" cy="822325"/>
          </a:xfrm>
          <a:prstGeom prst="rect">
            <a:avLst/>
          </a:prstGeom>
          <a:noFill/>
          <a:ln w="9525">
            <a:noFill/>
            <a:miter lim="800000"/>
            <a:headEnd/>
            <a:tailEnd/>
          </a:ln>
        </p:spPr>
        <p:txBody>
          <a:bodyPr>
            <a:spAutoFit/>
          </a:bodyPr>
          <a:lstStyle/>
          <a:p>
            <a:pPr algn="ctr">
              <a:spcBef>
                <a:spcPct val="50000"/>
              </a:spcBef>
            </a:pPr>
            <a:r>
              <a:rPr lang="en-US" b="1" dirty="0"/>
              <a:t>Quantity Demanded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left)">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left)">
                                      <p:cBhvr>
                                        <p:cTn id="17" dur="5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wipe(left)">
                                      <p:cBhvr>
                                        <p:cTn id="22" dur="5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wipe(left)">
                                      <p:cBhvr>
                                        <p:cTn id="2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1922"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GRAPHING SUPPLY</a:t>
            </a:r>
          </a:p>
        </p:txBody>
      </p:sp>
      <p:grpSp>
        <p:nvGrpSpPr>
          <p:cNvPr id="2" name="Group 17"/>
          <p:cNvGrpSpPr>
            <a:grpSpLocks/>
          </p:cNvGrpSpPr>
          <p:nvPr/>
        </p:nvGrpSpPr>
        <p:grpSpPr bwMode="auto">
          <a:xfrm>
            <a:off x="3468688" y="1604963"/>
            <a:ext cx="4608512" cy="4262437"/>
            <a:chOff x="1473" y="948"/>
            <a:chExt cx="2989" cy="2724"/>
          </a:xfrm>
        </p:grpSpPr>
        <p:sp>
          <p:nvSpPr>
            <p:cNvPr id="81924"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1925"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1926"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1927"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1928"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1929"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81930"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81932"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81935"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0C1F10A4-C2EB-4562-BDA8-7BF5C1BC9419}" type="slidenum">
              <a:rPr lang="en-US" sz="1400"/>
              <a:pPr algn="r"/>
              <a:t>40</a:t>
            </a:fld>
            <a:endParaRPr lang="en-US" sz="1400"/>
          </a:p>
        </p:txBody>
      </p:sp>
      <p:graphicFrame>
        <p:nvGraphicFramePr>
          <p:cNvPr id="81936" name="Group 16"/>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60" name="Oval 40"/>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1961" name="Oval 41"/>
          <p:cNvSpPr>
            <a:spLocks noChangeArrowheads="1"/>
          </p:cNvSpPr>
          <p:nvPr/>
        </p:nvSpPr>
        <p:spPr bwMode="auto">
          <a:xfrm>
            <a:off x="4419600" y="43434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1962" name="Oval 42"/>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1963" name="Oval 43"/>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1964" name="Oval 44"/>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6324600" y="13716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2947"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GRAPHING SUPPLY</a:t>
            </a:r>
          </a:p>
        </p:txBody>
      </p:sp>
      <p:grpSp>
        <p:nvGrpSpPr>
          <p:cNvPr id="2" name="Group 17"/>
          <p:cNvGrpSpPr>
            <a:grpSpLocks/>
          </p:cNvGrpSpPr>
          <p:nvPr/>
        </p:nvGrpSpPr>
        <p:grpSpPr bwMode="auto">
          <a:xfrm>
            <a:off x="3468688" y="1604963"/>
            <a:ext cx="4608512" cy="4262437"/>
            <a:chOff x="1473" y="948"/>
            <a:chExt cx="2989" cy="2724"/>
          </a:xfrm>
        </p:grpSpPr>
        <p:sp>
          <p:nvSpPr>
            <p:cNvPr id="82949"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2950"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2951"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2952"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2953"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2954"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82955"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82957"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82958"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175CD7EA-BE7D-4724-9322-A05AA9D07894}" type="slidenum">
              <a:rPr lang="en-US" sz="1400"/>
              <a:pPr algn="r"/>
              <a:t>41</a:t>
            </a:fld>
            <a:endParaRPr lang="en-US" sz="1400"/>
          </a:p>
        </p:txBody>
      </p:sp>
      <p:graphicFrame>
        <p:nvGraphicFramePr>
          <p:cNvPr id="82959" name="Group 15"/>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82"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2983" name="Oval 39"/>
          <p:cNvSpPr>
            <a:spLocks noChangeArrowheads="1"/>
          </p:cNvSpPr>
          <p:nvPr/>
        </p:nvSpPr>
        <p:spPr bwMode="auto">
          <a:xfrm>
            <a:off x="4419600" y="43434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2984"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2985"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2986"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6324600" y="13716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3971"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2" name="Group 17"/>
          <p:cNvGrpSpPr>
            <a:grpSpLocks/>
          </p:cNvGrpSpPr>
          <p:nvPr/>
        </p:nvGrpSpPr>
        <p:grpSpPr bwMode="auto">
          <a:xfrm>
            <a:off x="3468688" y="1604963"/>
            <a:ext cx="4608512" cy="4262437"/>
            <a:chOff x="1473" y="948"/>
            <a:chExt cx="2989" cy="2724"/>
          </a:xfrm>
        </p:grpSpPr>
        <p:sp>
          <p:nvSpPr>
            <p:cNvPr id="83973"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3974"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3975"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3976"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3977"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3978"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83979"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83981"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83982"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A2ADF728-E2B5-4C96-8312-D7B85B4170AD}" type="slidenum">
              <a:rPr lang="en-US" sz="1400"/>
              <a:pPr algn="r"/>
              <a:t>42</a:t>
            </a:fld>
            <a:endParaRPr lang="en-US" sz="1400"/>
          </a:p>
        </p:txBody>
      </p:sp>
      <p:graphicFrame>
        <p:nvGraphicFramePr>
          <p:cNvPr id="83983" name="Group 15"/>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06"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4007" name="Oval 39"/>
          <p:cNvSpPr>
            <a:spLocks noChangeArrowheads="1"/>
          </p:cNvSpPr>
          <p:nvPr/>
        </p:nvSpPr>
        <p:spPr bwMode="auto">
          <a:xfrm>
            <a:off x="4419600" y="43434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4008"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4009"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4010"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5562600" y="10668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6019"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2" name="Group 17"/>
          <p:cNvGrpSpPr>
            <a:grpSpLocks/>
          </p:cNvGrpSpPr>
          <p:nvPr/>
        </p:nvGrpSpPr>
        <p:grpSpPr bwMode="auto">
          <a:xfrm>
            <a:off x="3468688" y="1604963"/>
            <a:ext cx="4608512" cy="4262437"/>
            <a:chOff x="1473" y="948"/>
            <a:chExt cx="2989" cy="2724"/>
          </a:xfrm>
        </p:grpSpPr>
        <p:sp>
          <p:nvSpPr>
            <p:cNvPr id="8602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602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6023"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6024"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6025"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6026"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86027"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86029"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86030"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5C8DA4B7-39DE-4B7E-A29C-5B3CAB80F63C}" type="slidenum">
              <a:rPr lang="en-US" sz="1400"/>
              <a:pPr algn="r"/>
              <a:t>43</a:t>
            </a:fld>
            <a:endParaRPr lang="en-US" sz="1400"/>
          </a:p>
        </p:txBody>
      </p:sp>
      <p:graphicFrame>
        <p:nvGraphicFramePr>
          <p:cNvPr id="86031" name="Group 15"/>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54"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6055" name="Oval 39"/>
          <p:cNvSpPr>
            <a:spLocks noChangeArrowheads="1"/>
          </p:cNvSpPr>
          <p:nvPr/>
        </p:nvSpPr>
        <p:spPr bwMode="auto">
          <a:xfrm>
            <a:off x="4419600" y="43434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6056"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6057"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6058"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5562600" y="10668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
        <p:nvSpPr>
          <p:cNvPr id="86060" name="Line 44"/>
          <p:cNvSpPr>
            <a:spLocks noChangeShapeType="1"/>
          </p:cNvSpPr>
          <p:nvPr/>
        </p:nvSpPr>
        <p:spPr bwMode="auto">
          <a:xfrm flipV="1">
            <a:off x="1447800" y="3048000"/>
            <a:ext cx="304800" cy="304800"/>
          </a:xfrm>
          <a:prstGeom prst="line">
            <a:avLst/>
          </a:prstGeom>
          <a:noFill/>
          <a:ln w="76200">
            <a:solidFill>
              <a:srgbClr val="FF0000"/>
            </a:solidFill>
            <a:round/>
            <a:headEnd/>
            <a:tailEnd/>
          </a:ln>
          <a:effectLst/>
        </p:spPr>
        <p:txBody>
          <a:bodyPr/>
          <a:lstStyle/>
          <a:p>
            <a:endParaRPr lang="en-US"/>
          </a:p>
        </p:txBody>
      </p:sp>
      <p:sp>
        <p:nvSpPr>
          <p:cNvPr id="86061" name="Line 45"/>
          <p:cNvSpPr>
            <a:spLocks noChangeShapeType="1"/>
          </p:cNvSpPr>
          <p:nvPr/>
        </p:nvSpPr>
        <p:spPr bwMode="auto">
          <a:xfrm flipV="1">
            <a:off x="1371600" y="3657600"/>
            <a:ext cx="304800" cy="304800"/>
          </a:xfrm>
          <a:prstGeom prst="line">
            <a:avLst/>
          </a:prstGeom>
          <a:noFill/>
          <a:ln w="76200">
            <a:solidFill>
              <a:srgbClr val="FF0000"/>
            </a:solidFill>
            <a:round/>
            <a:headEnd/>
            <a:tailEnd/>
          </a:ln>
          <a:effectLst/>
        </p:spPr>
        <p:txBody>
          <a:bodyPr/>
          <a:lstStyle/>
          <a:p>
            <a:endParaRPr lang="en-US"/>
          </a:p>
        </p:txBody>
      </p:sp>
      <p:sp>
        <p:nvSpPr>
          <p:cNvPr id="86062" name="Line 46"/>
          <p:cNvSpPr>
            <a:spLocks noChangeShapeType="1"/>
          </p:cNvSpPr>
          <p:nvPr/>
        </p:nvSpPr>
        <p:spPr bwMode="auto">
          <a:xfrm flipV="1">
            <a:off x="1371600" y="4343400"/>
            <a:ext cx="304800" cy="304800"/>
          </a:xfrm>
          <a:prstGeom prst="line">
            <a:avLst/>
          </a:prstGeom>
          <a:noFill/>
          <a:ln w="76200">
            <a:solidFill>
              <a:srgbClr val="FF0000"/>
            </a:solidFill>
            <a:round/>
            <a:headEnd/>
            <a:tailEnd/>
          </a:ln>
          <a:effectLst/>
        </p:spPr>
        <p:txBody>
          <a:bodyPr/>
          <a:lstStyle/>
          <a:p>
            <a:endParaRPr lang="en-US"/>
          </a:p>
        </p:txBody>
      </p:sp>
      <p:sp>
        <p:nvSpPr>
          <p:cNvPr id="86063" name="Line 47"/>
          <p:cNvSpPr>
            <a:spLocks noChangeShapeType="1"/>
          </p:cNvSpPr>
          <p:nvPr/>
        </p:nvSpPr>
        <p:spPr bwMode="auto">
          <a:xfrm flipV="1">
            <a:off x="1371600" y="5029200"/>
            <a:ext cx="304800" cy="304800"/>
          </a:xfrm>
          <a:prstGeom prst="line">
            <a:avLst/>
          </a:prstGeom>
          <a:noFill/>
          <a:ln w="76200">
            <a:solidFill>
              <a:srgbClr val="FF0000"/>
            </a:solidFill>
            <a:round/>
            <a:headEnd/>
            <a:tailEnd/>
          </a:ln>
          <a:effectLst/>
        </p:spPr>
        <p:txBody>
          <a:bodyPr/>
          <a:lstStyle/>
          <a:p>
            <a:endParaRPr lang="en-US"/>
          </a:p>
        </p:txBody>
      </p:sp>
      <p:sp>
        <p:nvSpPr>
          <p:cNvPr id="86064" name="Line 48"/>
          <p:cNvSpPr>
            <a:spLocks noChangeShapeType="1"/>
          </p:cNvSpPr>
          <p:nvPr/>
        </p:nvSpPr>
        <p:spPr bwMode="auto">
          <a:xfrm flipV="1">
            <a:off x="1447800" y="5715000"/>
            <a:ext cx="304800" cy="304800"/>
          </a:xfrm>
          <a:prstGeom prst="line">
            <a:avLst/>
          </a:prstGeom>
          <a:noFill/>
          <a:ln w="76200">
            <a:solidFill>
              <a:srgbClr val="FF0000"/>
            </a:solidFill>
            <a:round/>
            <a:headEnd/>
            <a:tailEn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7043"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2" name="Group 17"/>
          <p:cNvGrpSpPr>
            <a:grpSpLocks/>
          </p:cNvGrpSpPr>
          <p:nvPr/>
        </p:nvGrpSpPr>
        <p:grpSpPr bwMode="auto">
          <a:xfrm>
            <a:off x="3468688" y="1604963"/>
            <a:ext cx="4608512" cy="4262437"/>
            <a:chOff x="1473" y="948"/>
            <a:chExt cx="2989" cy="2724"/>
          </a:xfrm>
        </p:grpSpPr>
        <p:sp>
          <p:nvSpPr>
            <p:cNvPr id="87045"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7046"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7047"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7048"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7049"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7050"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87051"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87053"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87054"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C42978A4-FD1A-405D-A5DD-AB6D3D2D343F}" type="slidenum">
              <a:rPr lang="en-US" sz="1400"/>
              <a:pPr algn="r"/>
              <a:t>44</a:t>
            </a:fld>
            <a:endParaRPr lang="en-US" sz="1400"/>
          </a:p>
        </p:txBody>
      </p:sp>
      <p:graphicFrame>
        <p:nvGraphicFramePr>
          <p:cNvPr id="87055" name="Group 15"/>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smtClean="0">
                          <a:ln>
                            <a:noFill/>
                          </a:ln>
                          <a:solidFill>
                            <a:schemeClr val="tx1"/>
                          </a:solidFill>
                          <a:effectLst/>
                          <a:latin typeface="Times New Roman"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40"/>
                        <a:tabLst/>
                      </a:pPr>
                      <a:r>
                        <a:rPr kumimoji="0" lang="en-US" sz="2800" b="1" i="0" u="none" strike="noStrike" cap="none" normalizeH="0" baseline="0" smtClean="0">
                          <a:ln>
                            <a:noFill/>
                          </a:ln>
                          <a:solidFill>
                            <a:schemeClr val="tx1"/>
                          </a:solidFill>
                          <a:effectLst/>
                          <a:latin typeface="Times New Roman"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10  30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078"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7079" name="Oval 39"/>
          <p:cNvSpPr>
            <a:spLocks noChangeArrowheads="1"/>
          </p:cNvSpPr>
          <p:nvPr/>
        </p:nvSpPr>
        <p:spPr bwMode="auto">
          <a:xfrm>
            <a:off x="4419600" y="43434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7080"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7081"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7082"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5562600" y="10668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
        <p:nvSpPr>
          <p:cNvPr id="87084" name="Line 44"/>
          <p:cNvSpPr>
            <a:spLocks noChangeShapeType="1"/>
          </p:cNvSpPr>
          <p:nvPr/>
        </p:nvSpPr>
        <p:spPr bwMode="auto">
          <a:xfrm flipV="1">
            <a:off x="1447800" y="3048000"/>
            <a:ext cx="304800" cy="304800"/>
          </a:xfrm>
          <a:prstGeom prst="line">
            <a:avLst/>
          </a:prstGeom>
          <a:noFill/>
          <a:ln w="76200">
            <a:solidFill>
              <a:srgbClr val="FF0000"/>
            </a:solidFill>
            <a:round/>
            <a:headEnd/>
            <a:tailEnd/>
          </a:ln>
          <a:effectLst/>
        </p:spPr>
        <p:txBody>
          <a:bodyPr/>
          <a:lstStyle/>
          <a:p>
            <a:endParaRPr lang="en-US"/>
          </a:p>
        </p:txBody>
      </p:sp>
      <p:sp>
        <p:nvSpPr>
          <p:cNvPr id="87085" name="Line 45"/>
          <p:cNvSpPr>
            <a:spLocks noChangeShapeType="1"/>
          </p:cNvSpPr>
          <p:nvPr/>
        </p:nvSpPr>
        <p:spPr bwMode="auto">
          <a:xfrm flipV="1">
            <a:off x="1371600" y="3657600"/>
            <a:ext cx="304800" cy="304800"/>
          </a:xfrm>
          <a:prstGeom prst="line">
            <a:avLst/>
          </a:prstGeom>
          <a:noFill/>
          <a:ln w="76200">
            <a:solidFill>
              <a:srgbClr val="FF0000"/>
            </a:solidFill>
            <a:round/>
            <a:headEnd/>
            <a:tailEnd/>
          </a:ln>
          <a:effectLst/>
        </p:spPr>
        <p:txBody>
          <a:bodyPr/>
          <a:lstStyle/>
          <a:p>
            <a:endParaRPr lang="en-US"/>
          </a:p>
        </p:txBody>
      </p:sp>
      <p:sp>
        <p:nvSpPr>
          <p:cNvPr id="87086" name="Line 46"/>
          <p:cNvSpPr>
            <a:spLocks noChangeShapeType="1"/>
          </p:cNvSpPr>
          <p:nvPr/>
        </p:nvSpPr>
        <p:spPr bwMode="auto">
          <a:xfrm flipV="1">
            <a:off x="1371600" y="4343400"/>
            <a:ext cx="304800" cy="304800"/>
          </a:xfrm>
          <a:prstGeom prst="line">
            <a:avLst/>
          </a:prstGeom>
          <a:noFill/>
          <a:ln w="76200">
            <a:solidFill>
              <a:srgbClr val="FF0000"/>
            </a:solidFill>
            <a:round/>
            <a:headEnd/>
            <a:tailEnd/>
          </a:ln>
          <a:effectLst/>
        </p:spPr>
        <p:txBody>
          <a:bodyPr/>
          <a:lstStyle/>
          <a:p>
            <a:endParaRPr lang="en-US"/>
          </a:p>
        </p:txBody>
      </p:sp>
      <p:sp>
        <p:nvSpPr>
          <p:cNvPr id="87087" name="Line 47"/>
          <p:cNvSpPr>
            <a:spLocks noChangeShapeType="1"/>
          </p:cNvSpPr>
          <p:nvPr/>
        </p:nvSpPr>
        <p:spPr bwMode="auto">
          <a:xfrm flipV="1">
            <a:off x="1371600" y="5029200"/>
            <a:ext cx="304800" cy="304800"/>
          </a:xfrm>
          <a:prstGeom prst="line">
            <a:avLst/>
          </a:prstGeom>
          <a:noFill/>
          <a:ln w="76200">
            <a:solidFill>
              <a:srgbClr val="FF0000"/>
            </a:solidFill>
            <a:round/>
            <a:headEnd/>
            <a:tailEnd/>
          </a:ln>
          <a:effectLst/>
        </p:spPr>
        <p:txBody>
          <a:bodyPr/>
          <a:lstStyle/>
          <a:p>
            <a:endParaRPr lang="en-US"/>
          </a:p>
        </p:txBody>
      </p:sp>
      <p:sp>
        <p:nvSpPr>
          <p:cNvPr id="87088" name="Line 48"/>
          <p:cNvSpPr>
            <a:spLocks noChangeShapeType="1"/>
          </p:cNvSpPr>
          <p:nvPr/>
        </p:nvSpPr>
        <p:spPr bwMode="auto">
          <a:xfrm flipV="1">
            <a:off x="1447800" y="5715000"/>
            <a:ext cx="304800" cy="304800"/>
          </a:xfrm>
          <a:prstGeom prst="line">
            <a:avLst/>
          </a:prstGeom>
          <a:noFill/>
          <a:ln w="76200">
            <a:solidFill>
              <a:srgbClr val="FF0000"/>
            </a:solidFill>
            <a:round/>
            <a:headEnd/>
            <a:tailEn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4995"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5" name="Group 17"/>
          <p:cNvGrpSpPr>
            <a:grpSpLocks/>
          </p:cNvGrpSpPr>
          <p:nvPr/>
        </p:nvGrpSpPr>
        <p:grpSpPr bwMode="auto">
          <a:xfrm>
            <a:off x="3468688" y="1604963"/>
            <a:ext cx="4608512" cy="4262437"/>
            <a:chOff x="1473" y="948"/>
            <a:chExt cx="2989" cy="2724"/>
          </a:xfrm>
        </p:grpSpPr>
        <p:sp>
          <p:nvSpPr>
            <p:cNvPr id="84997"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4998"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4999"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5000"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5001"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5002"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85003"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85005"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85006"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B07DB31-634C-442A-947F-389B7A608397}" type="slidenum">
              <a:rPr lang="en-US" sz="1400"/>
              <a:pPr algn="r"/>
              <a:t>45</a:t>
            </a:fld>
            <a:endParaRPr lang="en-US" sz="1400"/>
          </a:p>
        </p:txBody>
      </p:sp>
      <p:sp>
        <p:nvSpPr>
          <p:cNvPr id="85030"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5031" name="Oval 39"/>
          <p:cNvSpPr>
            <a:spLocks noChangeArrowheads="1"/>
          </p:cNvSpPr>
          <p:nvPr/>
        </p:nvSpPr>
        <p:spPr bwMode="auto">
          <a:xfrm>
            <a:off x="4419600" y="43434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5032"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5033"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5034"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5562600" y="10668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
        <p:nvSpPr>
          <p:cNvPr id="2" name="Freeform 16"/>
          <p:cNvSpPr>
            <a:spLocks/>
          </p:cNvSpPr>
          <p:nvPr/>
        </p:nvSpPr>
        <p:spPr bwMode="auto">
          <a:xfrm rot="-192810">
            <a:off x="4876800" y="1752600"/>
            <a:ext cx="2439988"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5037" name="Oval 45"/>
          <p:cNvSpPr>
            <a:spLocks noChangeArrowheads="1"/>
          </p:cNvSpPr>
          <p:nvPr/>
        </p:nvSpPr>
        <p:spPr bwMode="auto">
          <a:xfrm>
            <a:off x="4875213" y="4951413"/>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5038" name="Oval 46"/>
          <p:cNvSpPr>
            <a:spLocks noChangeArrowheads="1"/>
          </p:cNvSpPr>
          <p:nvPr/>
        </p:nvSpPr>
        <p:spPr bwMode="auto">
          <a:xfrm>
            <a:off x="5484813" y="4341813"/>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5039" name="Oval 47"/>
          <p:cNvSpPr>
            <a:spLocks noChangeArrowheads="1"/>
          </p:cNvSpPr>
          <p:nvPr/>
        </p:nvSpPr>
        <p:spPr bwMode="auto">
          <a:xfrm>
            <a:off x="6094413" y="3427413"/>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5040" name="Oval 48"/>
          <p:cNvSpPr>
            <a:spLocks noChangeArrowheads="1"/>
          </p:cNvSpPr>
          <p:nvPr/>
        </p:nvSpPr>
        <p:spPr bwMode="auto">
          <a:xfrm>
            <a:off x="6704013" y="2513013"/>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5041" name="Oval 49"/>
          <p:cNvSpPr>
            <a:spLocks noChangeArrowheads="1"/>
          </p:cNvSpPr>
          <p:nvPr/>
        </p:nvSpPr>
        <p:spPr bwMode="auto">
          <a:xfrm>
            <a:off x="7161213" y="1598613"/>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3" name="Rectangle 31"/>
          <p:cNvSpPr>
            <a:spLocks noChangeArrowheads="1"/>
          </p:cNvSpPr>
          <p:nvPr/>
        </p:nvSpPr>
        <p:spPr bwMode="auto">
          <a:xfrm>
            <a:off x="7389813" y="1370013"/>
            <a:ext cx="555625"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r>
              <a:rPr lang="en-US" sz="2800" b="1" baseline="-25000">
                <a:latin typeface="Arial" charset="0"/>
              </a:rPr>
              <a:t>2</a:t>
            </a:r>
          </a:p>
        </p:txBody>
      </p:sp>
      <p:sp>
        <p:nvSpPr>
          <p:cNvPr id="85043" name="AutoShape 51"/>
          <p:cNvSpPr>
            <a:spLocks noChangeArrowheads="1"/>
          </p:cNvSpPr>
          <p:nvPr/>
        </p:nvSpPr>
        <p:spPr bwMode="auto">
          <a:xfrm>
            <a:off x="5638800" y="2819400"/>
            <a:ext cx="609600" cy="381000"/>
          </a:xfrm>
          <a:prstGeom prst="rightArrow">
            <a:avLst>
              <a:gd name="adj1" fmla="val 50000"/>
              <a:gd name="adj2" fmla="val 40000"/>
            </a:avLst>
          </a:prstGeom>
          <a:solidFill>
            <a:srgbClr val="FFFF00"/>
          </a:solidFill>
          <a:ln w="38100">
            <a:solidFill>
              <a:schemeClr val="tx1"/>
            </a:solidFill>
            <a:miter lim="800000"/>
            <a:headEnd/>
            <a:tailEnd/>
          </a:ln>
          <a:effectLst/>
        </p:spPr>
        <p:txBody>
          <a:bodyPr wrap="none" anchor="ctr"/>
          <a:lstStyle/>
          <a:p>
            <a:endParaRPr lang="en-US"/>
          </a:p>
        </p:txBody>
      </p:sp>
      <p:graphicFrame>
        <p:nvGraphicFramePr>
          <p:cNvPr id="85072" name="Group 80"/>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smtClean="0">
                          <a:ln>
                            <a:noFill/>
                          </a:ln>
                          <a:solidFill>
                            <a:schemeClr val="tx1"/>
                          </a:solidFill>
                          <a:effectLst/>
                          <a:latin typeface="Times New Roman" pitchFamily="18"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40"/>
                        <a:tabLst/>
                      </a:pPr>
                      <a:r>
                        <a:rPr kumimoji="0" lang="en-US" sz="2800" b="1" i="0" u="none" strike="noStrike" cap="none" normalizeH="0" baseline="0" smtClean="0">
                          <a:ln>
                            <a:noFill/>
                          </a:ln>
                          <a:solidFill>
                            <a:schemeClr val="tx1"/>
                          </a:solidFill>
                          <a:effectLst/>
                          <a:latin typeface="Times New Roman"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10  30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95" name="Line 103"/>
          <p:cNvSpPr>
            <a:spLocks noChangeShapeType="1"/>
          </p:cNvSpPr>
          <p:nvPr/>
        </p:nvSpPr>
        <p:spPr bwMode="auto">
          <a:xfrm flipV="1">
            <a:off x="1447800" y="3048000"/>
            <a:ext cx="304800" cy="304800"/>
          </a:xfrm>
          <a:prstGeom prst="line">
            <a:avLst/>
          </a:prstGeom>
          <a:noFill/>
          <a:ln w="76200">
            <a:solidFill>
              <a:srgbClr val="FF0000"/>
            </a:solidFill>
            <a:round/>
            <a:headEnd/>
            <a:tailEnd/>
          </a:ln>
          <a:effectLst/>
        </p:spPr>
        <p:txBody>
          <a:bodyPr/>
          <a:lstStyle/>
          <a:p>
            <a:endParaRPr lang="en-US"/>
          </a:p>
        </p:txBody>
      </p:sp>
      <p:sp>
        <p:nvSpPr>
          <p:cNvPr id="85096" name="Line 104"/>
          <p:cNvSpPr>
            <a:spLocks noChangeShapeType="1"/>
          </p:cNvSpPr>
          <p:nvPr/>
        </p:nvSpPr>
        <p:spPr bwMode="auto">
          <a:xfrm flipV="1">
            <a:off x="1371600" y="3657600"/>
            <a:ext cx="304800" cy="304800"/>
          </a:xfrm>
          <a:prstGeom prst="line">
            <a:avLst/>
          </a:prstGeom>
          <a:noFill/>
          <a:ln w="76200">
            <a:solidFill>
              <a:srgbClr val="FF0000"/>
            </a:solidFill>
            <a:round/>
            <a:headEnd/>
            <a:tailEnd/>
          </a:ln>
          <a:effectLst/>
        </p:spPr>
        <p:txBody>
          <a:bodyPr/>
          <a:lstStyle/>
          <a:p>
            <a:endParaRPr lang="en-US"/>
          </a:p>
        </p:txBody>
      </p:sp>
      <p:sp>
        <p:nvSpPr>
          <p:cNvPr id="85097" name="Line 105"/>
          <p:cNvSpPr>
            <a:spLocks noChangeShapeType="1"/>
          </p:cNvSpPr>
          <p:nvPr/>
        </p:nvSpPr>
        <p:spPr bwMode="auto">
          <a:xfrm flipV="1">
            <a:off x="1371600" y="4343400"/>
            <a:ext cx="304800" cy="304800"/>
          </a:xfrm>
          <a:prstGeom prst="line">
            <a:avLst/>
          </a:prstGeom>
          <a:noFill/>
          <a:ln w="76200">
            <a:solidFill>
              <a:srgbClr val="FF0000"/>
            </a:solidFill>
            <a:round/>
            <a:headEnd/>
            <a:tailEnd/>
          </a:ln>
          <a:effectLst/>
        </p:spPr>
        <p:txBody>
          <a:bodyPr/>
          <a:lstStyle/>
          <a:p>
            <a:endParaRPr lang="en-US"/>
          </a:p>
        </p:txBody>
      </p:sp>
      <p:sp>
        <p:nvSpPr>
          <p:cNvPr id="85098" name="Line 106"/>
          <p:cNvSpPr>
            <a:spLocks noChangeShapeType="1"/>
          </p:cNvSpPr>
          <p:nvPr/>
        </p:nvSpPr>
        <p:spPr bwMode="auto">
          <a:xfrm flipV="1">
            <a:off x="1371600" y="5029200"/>
            <a:ext cx="304800" cy="304800"/>
          </a:xfrm>
          <a:prstGeom prst="line">
            <a:avLst/>
          </a:prstGeom>
          <a:noFill/>
          <a:ln w="76200">
            <a:solidFill>
              <a:srgbClr val="FF0000"/>
            </a:solidFill>
            <a:round/>
            <a:headEnd/>
            <a:tailEnd/>
          </a:ln>
          <a:effectLst/>
        </p:spPr>
        <p:txBody>
          <a:bodyPr/>
          <a:lstStyle/>
          <a:p>
            <a:endParaRPr lang="en-US"/>
          </a:p>
        </p:txBody>
      </p:sp>
      <p:sp>
        <p:nvSpPr>
          <p:cNvPr id="85099" name="Line 107"/>
          <p:cNvSpPr>
            <a:spLocks noChangeShapeType="1"/>
          </p:cNvSpPr>
          <p:nvPr/>
        </p:nvSpPr>
        <p:spPr bwMode="auto">
          <a:xfrm flipV="1">
            <a:off x="1447800" y="5715000"/>
            <a:ext cx="304800" cy="304800"/>
          </a:xfrm>
          <a:prstGeom prst="line">
            <a:avLst/>
          </a:prstGeom>
          <a:noFill/>
          <a:ln w="76200">
            <a:solidFill>
              <a:srgbClr val="FF0000"/>
            </a:solidFill>
            <a:round/>
            <a:headEnd/>
            <a:tailEnd/>
          </a:ln>
          <a:effectLst/>
        </p:spPr>
        <p:txBody>
          <a:bodyPr/>
          <a:lstStyle/>
          <a:p>
            <a:endParaRPr lang="en-US"/>
          </a:p>
        </p:txBody>
      </p:sp>
      <p:sp>
        <p:nvSpPr>
          <p:cNvPr id="4" name="Rectangle 31"/>
          <p:cNvSpPr>
            <a:spLocks noChangeArrowheads="1"/>
          </p:cNvSpPr>
          <p:nvPr/>
        </p:nvSpPr>
        <p:spPr bwMode="auto">
          <a:xfrm>
            <a:off x="5638800" y="4191000"/>
            <a:ext cx="3505200" cy="140652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b="1" u="sng"/>
              <a:t>Increase in Supply</a:t>
            </a:r>
          </a:p>
          <a:p>
            <a:pPr algn="ctr" eaLnBrk="0" hangingPunct="0">
              <a:lnSpc>
                <a:spcPct val="90000"/>
              </a:lnSpc>
            </a:pPr>
            <a:r>
              <a:rPr lang="en-US" b="1">
                <a:solidFill>
                  <a:srgbClr val="990000"/>
                </a:solidFill>
              </a:rPr>
              <a:t>Prices didn’t change but there is MORE cereal produced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043"/>
                                        </p:tgtEl>
                                        <p:attrNameLst>
                                          <p:attrName>style.visibility</p:attrName>
                                        </p:attrNameLst>
                                      </p:cBhvr>
                                      <p:to>
                                        <p:strVal val="visible"/>
                                      </p:to>
                                    </p:set>
                                    <p:animEffect transition="in" filter="dissolve">
                                      <p:cBhvr>
                                        <p:cTn id="7" dur="500"/>
                                        <p:tgtEl>
                                          <p:spTgt spid="850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037"/>
                                        </p:tgtEl>
                                        <p:attrNameLst>
                                          <p:attrName>style.visibility</p:attrName>
                                        </p:attrNameLst>
                                      </p:cBhvr>
                                      <p:to>
                                        <p:strVal val="visible"/>
                                      </p:to>
                                    </p:set>
                                    <p:animEffect transition="in" filter="dissolve">
                                      <p:cBhvr>
                                        <p:cTn id="10" dur="500"/>
                                        <p:tgtEl>
                                          <p:spTgt spid="8503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038"/>
                                        </p:tgtEl>
                                        <p:attrNameLst>
                                          <p:attrName>style.visibility</p:attrName>
                                        </p:attrNameLst>
                                      </p:cBhvr>
                                      <p:to>
                                        <p:strVal val="visible"/>
                                      </p:to>
                                    </p:set>
                                    <p:animEffect transition="in" filter="dissolve">
                                      <p:cBhvr>
                                        <p:cTn id="13" dur="500"/>
                                        <p:tgtEl>
                                          <p:spTgt spid="8503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5039"/>
                                        </p:tgtEl>
                                        <p:attrNameLst>
                                          <p:attrName>style.visibility</p:attrName>
                                        </p:attrNameLst>
                                      </p:cBhvr>
                                      <p:to>
                                        <p:strVal val="visible"/>
                                      </p:to>
                                    </p:set>
                                    <p:animEffect transition="in" filter="dissolve">
                                      <p:cBhvr>
                                        <p:cTn id="16" dur="500"/>
                                        <p:tgtEl>
                                          <p:spTgt spid="8503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5040"/>
                                        </p:tgtEl>
                                        <p:attrNameLst>
                                          <p:attrName>style.visibility</p:attrName>
                                        </p:attrNameLst>
                                      </p:cBhvr>
                                      <p:to>
                                        <p:strVal val="visible"/>
                                      </p:to>
                                    </p:set>
                                    <p:animEffect transition="in" filter="dissolve">
                                      <p:cBhvr>
                                        <p:cTn id="19" dur="500"/>
                                        <p:tgtEl>
                                          <p:spTgt spid="8504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5041"/>
                                        </p:tgtEl>
                                        <p:attrNameLst>
                                          <p:attrName>style.visibility</p:attrName>
                                        </p:attrNameLst>
                                      </p:cBhvr>
                                      <p:to>
                                        <p:strVal val="visible"/>
                                      </p:to>
                                    </p:set>
                                    <p:animEffect transition="in" filter="dissolve">
                                      <p:cBhvr>
                                        <p:cTn id="22" dur="500"/>
                                        <p:tgtEl>
                                          <p:spTgt spid="8504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dissolv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dissolve">
                                      <p:cBhvr>
                                        <p:cTn id="3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5037" grpId="0" animBg="1"/>
      <p:bldP spid="85038" grpId="0" animBg="1"/>
      <p:bldP spid="85039" grpId="0" animBg="1"/>
      <p:bldP spid="85040" grpId="0" animBg="1"/>
      <p:bldP spid="85041" grpId="0" animBg="1"/>
      <p:bldP spid="3" grpId="0"/>
      <p:bldP spid="8504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8067"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2" name="Group 17"/>
          <p:cNvGrpSpPr>
            <a:grpSpLocks/>
          </p:cNvGrpSpPr>
          <p:nvPr/>
        </p:nvGrpSpPr>
        <p:grpSpPr bwMode="auto">
          <a:xfrm>
            <a:off x="3468688" y="1604963"/>
            <a:ext cx="4608512" cy="4262437"/>
            <a:chOff x="1473" y="948"/>
            <a:chExt cx="2989" cy="2724"/>
          </a:xfrm>
        </p:grpSpPr>
        <p:sp>
          <p:nvSpPr>
            <p:cNvPr id="88069"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8070"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8071"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8072"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8073"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8074"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88075"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88077"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88078"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9D2D37A2-5700-465F-B46A-A7ECC4B108E1}" type="slidenum">
              <a:rPr lang="en-US" sz="1400"/>
              <a:pPr algn="r"/>
              <a:t>46</a:t>
            </a:fld>
            <a:endParaRPr lang="en-US" sz="1400"/>
          </a:p>
        </p:txBody>
      </p:sp>
      <p:graphicFrame>
        <p:nvGraphicFramePr>
          <p:cNvPr id="88079" name="Group 15"/>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102"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8103" name="Oval 39"/>
          <p:cNvSpPr>
            <a:spLocks noChangeArrowheads="1"/>
          </p:cNvSpPr>
          <p:nvPr/>
        </p:nvSpPr>
        <p:spPr bwMode="auto">
          <a:xfrm>
            <a:off x="4419600" y="43434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8104"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8105"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8106"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6324600" y="13716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9091"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2" name="Group 17"/>
          <p:cNvGrpSpPr>
            <a:grpSpLocks/>
          </p:cNvGrpSpPr>
          <p:nvPr/>
        </p:nvGrpSpPr>
        <p:grpSpPr bwMode="auto">
          <a:xfrm>
            <a:off x="3468688" y="1604963"/>
            <a:ext cx="4608512" cy="4262437"/>
            <a:chOff x="1473" y="948"/>
            <a:chExt cx="2989" cy="2724"/>
          </a:xfrm>
        </p:grpSpPr>
        <p:sp>
          <p:nvSpPr>
            <p:cNvPr id="89093"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9094"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9095"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9096"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9097"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9098"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89099"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89101"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89102"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482FD6A5-F39F-4301-8D62-8C1CEB944CA9}" type="slidenum">
              <a:rPr lang="en-US" sz="1400"/>
              <a:pPr algn="r"/>
              <a:t>47</a:t>
            </a:fld>
            <a:endParaRPr lang="en-US" sz="1400"/>
          </a:p>
        </p:txBody>
      </p:sp>
      <p:graphicFrame>
        <p:nvGraphicFramePr>
          <p:cNvPr id="89103" name="Group 15"/>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26"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9127" name="Oval 39"/>
          <p:cNvSpPr>
            <a:spLocks noChangeArrowheads="1"/>
          </p:cNvSpPr>
          <p:nvPr/>
        </p:nvSpPr>
        <p:spPr bwMode="auto">
          <a:xfrm>
            <a:off x="4419600" y="4267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9128"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9129"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89130"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5562600" y="10668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90115"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2" name="Group 17"/>
          <p:cNvGrpSpPr>
            <a:grpSpLocks/>
          </p:cNvGrpSpPr>
          <p:nvPr/>
        </p:nvGrpSpPr>
        <p:grpSpPr bwMode="auto">
          <a:xfrm>
            <a:off x="3468688" y="1604963"/>
            <a:ext cx="4608512" cy="4262437"/>
            <a:chOff x="1473" y="948"/>
            <a:chExt cx="2989" cy="2724"/>
          </a:xfrm>
        </p:grpSpPr>
        <p:sp>
          <p:nvSpPr>
            <p:cNvPr id="90117"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90118"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90119"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90120"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90121"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90122"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90123"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90125"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90126"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B87CBB03-08EF-4F6D-A5D6-B6D88496C0C6}" type="slidenum">
              <a:rPr lang="en-US" sz="1400"/>
              <a:pPr algn="r"/>
              <a:t>48</a:t>
            </a:fld>
            <a:endParaRPr lang="en-US" sz="1400"/>
          </a:p>
        </p:txBody>
      </p:sp>
      <p:graphicFrame>
        <p:nvGraphicFramePr>
          <p:cNvPr id="90127" name="Group 15"/>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50"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0151" name="Oval 39"/>
          <p:cNvSpPr>
            <a:spLocks noChangeArrowheads="1"/>
          </p:cNvSpPr>
          <p:nvPr/>
        </p:nvSpPr>
        <p:spPr bwMode="auto">
          <a:xfrm>
            <a:off x="4419600" y="4267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0152"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0153"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0154"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5562600" y="10668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
        <p:nvSpPr>
          <p:cNvPr id="90156" name="Line 44"/>
          <p:cNvSpPr>
            <a:spLocks noChangeShapeType="1"/>
          </p:cNvSpPr>
          <p:nvPr/>
        </p:nvSpPr>
        <p:spPr bwMode="auto">
          <a:xfrm flipV="1">
            <a:off x="1447800" y="3048000"/>
            <a:ext cx="304800" cy="304800"/>
          </a:xfrm>
          <a:prstGeom prst="line">
            <a:avLst/>
          </a:prstGeom>
          <a:noFill/>
          <a:ln w="76200">
            <a:solidFill>
              <a:srgbClr val="FF0000"/>
            </a:solidFill>
            <a:round/>
            <a:headEnd/>
            <a:tailEnd/>
          </a:ln>
          <a:effectLst/>
        </p:spPr>
        <p:txBody>
          <a:bodyPr/>
          <a:lstStyle/>
          <a:p>
            <a:endParaRPr lang="en-US"/>
          </a:p>
        </p:txBody>
      </p:sp>
      <p:sp>
        <p:nvSpPr>
          <p:cNvPr id="90157" name="Line 45"/>
          <p:cNvSpPr>
            <a:spLocks noChangeShapeType="1"/>
          </p:cNvSpPr>
          <p:nvPr/>
        </p:nvSpPr>
        <p:spPr bwMode="auto">
          <a:xfrm flipV="1">
            <a:off x="1371600" y="3657600"/>
            <a:ext cx="304800" cy="304800"/>
          </a:xfrm>
          <a:prstGeom prst="line">
            <a:avLst/>
          </a:prstGeom>
          <a:noFill/>
          <a:ln w="76200">
            <a:solidFill>
              <a:srgbClr val="FF0000"/>
            </a:solidFill>
            <a:round/>
            <a:headEnd/>
            <a:tailEnd/>
          </a:ln>
          <a:effectLst/>
        </p:spPr>
        <p:txBody>
          <a:bodyPr/>
          <a:lstStyle/>
          <a:p>
            <a:endParaRPr lang="en-US"/>
          </a:p>
        </p:txBody>
      </p:sp>
      <p:sp>
        <p:nvSpPr>
          <p:cNvPr id="90158" name="Line 46"/>
          <p:cNvSpPr>
            <a:spLocks noChangeShapeType="1"/>
          </p:cNvSpPr>
          <p:nvPr/>
        </p:nvSpPr>
        <p:spPr bwMode="auto">
          <a:xfrm flipV="1">
            <a:off x="1371600" y="4343400"/>
            <a:ext cx="304800" cy="304800"/>
          </a:xfrm>
          <a:prstGeom prst="line">
            <a:avLst/>
          </a:prstGeom>
          <a:noFill/>
          <a:ln w="76200">
            <a:solidFill>
              <a:srgbClr val="FF0000"/>
            </a:solidFill>
            <a:round/>
            <a:headEnd/>
            <a:tailEnd/>
          </a:ln>
          <a:effectLst/>
        </p:spPr>
        <p:txBody>
          <a:bodyPr/>
          <a:lstStyle/>
          <a:p>
            <a:endParaRPr lang="en-US"/>
          </a:p>
        </p:txBody>
      </p:sp>
      <p:sp>
        <p:nvSpPr>
          <p:cNvPr id="90159" name="Line 47"/>
          <p:cNvSpPr>
            <a:spLocks noChangeShapeType="1"/>
          </p:cNvSpPr>
          <p:nvPr/>
        </p:nvSpPr>
        <p:spPr bwMode="auto">
          <a:xfrm flipV="1">
            <a:off x="1371600" y="5029200"/>
            <a:ext cx="304800" cy="304800"/>
          </a:xfrm>
          <a:prstGeom prst="line">
            <a:avLst/>
          </a:prstGeom>
          <a:noFill/>
          <a:ln w="76200">
            <a:solidFill>
              <a:srgbClr val="FF0000"/>
            </a:solidFill>
            <a:round/>
            <a:headEnd/>
            <a:tailEnd/>
          </a:ln>
          <a:effectLst/>
        </p:spPr>
        <p:txBody>
          <a:bodyPr/>
          <a:lstStyle/>
          <a:p>
            <a:endParaRPr lang="en-US"/>
          </a:p>
        </p:txBody>
      </p:sp>
      <p:sp>
        <p:nvSpPr>
          <p:cNvPr id="90160" name="Line 48"/>
          <p:cNvSpPr>
            <a:spLocks noChangeShapeType="1"/>
          </p:cNvSpPr>
          <p:nvPr/>
        </p:nvSpPr>
        <p:spPr bwMode="auto">
          <a:xfrm flipV="1">
            <a:off x="1447800" y="5715000"/>
            <a:ext cx="304800" cy="304800"/>
          </a:xfrm>
          <a:prstGeom prst="line">
            <a:avLst/>
          </a:prstGeom>
          <a:noFill/>
          <a:ln w="76200">
            <a:solidFill>
              <a:srgbClr val="FF0000"/>
            </a:solidFill>
            <a:round/>
            <a:headEnd/>
            <a:tailEn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91139"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2" name="Group 17"/>
          <p:cNvGrpSpPr>
            <a:grpSpLocks/>
          </p:cNvGrpSpPr>
          <p:nvPr/>
        </p:nvGrpSpPr>
        <p:grpSpPr bwMode="auto">
          <a:xfrm>
            <a:off x="3468688" y="1604963"/>
            <a:ext cx="4608512" cy="4262437"/>
            <a:chOff x="1473" y="948"/>
            <a:chExt cx="2989" cy="2724"/>
          </a:xfrm>
        </p:grpSpPr>
        <p:sp>
          <p:nvSpPr>
            <p:cNvPr id="9114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9114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91143"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91144"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91145"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91146"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91147"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91149"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91150"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FC6B208-FB11-4074-836F-E87C21B62B2A}" type="slidenum">
              <a:rPr lang="en-US" sz="1400"/>
              <a:pPr algn="r"/>
              <a:t>49</a:t>
            </a:fld>
            <a:endParaRPr lang="en-US" sz="1400"/>
          </a:p>
        </p:txBody>
      </p:sp>
      <p:graphicFrame>
        <p:nvGraphicFramePr>
          <p:cNvPr id="91151" name="Group 15"/>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40"/>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74"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1175" name="Oval 39"/>
          <p:cNvSpPr>
            <a:spLocks noChangeArrowheads="1"/>
          </p:cNvSpPr>
          <p:nvPr/>
        </p:nvSpPr>
        <p:spPr bwMode="auto">
          <a:xfrm>
            <a:off x="4419600" y="4267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1176"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1177"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1178"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5562600" y="10668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
        <p:nvSpPr>
          <p:cNvPr id="91180" name="Line 44"/>
          <p:cNvSpPr>
            <a:spLocks noChangeShapeType="1"/>
          </p:cNvSpPr>
          <p:nvPr/>
        </p:nvSpPr>
        <p:spPr bwMode="auto">
          <a:xfrm flipV="1">
            <a:off x="1447800" y="3048000"/>
            <a:ext cx="304800" cy="304800"/>
          </a:xfrm>
          <a:prstGeom prst="line">
            <a:avLst/>
          </a:prstGeom>
          <a:noFill/>
          <a:ln w="76200">
            <a:solidFill>
              <a:srgbClr val="FF0000"/>
            </a:solidFill>
            <a:round/>
            <a:headEnd/>
            <a:tailEnd/>
          </a:ln>
          <a:effectLst/>
        </p:spPr>
        <p:txBody>
          <a:bodyPr/>
          <a:lstStyle/>
          <a:p>
            <a:endParaRPr lang="en-US"/>
          </a:p>
        </p:txBody>
      </p:sp>
      <p:sp>
        <p:nvSpPr>
          <p:cNvPr id="91181" name="Line 45"/>
          <p:cNvSpPr>
            <a:spLocks noChangeShapeType="1"/>
          </p:cNvSpPr>
          <p:nvPr/>
        </p:nvSpPr>
        <p:spPr bwMode="auto">
          <a:xfrm flipV="1">
            <a:off x="1371600" y="3657600"/>
            <a:ext cx="304800" cy="304800"/>
          </a:xfrm>
          <a:prstGeom prst="line">
            <a:avLst/>
          </a:prstGeom>
          <a:noFill/>
          <a:ln w="76200">
            <a:solidFill>
              <a:srgbClr val="FF0000"/>
            </a:solidFill>
            <a:round/>
            <a:headEnd/>
            <a:tailEnd/>
          </a:ln>
          <a:effectLst/>
        </p:spPr>
        <p:txBody>
          <a:bodyPr/>
          <a:lstStyle/>
          <a:p>
            <a:endParaRPr lang="en-US"/>
          </a:p>
        </p:txBody>
      </p:sp>
      <p:sp>
        <p:nvSpPr>
          <p:cNvPr id="91182" name="Line 46"/>
          <p:cNvSpPr>
            <a:spLocks noChangeShapeType="1"/>
          </p:cNvSpPr>
          <p:nvPr/>
        </p:nvSpPr>
        <p:spPr bwMode="auto">
          <a:xfrm flipV="1">
            <a:off x="1371600" y="4343400"/>
            <a:ext cx="304800" cy="304800"/>
          </a:xfrm>
          <a:prstGeom prst="line">
            <a:avLst/>
          </a:prstGeom>
          <a:noFill/>
          <a:ln w="76200">
            <a:solidFill>
              <a:srgbClr val="FF0000"/>
            </a:solidFill>
            <a:round/>
            <a:headEnd/>
            <a:tailEnd/>
          </a:ln>
          <a:effectLst/>
        </p:spPr>
        <p:txBody>
          <a:bodyPr/>
          <a:lstStyle/>
          <a:p>
            <a:endParaRPr lang="en-US"/>
          </a:p>
        </p:txBody>
      </p:sp>
      <p:sp>
        <p:nvSpPr>
          <p:cNvPr id="91183" name="Line 47"/>
          <p:cNvSpPr>
            <a:spLocks noChangeShapeType="1"/>
          </p:cNvSpPr>
          <p:nvPr/>
        </p:nvSpPr>
        <p:spPr bwMode="auto">
          <a:xfrm flipV="1">
            <a:off x="1371600" y="5029200"/>
            <a:ext cx="304800" cy="304800"/>
          </a:xfrm>
          <a:prstGeom prst="line">
            <a:avLst/>
          </a:prstGeom>
          <a:noFill/>
          <a:ln w="76200">
            <a:solidFill>
              <a:srgbClr val="FF0000"/>
            </a:solidFill>
            <a:round/>
            <a:headEnd/>
            <a:tailEnd/>
          </a:ln>
          <a:effectLst/>
        </p:spPr>
        <p:txBody>
          <a:bodyPr/>
          <a:lstStyle/>
          <a:p>
            <a:endParaRPr lang="en-US"/>
          </a:p>
        </p:txBody>
      </p:sp>
      <p:sp>
        <p:nvSpPr>
          <p:cNvPr id="91184" name="Line 48"/>
          <p:cNvSpPr>
            <a:spLocks noChangeShapeType="1"/>
          </p:cNvSpPr>
          <p:nvPr/>
        </p:nvSpPr>
        <p:spPr bwMode="auto">
          <a:xfrm flipV="1">
            <a:off x="1447800" y="5715000"/>
            <a:ext cx="304800" cy="304800"/>
          </a:xfrm>
          <a:prstGeom prst="line">
            <a:avLst/>
          </a:prstGeom>
          <a:noFill/>
          <a:ln w="76200">
            <a:solidFill>
              <a:srgbClr val="FF0000"/>
            </a:solidFill>
            <a:round/>
            <a:headEnd/>
            <a:tailEn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b="1" dirty="0" smtClean="0"/>
              <a:t>Example of Demand</a:t>
            </a:r>
          </a:p>
        </p:txBody>
      </p:sp>
      <p:sp>
        <p:nvSpPr>
          <p:cNvPr id="53251" name="Rectangle 3"/>
          <p:cNvSpPr>
            <a:spLocks noGrp="1" noChangeArrowheads="1"/>
          </p:cNvSpPr>
          <p:nvPr>
            <p:ph idx="1"/>
          </p:nvPr>
        </p:nvSpPr>
        <p:spPr>
          <a:xfrm>
            <a:off x="0" y="762000"/>
            <a:ext cx="9144000" cy="4114800"/>
          </a:xfrm>
        </p:spPr>
        <p:txBody>
          <a:bodyPr/>
          <a:lstStyle/>
          <a:p>
            <a:pPr algn="ctr">
              <a:buFontTx/>
              <a:buNone/>
            </a:pPr>
            <a:r>
              <a:rPr lang="en-US" sz="4000" b="1" dirty="0" smtClean="0">
                <a:solidFill>
                  <a:srgbClr val="000099"/>
                </a:solidFill>
              </a:rPr>
              <a:t>I am willing to sell several A’s in AP Economics. How much will you pay?</a:t>
            </a:r>
          </a:p>
          <a:p>
            <a:pPr algn="ctr">
              <a:buFontTx/>
              <a:buNone/>
            </a:pPr>
            <a:endParaRPr lang="en-US" sz="1000" b="1" dirty="0" smtClean="0">
              <a:solidFill>
                <a:srgbClr val="000099"/>
              </a:solidFill>
            </a:endParaRPr>
          </a:p>
          <a:p>
            <a:pPr algn="ctr">
              <a:buFontTx/>
              <a:buNone/>
            </a:pPr>
            <a:endParaRPr lang="en-US" b="1" dirty="0" smtClean="0">
              <a:solidFill>
                <a:srgbClr val="000099"/>
              </a:solidFill>
            </a:endParaRPr>
          </a:p>
          <a:p>
            <a:pPr algn="ctr">
              <a:buFontTx/>
              <a:buNone/>
            </a:pPr>
            <a:endParaRPr lang="en-US" b="1" dirty="0" smtClean="0">
              <a:solidFill>
                <a:srgbClr val="000099"/>
              </a:solidFill>
            </a:endParaRPr>
          </a:p>
          <a:p>
            <a:pPr algn="ctr">
              <a:buFontTx/>
              <a:buNone/>
            </a:pPr>
            <a:endParaRPr lang="en-US" b="1" dirty="0" smtClean="0">
              <a:solidFill>
                <a:srgbClr val="000099"/>
              </a:solidFill>
            </a:endParaRPr>
          </a:p>
        </p:txBody>
      </p:sp>
      <p:sp>
        <p:nvSpPr>
          <p:cNvPr id="22545" name="Slide Number Placeholder 6"/>
          <p:cNvSpPr>
            <a:spLocks noGrp="1"/>
          </p:cNvSpPr>
          <p:nvPr>
            <p:ph type="sldNum" sz="quarter" idx="12"/>
          </p:nvPr>
        </p:nvSpPr>
        <p:spPr/>
        <p:txBody>
          <a:bodyPr/>
          <a:lstStyle/>
          <a:p>
            <a:pPr>
              <a:defRPr/>
            </a:pPr>
            <a:fld id="{EF24EAA4-B858-4B3B-93F3-A942DA6DDC5C}" type="slidenum">
              <a:rPr lang="en-US"/>
              <a:pPr>
                <a:defRPr/>
              </a:pPr>
              <a:t>5</a:t>
            </a:fld>
            <a:endParaRPr lang="en-US" dirty="0"/>
          </a:p>
        </p:txBody>
      </p:sp>
      <p:graphicFrame>
        <p:nvGraphicFramePr>
          <p:cNvPr id="53272" name="Group 24"/>
          <p:cNvGraphicFramePr>
            <a:graphicFrameLocks noGrp="1"/>
          </p:cNvGraphicFramePr>
          <p:nvPr/>
        </p:nvGraphicFramePr>
        <p:xfrm>
          <a:off x="4953000" y="2514600"/>
          <a:ext cx="3657600" cy="4055999"/>
        </p:xfrm>
        <a:graphic>
          <a:graphicData uri="http://schemas.openxmlformats.org/drawingml/2006/table">
            <a:tbl>
              <a:tblPr/>
              <a:tblGrid>
                <a:gridCol w="1828800"/>
                <a:gridCol w="1828800"/>
              </a:tblGrid>
              <a:tr h="1012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Price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Quantity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Demanded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67" name="Text Box 19"/>
          <p:cNvSpPr txBox="1">
            <a:spLocks noChangeArrowheads="1"/>
          </p:cNvSpPr>
          <p:nvPr/>
        </p:nvSpPr>
        <p:spPr bwMode="auto">
          <a:xfrm>
            <a:off x="914400" y="3505200"/>
            <a:ext cx="2209800" cy="1311275"/>
          </a:xfrm>
          <a:prstGeom prst="rect">
            <a:avLst/>
          </a:prstGeom>
          <a:noFill/>
          <a:ln w="9525">
            <a:noFill/>
            <a:miter lim="800000"/>
            <a:headEnd/>
            <a:tailEnd/>
          </a:ln>
        </p:spPr>
        <p:txBody>
          <a:bodyPr>
            <a:spAutoFit/>
          </a:bodyPr>
          <a:lstStyle/>
          <a:p>
            <a:pPr algn="ctr">
              <a:spcBef>
                <a:spcPct val="50000"/>
              </a:spcBef>
            </a:pPr>
            <a:r>
              <a:rPr lang="en-US" sz="4000" b="1" dirty="0"/>
              <a:t>Demand Schedule</a:t>
            </a:r>
          </a:p>
        </p:txBody>
      </p:sp>
      <p:sp>
        <p:nvSpPr>
          <p:cNvPr id="53268" name="Line 20"/>
          <p:cNvSpPr>
            <a:spLocks noChangeShapeType="1"/>
          </p:cNvSpPr>
          <p:nvPr/>
        </p:nvSpPr>
        <p:spPr bwMode="auto">
          <a:xfrm>
            <a:off x="3276600" y="4191000"/>
            <a:ext cx="1371600" cy="0"/>
          </a:xfrm>
          <a:prstGeom prst="line">
            <a:avLst/>
          </a:prstGeom>
          <a:noFill/>
          <a:ln w="76200">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dissolve">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272"/>
                                        </p:tgtEl>
                                        <p:attrNameLst>
                                          <p:attrName>style.visibility</p:attrName>
                                        </p:attrNameLst>
                                      </p:cBhvr>
                                      <p:to>
                                        <p:strVal val="visible"/>
                                      </p:to>
                                    </p:set>
                                    <p:animEffect transition="in" filter="dissolve">
                                      <p:cBhvr>
                                        <p:cTn id="12" dur="500"/>
                                        <p:tgtEl>
                                          <p:spTgt spid="5327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3267"/>
                                        </p:tgtEl>
                                        <p:attrNameLst>
                                          <p:attrName>style.visibility</p:attrName>
                                        </p:attrNameLst>
                                      </p:cBhvr>
                                      <p:to>
                                        <p:strVal val="visible"/>
                                      </p:to>
                                    </p:set>
                                    <p:anim calcmode="lin" valueType="num">
                                      <p:cBhvr additive="base">
                                        <p:cTn id="17" dur="500" fill="hold"/>
                                        <p:tgtEl>
                                          <p:spTgt spid="53267"/>
                                        </p:tgtEl>
                                        <p:attrNameLst>
                                          <p:attrName>ppt_x</p:attrName>
                                        </p:attrNameLst>
                                      </p:cBhvr>
                                      <p:tavLst>
                                        <p:tav tm="0">
                                          <p:val>
                                            <p:strVal val="0-#ppt_w/2"/>
                                          </p:val>
                                        </p:tav>
                                        <p:tav tm="100000">
                                          <p:val>
                                            <p:strVal val="#ppt_x"/>
                                          </p:val>
                                        </p:tav>
                                      </p:tavLst>
                                    </p:anim>
                                    <p:anim calcmode="lin" valueType="num">
                                      <p:cBhvr additive="base">
                                        <p:cTn id="18" dur="500" fill="hold"/>
                                        <p:tgtEl>
                                          <p:spTgt spid="5326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3268"/>
                                        </p:tgtEl>
                                        <p:attrNameLst>
                                          <p:attrName>style.visibility</p:attrName>
                                        </p:attrNameLst>
                                      </p:cBhvr>
                                      <p:to>
                                        <p:strVal val="visible"/>
                                      </p:to>
                                    </p:set>
                                    <p:anim calcmode="lin" valueType="num">
                                      <p:cBhvr additive="base">
                                        <p:cTn id="23" dur="500" fill="hold"/>
                                        <p:tgtEl>
                                          <p:spTgt spid="53268"/>
                                        </p:tgtEl>
                                        <p:attrNameLst>
                                          <p:attrName>ppt_x</p:attrName>
                                        </p:attrNameLst>
                                      </p:cBhvr>
                                      <p:tavLst>
                                        <p:tav tm="0">
                                          <p:val>
                                            <p:strVal val="0-#ppt_w/2"/>
                                          </p:val>
                                        </p:tav>
                                        <p:tav tm="100000">
                                          <p:val>
                                            <p:strVal val="#ppt_x"/>
                                          </p:val>
                                        </p:tav>
                                      </p:tavLst>
                                    </p:anim>
                                    <p:anim calcmode="lin" valueType="num">
                                      <p:cBhvr additive="base">
                                        <p:cTn id="24" dur="500" fill="hold"/>
                                        <p:tgtEl>
                                          <p:spTgt spid="53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5" autoUpdateAnimBg="0"/>
      <p:bldP spid="53267" grpId="0" autoUpdateAnimBg="0"/>
      <p:bldP spid="5326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92163"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5" name="Group 17"/>
          <p:cNvGrpSpPr>
            <a:grpSpLocks/>
          </p:cNvGrpSpPr>
          <p:nvPr/>
        </p:nvGrpSpPr>
        <p:grpSpPr bwMode="auto">
          <a:xfrm>
            <a:off x="3468688" y="1604963"/>
            <a:ext cx="4608512" cy="4262437"/>
            <a:chOff x="1473" y="948"/>
            <a:chExt cx="2989" cy="2724"/>
          </a:xfrm>
        </p:grpSpPr>
        <p:sp>
          <p:nvSpPr>
            <p:cNvPr id="92165"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92166"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92167"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92168"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92169"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92170"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92171"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92173"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92174"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3AA1C971-B184-4005-8539-A9BDDB54654A}" type="slidenum">
              <a:rPr lang="en-US" sz="1400"/>
              <a:pPr algn="r"/>
              <a:t>50</a:t>
            </a:fld>
            <a:endParaRPr lang="en-US" sz="1400"/>
          </a:p>
        </p:txBody>
      </p:sp>
      <p:sp>
        <p:nvSpPr>
          <p:cNvPr id="92175" name="Oval 15"/>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2176" name="Oval 16"/>
          <p:cNvSpPr>
            <a:spLocks noChangeArrowheads="1"/>
          </p:cNvSpPr>
          <p:nvPr/>
        </p:nvSpPr>
        <p:spPr bwMode="auto">
          <a:xfrm>
            <a:off x="4419600" y="4267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2177" name="Oval 17"/>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2178" name="Oval 18"/>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2179" name="Oval 19"/>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5562600" y="10668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
        <p:nvSpPr>
          <p:cNvPr id="2" name="Freeform 16"/>
          <p:cNvSpPr>
            <a:spLocks/>
          </p:cNvSpPr>
          <p:nvPr/>
        </p:nvSpPr>
        <p:spPr bwMode="auto">
          <a:xfrm>
            <a:off x="3505200" y="1676400"/>
            <a:ext cx="1601788" cy="2667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92183" name="Oval 23"/>
          <p:cNvSpPr>
            <a:spLocks noChangeArrowheads="1"/>
          </p:cNvSpPr>
          <p:nvPr/>
        </p:nvSpPr>
        <p:spPr bwMode="auto">
          <a:xfrm>
            <a:off x="3505200" y="4267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2184" name="Oval 24"/>
          <p:cNvSpPr>
            <a:spLocks noChangeArrowheads="1"/>
          </p:cNvSpPr>
          <p:nvPr/>
        </p:nvSpPr>
        <p:spPr bwMode="auto">
          <a:xfrm>
            <a:off x="39624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2185" name="Oval 25"/>
          <p:cNvSpPr>
            <a:spLocks noChangeArrowheads="1"/>
          </p:cNvSpPr>
          <p:nvPr/>
        </p:nvSpPr>
        <p:spPr bwMode="auto">
          <a:xfrm>
            <a:off x="4495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2186" name="Oval 26"/>
          <p:cNvSpPr>
            <a:spLocks noChangeArrowheads="1"/>
          </p:cNvSpPr>
          <p:nvPr/>
        </p:nvSpPr>
        <p:spPr bwMode="auto">
          <a:xfrm>
            <a:off x="50292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3" name="Rectangle 31"/>
          <p:cNvSpPr>
            <a:spLocks noChangeArrowheads="1"/>
          </p:cNvSpPr>
          <p:nvPr/>
        </p:nvSpPr>
        <p:spPr bwMode="auto">
          <a:xfrm>
            <a:off x="5105400" y="1524000"/>
            <a:ext cx="5556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r>
              <a:rPr lang="en-US" sz="2800" b="1" baseline="-25000">
                <a:latin typeface="Arial" charset="0"/>
              </a:rPr>
              <a:t>2</a:t>
            </a:r>
          </a:p>
        </p:txBody>
      </p:sp>
      <p:sp>
        <p:nvSpPr>
          <p:cNvPr id="92188" name="AutoShape 28"/>
          <p:cNvSpPr>
            <a:spLocks noChangeArrowheads="1"/>
          </p:cNvSpPr>
          <p:nvPr/>
        </p:nvSpPr>
        <p:spPr bwMode="auto">
          <a:xfrm rot="10800000">
            <a:off x="4572000" y="2819400"/>
            <a:ext cx="609600" cy="381000"/>
          </a:xfrm>
          <a:prstGeom prst="rightArrow">
            <a:avLst>
              <a:gd name="adj1" fmla="val 50000"/>
              <a:gd name="adj2" fmla="val 40000"/>
            </a:avLst>
          </a:prstGeom>
          <a:solidFill>
            <a:srgbClr val="FFFF00"/>
          </a:solidFill>
          <a:ln w="38100">
            <a:solidFill>
              <a:schemeClr val="tx1"/>
            </a:solidFill>
            <a:miter lim="800000"/>
            <a:headEnd/>
            <a:tailEnd/>
          </a:ln>
          <a:effectLst/>
        </p:spPr>
        <p:txBody>
          <a:bodyPr wrap="none" anchor="ctr"/>
          <a:lstStyle/>
          <a:p>
            <a:endParaRPr lang="en-US"/>
          </a:p>
        </p:txBody>
      </p:sp>
      <p:graphicFrame>
        <p:nvGraphicFramePr>
          <p:cNvPr id="92189" name="Group 29"/>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50"/>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40"/>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30"/>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rabicPlain" startAt="20"/>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212" name="Line 52"/>
          <p:cNvSpPr>
            <a:spLocks noChangeShapeType="1"/>
          </p:cNvSpPr>
          <p:nvPr/>
        </p:nvSpPr>
        <p:spPr bwMode="auto">
          <a:xfrm flipV="1">
            <a:off x="1447800" y="3048000"/>
            <a:ext cx="304800" cy="304800"/>
          </a:xfrm>
          <a:prstGeom prst="line">
            <a:avLst/>
          </a:prstGeom>
          <a:noFill/>
          <a:ln w="76200">
            <a:solidFill>
              <a:srgbClr val="FF0000"/>
            </a:solidFill>
            <a:round/>
            <a:headEnd/>
            <a:tailEnd/>
          </a:ln>
          <a:effectLst/>
        </p:spPr>
        <p:txBody>
          <a:bodyPr/>
          <a:lstStyle/>
          <a:p>
            <a:endParaRPr lang="en-US"/>
          </a:p>
        </p:txBody>
      </p:sp>
      <p:sp>
        <p:nvSpPr>
          <p:cNvPr id="92213" name="Line 53"/>
          <p:cNvSpPr>
            <a:spLocks noChangeShapeType="1"/>
          </p:cNvSpPr>
          <p:nvPr/>
        </p:nvSpPr>
        <p:spPr bwMode="auto">
          <a:xfrm flipV="1">
            <a:off x="1371600" y="3657600"/>
            <a:ext cx="304800" cy="304800"/>
          </a:xfrm>
          <a:prstGeom prst="line">
            <a:avLst/>
          </a:prstGeom>
          <a:noFill/>
          <a:ln w="76200">
            <a:solidFill>
              <a:srgbClr val="FF0000"/>
            </a:solidFill>
            <a:round/>
            <a:headEnd/>
            <a:tailEnd/>
          </a:ln>
          <a:effectLst/>
        </p:spPr>
        <p:txBody>
          <a:bodyPr/>
          <a:lstStyle/>
          <a:p>
            <a:endParaRPr lang="en-US"/>
          </a:p>
        </p:txBody>
      </p:sp>
      <p:sp>
        <p:nvSpPr>
          <p:cNvPr id="92214" name="Line 54"/>
          <p:cNvSpPr>
            <a:spLocks noChangeShapeType="1"/>
          </p:cNvSpPr>
          <p:nvPr/>
        </p:nvSpPr>
        <p:spPr bwMode="auto">
          <a:xfrm flipV="1">
            <a:off x="1371600" y="4343400"/>
            <a:ext cx="304800" cy="304800"/>
          </a:xfrm>
          <a:prstGeom prst="line">
            <a:avLst/>
          </a:prstGeom>
          <a:noFill/>
          <a:ln w="76200">
            <a:solidFill>
              <a:srgbClr val="FF0000"/>
            </a:solidFill>
            <a:round/>
            <a:headEnd/>
            <a:tailEnd/>
          </a:ln>
          <a:effectLst/>
        </p:spPr>
        <p:txBody>
          <a:bodyPr/>
          <a:lstStyle/>
          <a:p>
            <a:endParaRPr lang="en-US"/>
          </a:p>
        </p:txBody>
      </p:sp>
      <p:sp>
        <p:nvSpPr>
          <p:cNvPr id="92215" name="Line 55"/>
          <p:cNvSpPr>
            <a:spLocks noChangeShapeType="1"/>
          </p:cNvSpPr>
          <p:nvPr/>
        </p:nvSpPr>
        <p:spPr bwMode="auto">
          <a:xfrm flipV="1">
            <a:off x="1371600" y="5029200"/>
            <a:ext cx="304800" cy="304800"/>
          </a:xfrm>
          <a:prstGeom prst="line">
            <a:avLst/>
          </a:prstGeom>
          <a:noFill/>
          <a:ln w="76200">
            <a:solidFill>
              <a:srgbClr val="FF0000"/>
            </a:solidFill>
            <a:round/>
            <a:headEnd/>
            <a:tailEnd/>
          </a:ln>
          <a:effectLst/>
        </p:spPr>
        <p:txBody>
          <a:bodyPr/>
          <a:lstStyle/>
          <a:p>
            <a:endParaRPr lang="en-US"/>
          </a:p>
        </p:txBody>
      </p:sp>
      <p:sp>
        <p:nvSpPr>
          <p:cNvPr id="92216" name="Line 56"/>
          <p:cNvSpPr>
            <a:spLocks noChangeShapeType="1"/>
          </p:cNvSpPr>
          <p:nvPr/>
        </p:nvSpPr>
        <p:spPr bwMode="auto">
          <a:xfrm flipV="1">
            <a:off x="1447800" y="5715000"/>
            <a:ext cx="304800" cy="304800"/>
          </a:xfrm>
          <a:prstGeom prst="line">
            <a:avLst/>
          </a:prstGeom>
          <a:noFill/>
          <a:ln w="76200">
            <a:solidFill>
              <a:srgbClr val="FF0000"/>
            </a:solidFill>
            <a:round/>
            <a:headEnd/>
            <a:tailEnd/>
          </a:ln>
          <a:effectLst/>
        </p:spPr>
        <p:txBody>
          <a:bodyPr/>
          <a:lstStyle/>
          <a:p>
            <a:endParaRPr lang="en-US"/>
          </a:p>
        </p:txBody>
      </p:sp>
      <p:sp>
        <p:nvSpPr>
          <p:cNvPr id="4" name="Rectangle 31"/>
          <p:cNvSpPr>
            <a:spLocks noChangeArrowheads="1"/>
          </p:cNvSpPr>
          <p:nvPr/>
        </p:nvSpPr>
        <p:spPr bwMode="auto">
          <a:xfrm>
            <a:off x="5334000" y="3657600"/>
            <a:ext cx="3505200" cy="140652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b="1" u="sng"/>
              <a:t>Decrease in Supply</a:t>
            </a:r>
          </a:p>
          <a:p>
            <a:pPr algn="ctr" eaLnBrk="0" hangingPunct="0">
              <a:lnSpc>
                <a:spcPct val="90000"/>
              </a:lnSpc>
            </a:pPr>
            <a:r>
              <a:rPr lang="en-US" b="1">
                <a:solidFill>
                  <a:srgbClr val="990000"/>
                </a:solidFill>
              </a:rPr>
              <a:t>Prices didn’t change but there is LESS cereal produced</a:t>
            </a:r>
            <a:endParaRPr lang="en-US" b="1" baseline="-25000">
              <a:solidFill>
                <a:srgbClr val="99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8"/>
                                        </p:tgtEl>
                                        <p:attrNameLst>
                                          <p:attrName>style.visibility</p:attrName>
                                        </p:attrNameLst>
                                      </p:cBhvr>
                                      <p:to>
                                        <p:strVal val="visible"/>
                                      </p:to>
                                    </p:set>
                                    <p:animEffect transition="in" filter="dissolve">
                                      <p:cBhvr>
                                        <p:cTn id="7" dur="500"/>
                                        <p:tgtEl>
                                          <p:spTgt spid="9218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83"/>
                                        </p:tgtEl>
                                        <p:attrNameLst>
                                          <p:attrName>style.visibility</p:attrName>
                                        </p:attrNameLst>
                                      </p:cBhvr>
                                      <p:to>
                                        <p:strVal val="visible"/>
                                      </p:to>
                                    </p:set>
                                    <p:animEffect transition="in" filter="dissolve">
                                      <p:cBhvr>
                                        <p:cTn id="10" dur="500"/>
                                        <p:tgtEl>
                                          <p:spTgt spid="9218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184"/>
                                        </p:tgtEl>
                                        <p:attrNameLst>
                                          <p:attrName>style.visibility</p:attrName>
                                        </p:attrNameLst>
                                      </p:cBhvr>
                                      <p:to>
                                        <p:strVal val="visible"/>
                                      </p:to>
                                    </p:set>
                                    <p:animEffect transition="in" filter="dissolve">
                                      <p:cBhvr>
                                        <p:cTn id="13" dur="500"/>
                                        <p:tgtEl>
                                          <p:spTgt spid="9218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2185"/>
                                        </p:tgtEl>
                                        <p:attrNameLst>
                                          <p:attrName>style.visibility</p:attrName>
                                        </p:attrNameLst>
                                      </p:cBhvr>
                                      <p:to>
                                        <p:strVal val="visible"/>
                                      </p:to>
                                    </p:set>
                                    <p:animEffect transition="in" filter="dissolve">
                                      <p:cBhvr>
                                        <p:cTn id="16" dur="500"/>
                                        <p:tgtEl>
                                          <p:spTgt spid="9218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2186"/>
                                        </p:tgtEl>
                                        <p:attrNameLst>
                                          <p:attrName>style.visibility</p:attrName>
                                        </p:attrNameLst>
                                      </p:cBhvr>
                                      <p:to>
                                        <p:strVal val="visible"/>
                                      </p:to>
                                    </p:set>
                                    <p:animEffect transition="in" filter="dissolve">
                                      <p:cBhvr>
                                        <p:cTn id="19" dur="500"/>
                                        <p:tgtEl>
                                          <p:spTgt spid="9218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dissolv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dissolve">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2183" grpId="0" animBg="1"/>
      <p:bldP spid="92184" grpId="0" animBg="1"/>
      <p:bldP spid="92185" grpId="0" animBg="1"/>
      <p:bldP spid="92186" grpId="0" animBg="1"/>
      <p:bldP spid="3" grpId="0"/>
      <p:bldP spid="9218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8" name="Freeform 16"/>
          <p:cNvSpPr>
            <a:spLocks/>
          </p:cNvSpPr>
          <p:nvPr/>
        </p:nvSpPr>
        <p:spPr bwMode="auto">
          <a:xfrm rot="-192810">
            <a:off x="3811588" y="1754188"/>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93187" name="Rectangle 2"/>
          <p:cNvSpPr>
            <a:spLocks noGrp="1" noChangeArrowheads="1"/>
          </p:cNvSpPr>
          <p:nvPr>
            <p:ph type="title" idx="4294967295"/>
          </p:nvPr>
        </p:nvSpPr>
        <p:spPr>
          <a:xfrm>
            <a:off x="228600" y="120650"/>
            <a:ext cx="8629650" cy="862013"/>
          </a:xfrm>
          <a:noFill/>
        </p:spPr>
        <p:txBody>
          <a:bodyPr lIns="92075" tIns="46038" rIns="92075" bIns="46038">
            <a:normAutofit fontScale="90000"/>
          </a:bodyPr>
          <a:lstStyle/>
          <a:p>
            <a:pPr eaLnBrk="1" hangingPunct="1"/>
            <a:r>
              <a:rPr lang="en-US" sz="5200" b="1" smtClean="0"/>
              <a:t>Change in Supply</a:t>
            </a:r>
          </a:p>
        </p:txBody>
      </p:sp>
      <p:grpSp>
        <p:nvGrpSpPr>
          <p:cNvPr id="2" name="Group 17"/>
          <p:cNvGrpSpPr>
            <a:grpSpLocks/>
          </p:cNvGrpSpPr>
          <p:nvPr/>
        </p:nvGrpSpPr>
        <p:grpSpPr bwMode="auto">
          <a:xfrm>
            <a:off x="3468688" y="1604963"/>
            <a:ext cx="4608512" cy="4262437"/>
            <a:chOff x="1473" y="948"/>
            <a:chExt cx="2989" cy="2724"/>
          </a:xfrm>
        </p:grpSpPr>
        <p:sp>
          <p:nvSpPr>
            <p:cNvPr id="93189"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93190"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93191" name="Rectangle 21"/>
          <p:cNvSpPr>
            <a:spLocks noChangeArrowheads="1"/>
          </p:cNvSpPr>
          <p:nvPr/>
        </p:nvSpPr>
        <p:spPr bwMode="auto">
          <a:xfrm>
            <a:off x="82296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93192" name="Rectangle 22"/>
          <p:cNvSpPr>
            <a:spLocks noChangeArrowheads="1"/>
          </p:cNvSpPr>
          <p:nvPr/>
        </p:nvSpPr>
        <p:spPr bwMode="auto">
          <a:xfrm>
            <a:off x="32051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93193" name="Text Box 23"/>
          <p:cNvSpPr txBox="1">
            <a:spLocks noChangeArrowheads="1"/>
          </p:cNvSpPr>
          <p:nvPr/>
        </p:nvSpPr>
        <p:spPr bwMode="auto">
          <a:xfrm>
            <a:off x="30543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93194" name="Text Box 31"/>
          <p:cNvSpPr txBox="1">
            <a:spLocks noChangeArrowheads="1"/>
          </p:cNvSpPr>
          <p:nvPr/>
        </p:nvSpPr>
        <p:spPr bwMode="auto">
          <a:xfrm>
            <a:off x="2514600" y="990600"/>
            <a:ext cx="26765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Cereal</a:t>
            </a:r>
          </a:p>
        </p:txBody>
      </p:sp>
      <p:sp>
        <p:nvSpPr>
          <p:cNvPr id="93195" name="Text Box 32"/>
          <p:cNvSpPr txBox="1">
            <a:spLocks noChangeArrowheads="1"/>
          </p:cNvSpPr>
          <p:nvPr/>
        </p:nvSpPr>
        <p:spPr bwMode="auto">
          <a:xfrm>
            <a:off x="4524375" y="6208713"/>
            <a:ext cx="280828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Cereal</a:t>
            </a:r>
          </a:p>
        </p:txBody>
      </p:sp>
      <p:sp>
        <p:nvSpPr>
          <p:cNvPr id="94242" name="Text Box 34"/>
          <p:cNvSpPr txBox="1">
            <a:spLocks noChangeArrowheads="1"/>
          </p:cNvSpPr>
          <p:nvPr/>
        </p:nvSpPr>
        <p:spPr bwMode="auto">
          <a:xfrm>
            <a:off x="304800" y="990600"/>
            <a:ext cx="2133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CC0000"/>
                </a:solidFill>
              </a:rPr>
              <a:t>Supply Schedule</a:t>
            </a:r>
          </a:p>
        </p:txBody>
      </p:sp>
      <p:sp>
        <p:nvSpPr>
          <p:cNvPr id="93197" name="Text Box 35"/>
          <p:cNvSpPr txBox="1">
            <a:spLocks noChangeArrowheads="1"/>
          </p:cNvSpPr>
          <p:nvPr/>
        </p:nvSpPr>
        <p:spPr bwMode="auto">
          <a:xfrm>
            <a:off x="37004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93198"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A84A4FCD-D4A3-4245-B9CC-78D56F2539E0}" type="slidenum">
              <a:rPr lang="en-US" sz="1400"/>
              <a:pPr algn="r"/>
              <a:t>51</a:t>
            </a:fld>
            <a:endParaRPr lang="en-US" sz="1400"/>
          </a:p>
        </p:txBody>
      </p:sp>
      <p:graphicFrame>
        <p:nvGraphicFramePr>
          <p:cNvPr id="93199" name="Group 15"/>
          <p:cNvGraphicFramePr>
            <a:graphicFrameLocks noGrp="1"/>
          </p:cNvGraphicFramePr>
          <p:nvPr/>
        </p:nvGraphicFramePr>
        <p:xfrm>
          <a:off x="304800" y="2057400"/>
          <a:ext cx="2327275" cy="4173539"/>
        </p:xfrm>
        <a:graphic>
          <a:graphicData uri="http://schemas.openxmlformats.org/drawingml/2006/table">
            <a:tbl>
              <a:tblPr/>
              <a:tblGrid>
                <a:gridCol w="971550"/>
                <a:gridCol w="1355725"/>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Quantity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Supplied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222" name="Oval 38"/>
          <p:cNvSpPr>
            <a:spLocks noChangeArrowheads="1"/>
          </p:cNvSpPr>
          <p:nvPr/>
        </p:nvSpPr>
        <p:spPr bwMode="auto">
          <a:xfrm>
            <a:off x="3810000" y="4953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3223" name="Oval 39"/>
          <p:cNvSpPr>
            <a:spLocks noChangeArrowheads="1"/>
          </p:cNvSpPr>
          <p:nvPr/>
        </p:nvSpPr>
        <p:spPr bwMode="auto">
          <a:xfrm>
            <a:off x="4419600" y="43434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3224" name="Oval 40"/>
          <p:cNvSpPr>
            <a:spLocks noChangeArrowheads="1"/>
          </p:cNvSpPr>
          <p:nvPr/>
        </p:nvSpPr>
        <p:spPr bwMode="auto">
          <a:xfrm>
            <a:off x="5029200" y="34290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3225" name="Oval 41"/>
          <p:cNvSpPr>
            <a:spLocks noChangeArrowheads="1"/>
          </p:cNvSpPr>
          <p:nvPr/>
        </p:nvSpPr>
        <p:spPr bwMode="auto">
          <a:xfrm>
            <a:off x="5638800" y="25146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93226" name="Oval 42"/>
          <p:cNvSpPr>
            <a:spLocks noChangeArrowheads="1"/>
          </p:cNvSpPr>
          <p:nvPr/>
        </p:nvSpPr>
        <p:spPr bwMode="auto">
          <a:xfrm>
            <a:off x="6096000" y="1600200"/>
            <a:ext cx="152400" cy="152400"/>
          </a:xfrm>
          <a:prstGeom prst="ellipse">
            <a:avLst/>
          </a:prstGeom>
          <a:solidFill>
            <a:srgbClr val="FFFF00"/>
          </a:solidFill>
          <a:ln w="28575">
            <a:solidFill>
              <a:schemeClr val="tx1"/>
            </a:solidFill>
            <a:round/>
            <a:headEnd/>
            <a:tailEnd/>
          </a:ln>
          <a:effectLst/>
        </p:spPr>
        <p:txBody>
          <a:bodyPr wrap="none" anchor="ctr"/>
          <a:lstStyle/>
          <a:p>
            <a:endParaRPr lang="en-US"/>
          </a:p>
        </p:txBody>
      </p:sp>
      <p:sp>
        <p:nvSpPr>
          <p:cNvPr id="100383" name="Rectangle 31"/>
          <p:cNvSpPr>
            <a:spLocks noChangeArrowheads="1"/>
          </p:cNvSpPr>
          <p:nvPr/>
        </p:nvSpPr>
        <p:spPr bwMode="auto">
          <a:xfrm>
            <a:off x="6324600" y="1371600"/>
            <a:ext cx="1370013"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Supply</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152400"/>
            <a:ext cx="9144000" cy="1143000"/>
          </a:xfrm>
          <a:noFill/>
        </p:spPr>
        <p:txBody>
          <a:bodyPr lIns="92075" tIns="46038" rIns="92075" bIns="46038"/>
          <a:lstStyle/>
          <a:p>
            <a:pPr eaLnBrk="1" hangingPunct="1"/>
            <a:r>
              <a:rPr lang="en-US" sz="3800" b="1" smtClean="0"/>
              <a:t>6 Shifters (Determinants) of Supply</a:t>
            </a:r>
          </a:p>
        </p:txBody>
      </p:sp>
      <p:sp>
        <p:nvSpPr>
          <p:cNvPr id="100355" name="Rectangle 3"/>
          <p:cNvSpPr>
            <a:spLocks noGrp="1" noChangeArrowheads="1"/>
          </p:cNvSpPr>
          <p:nvPr>
            <p:ph type="body" idx="1"/>
          </p:nvPr>
        </p:nvSpPr>
        <p:spPr>
          <a:xfrm>
            <a:off x="304800" y="685800"/>
            <a:ext cx="8839200" cy="4211638"/>
          </a:xfrm>
        </p:spPr>
        <p:txBody>
          <a:bodyPr/>
          <a:lstStyle/>
          <a:p>
            <a:pPr marL="609600" indent="-609600" eaLnBrk="1" hangingPunct="1">
              <a:spcBef>
                <a:spcPct val="0"/>
              </a:spcBef>
              <a:buFontTx/>
              <a:buAutoNum type="arabicPeriod"/>
            </a:pPr>
            <a:r>
              <a:rPr lang="en-US" sz="3600" b="1" smtClean="0">
                <a:solidFill>
                  <a:srgbClr val="990000"/>
                </a:solidFill>
              </a:rPr>
              <a:t>Prices/Availability of inputs (resources)</a:t>
            </a:r>
          </a:p>
          <a:p>
            <a:pPr marL="609600" indent="-609600" eaLnBrk="1" hangingPunct="1">
              <a:spcBef>
                <a:spcPct val="0"/>
              </a:spcBef>
              <a:buFontTx/>
              <a:buAutoNum type="arabicPeriod"/>
            </a:pPr>
            <a:r>
              <a:rPr lang="en-US" sz="3600" b="1" smtClean="0">
                <a:solidFill>
                  <a:srgbClr val="990000"/>
                </a:solidFill>
              </a:rPr>
              <a:t>Number of Sellers</a:t>
            </a:r>
          </a:p>
          <a:p>
            <a:pPr marL="609600" indent="-609600" eaLnBrk="1" hangingPunct="1">
              <a:spcBef>
                <a:spcPct val="0"/>
              </a:spcBef>
              <a:buFontTx/>
              <a:buAutoNum type="arabicPeriod"/>
            </a:pPr>
            <a:r>
              <a:rPr lang="en-US" sz="3600" b="1" smtClean="0">
                <a:solidFill>
                  <a:srgbClr val="990000"/>
                </a:solidFill>
              </a:rPr>
              <a:t>Technology</a:t>
            </a:r>
          </a:p>
          <a:p>
            <a:pPr marL="609600" indent="-609600" eaLnBrk="1" hangingPunct="1">
              <a:spcBef>
                <a:spcPct val="0"/>
              </a:spcBef>
              <a:buFontTx/>
              <a:buAutoNum type="arabicPeriod"/>
            </a:pPr>
            <a:r>
              <a:rPr lang="en-US" sz="3600" b="1" smtClean="0">
                <a:solidFill>
                  <a:srgbClr val="990000"/>
                </a:solidFill>
              </a:rPr>
              <a:t>Government Action: Taxes &amp; Subsidies</a:t>
            </a:r>
          </a:p>
          <a:p>
            <a:pPr marL="609600" indent="-609600" eaLnBrk="1" hangingPunct="1">
              <a:buFontTx/>
              <a:buAutoNum type="arabicPeriod"/>
            </a:pPr>
            <a:endParaRPr lang="en-US" sz="3000" b="1" smtClean="0">
              <a:latin typeface="Arial" charset="0"/>
            </a:endParaRPr>
          </a:p>
        </p:txBody>
      </p:sp>
      <p:graphicFrame>
        <p:nvGraphicFramePr>
          <p:cNvPr id="100356" name="Object 4"/>
          <p:cNvGraphicFramePr>
            <a:graphicFrameLocks noChangeAspect="1"/>
          </p:cNvGraphicFramePr>
          <p:nvPr/>
        </p:nvGraphicFramePr>
        <p:xfrm>
          <a:off x="533400" y="3048000"/>
          <a:ext cx="8153400" cy="1066800"/>
        </p:xfrm>
        <a:graphic>
          <a:graphicData uri="http://schemas.openxmlformats.org/presentationml/2006/ole">
            <mc:AlternateContent xmlns:mc="http://schemas.openxmlformats.org/markup-compatibility/2006">
              <mc:Choice xmlns:v="urn:schemas-microsoft-com:vml" Requires="v">
                <p:oleObj spid="_x0000_s2051" name="Document" r:id="rId5" imgW="8754120" imgH="3902040" progId="Word.Document.8">
                  <p:embed/>
                </p:oleObj>
              </mc:Choice>
              <mc:Fallback>
                <p:oleObj name="Document" r:id="rId5" imgW="8754120" imgH="390204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l="1785" t="2003" r="2678" b="69949"/>
                      <a:stretch>
                        <a:fillRect/>
                      </a:stretch>
                    </p:blipFill>
                    <p:spPr bwMode="auto">
                      <a:xfrm>
                        <a:off x="533400" y="3048000"/>
                        <a:ext cx="8153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81320" dir="2319588" algn="ctr" rotWithShape="0">
                                <a:srgbClr val="808080"/>
                              </a:outerShdw>
                            </a:effectLst>
                          </a14:hiddenEffects>
                        </a:ext>
                      </a:extLst>
                    </p:spPr>
                  </p:pic>
                </p:oleObj>
              </mc:Fallback>
            </mc:AlternateContent>
          </a:graphicData>
        </a:graphic>
      </p:graphicFrame>
      <p:sp>
        <p:nvSpPr>
          <p:cNvPr id="100357" name="Rectangle 5"/>
          <p:cNvSpPr>
            <a:spLocks noChangeArrowheads="1"/>
          </p:cNvSpPr>
          <p:nvPr/>
        </p:nvSpPr>
        <p:spPr bwMode="auto">
          <a:xfrm>
            <a:off x="304800" y="4038600"/>
            <a:ext cx="8839200" cy="2654300"/>
          </a:xfrm>
          <a:prstGeom prst="rect">
            <a:avLst/>
          </a:prstGeom>
          <a:noFill/>
          <a:ln w="9525">
            <a:noFill/>
            <a:miter lim="800000"/>
            <a:headEnd/>
            <a:tailEnd/>
          </a:ln>
        </p:spPr>
        <p:txBody>
          <a:bodyPr>
            <a:spAutoFit/>
          </a:bodyPr>
          <a:lstStyle/>
          <a:p>
            <a:pPr marL="457200" indent="-457200"/>
            <a:r>
              <a:rPr lang="en-US" sz="3600" b="1">
                <a:solidFill>
                  <a:srgbClr val="990000"/>
                </a:solidFill>
              </a:rPr>
              <a:t>5.  Opportunity Cost  of Alternative Production</a:t>
            </a:r>
          </a:p>
          <a:p>
            <a:pPr marL="457200" indent="-457200"/>
            <a:r>
              <a:rPr lang="en-US" sz="3600" b="1">
                <a:solidFill>
                  <a:srgbClr val="990000"/>
                </a:solidFill>
              </a:rPr>
              <a:t>6.  Expectations of Future Profit</a:t>
            </a:r>
          </a:p>
          <a:p>
            <a:pPr marL="457200" indent="-457200" algn="ctr"/>
            <a:r>
              <a:rPr lang="en-US" altLang="en-US" sz="3000" b="1">
                <a:solidFill>
                  <a:srgbClr val="000099"/>
                </a:solidFill>
                <a:latin typeface="Arial" charset="0"/>
              </a:rPr>
              <a:t>Changes in PRICE don’t shift the curve. It only causes movement along the curve.</a:t>
            </a:r>
            <a:endParaRPr lang="en-US" sz="3000" b="1">
              <a:solidFill>
                <a:srgbClr val="000099"/>
              </a:solidFill>
              <a:latin typeface="Arial" charset="0"/>
            </a:endParaRPr>
          </a:p>
        </p:txBody>
      </p:sp>
      <p:sp>
        <p:nvSpPr>
          <p:cNvPr id="1030" name="Slide Number Placeholder 5"/>
          <p:cNvSpPr>
            <a:spLocks noGrp="1"/>
          </p:cNvSpPr>
          <p:nvPr>
            <p:ph type="sldNum" sz="quarter" idx="12"/>
          </p:nvPr>
        </p:nvSpPr>
        <p:spPr>
          <a:noFill/>
        </p:spPr>
        <p:txBody>
          <a:bodyPr/>
          <a:lstStyle/>
          <a:p>
            <a:fld id="{0C805796-824C-44D0-91F2-3AD5870BC092}" type="slidenum">
              <a:rPr lang="en-US" smtClean="0">
                <a:latin typeface="Times New Roman" pitchFamily="18" charset="0"/>
              </a:rPr>
              <a:pPr/>
              <a:t>52</a:t>
            </a:fld>
            <a:endParaRPr lang="en-US" smtClean="0">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wipe(left)">
                                      <p:cBhvr>
                                        <p:cTn id="7" dur="5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Effect transition="in" filter="wipe(left)">
                                      <p:cBhvr>
                                        <p:cTn id="12" dur="500"/>
                                        <p:tgtEl>
                                          <p:spTgt spid="100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5">
                                            <p:txEl>
                                              <p:pRg st="1" end="1"/>
                                            </p:txEl>
                                          </p:spTgt>
                                        </p:tgtEl>
                                        <p:attrNameLst>
                                          <p:attrName>style.visibility</p:attrName>
                                        </p:attrNameLst>
                                      </p:cBhvr>
                                      <p:to>
                                        <p:strVal val="visible"/>
                                      </p:to>
                                    </p:set>
                                    <p:animEffect transition="in" filter="wipe(left)">
                                      <p:cBhvr>
                                        <p:cTn id="17" dur="500"/>
                                        <p:tgtEl>
                                          <p:spTgt spid="1003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355">
                                            <p:txEl>
                                              <p:pRg st="2" end="2"/>
                                            </p:txEl>
                                          </p:spTgt>
                                        </p:tgtEl>
                                        <p:attrNameLst>
                                          <p:attrName>style.visibility</p:attrName>
                                        </p:attrNameLst>
                                      </p:cBhvr>
                                      <p:to>
                                        <p:strVal val="visible"/>
                                      </p:to>
                                    </p:set>
                                    <p:animEffect transition="in" filter="wipe(left)">
                                      <p:cBhvr>
                                        <p:cTn id="22" dur="500"/>
                                        <p:tgtEl>
                                          <p:spTgt spid="1003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0355">
                                            <p:txEl>
                                              <p:pRg st="3" end="3"/>
                                            </p:txEl>
                                          </p:spTgt>
                                        </p:tgtEl>
                                        <p:attrNameLst>
                                          <p:attrName>style.visibility</p:attrName>
                                        </p:attrNameLst>
                                      </p:cBhvr>
                                      <p:to>
                                        <p:strVal val="visible"/>
                                      </p:to>
                                    </p:set>
                                    <p:animEffect transition="in" filter="wipe(left)">
                                      <p:cBhvr>
                                        <p:cTn id="27" dur="500"/>
                                        <p:tgtEl>
                                          <p:spTgt spid="1003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0356"/>
                                        </p:tgtEl>
                                        <p:attrNameLst>
                                          <p:attrName>style.visibility</p:attrName>
                                        </p:attrNameLst>
                                      </p:cBhvr>
                                      <p:to>
                                        <p:strVal val="visible"/>
                                      </p:to>
                                    </p:set>
                                    <p:animEffect transition="in" filter="checkerboard(across)">
                                      <p:cBhvr>
                                        <p:cTn id="32" dur="500"/>
                                        <p:tgtEl>
                                          <p:spTgt spid="10035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0357">
                                            <p:txEl>
                                              <p:pRg st="0" end="0"/>
                                            </p:txEl>
                                          </p:spTgt>
                                        </p:tgtEl>
                                        <p:attrNameLst>
                                          <p:attrName>style.visibility</p:attrName>
                                        </p:attrNameLst>
                                      </p:cBhvr>
                                      <p:to>
                                        <p:strVal val="visible"/>
                                      </p:to>
                                    </p:set>
                                    <p:animEffect transition="in" filter="dissolve">
                                      <p:cBhvr>
                                        <p:cTn id="37" dur="500"/>
                                        <p:tgtEl>
                                          <p:spTgt spid="10035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0357">
                                            <p:txEl>
                                              <p:pRg st="1" end="1"/>
                                            </p:txEl>
                                          </p:spTgt>
                                        </p:tgtEl>
                                        <p:attrNameLst>
                                          <p:attrName>style.visibility</p:attrName>
                                        </p:attrNameLst>
                                      </p:cBhvr>
                                      <p:to>
                                        <p:strVal val="visible"/>
                                      </p:to>
                                    </p:set>
                                    <p:animEffect transition="in" filter="dissolve">
                                      <p:cBhvr>
                                        <p:cTn id="42" dur="500"/>
                                        <p:tgtEl>
                                          <p:spTgt spid="10035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0357">
                                            <p:txEl>
                                              <p:pRg st="2" end="2"/>
                                            </p:txEl>
                                          </p:spTgt>
                                        </p:tgtEl>
                                        <p:attrNameLst>
                                          <p:attrName>style.visibility</p:attrName>
                                        </p:attrNameLst>
                                      </p:cBhvr>
                                      <p:to>
                                        <p:strVal val="visible"/>
                                      </p:to>
                                    </p:set>
                                    <p:animEffect transition="in" filter="dissolve">
                                      <p:cBhvr>
                                        <p:cTn id="47" dur="500"/>
                                        <p:tgtEl>
                                          <p:spTgt spid="1003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P spid="100355" grpId="0" build="p" autoUpdateAnimBg="0"/>
      <p:bldP spid="10035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762000" y="-228600"/>
            <a:ext cx="7772400" cy="1143000"/>
          </a:xfrm>
        </p:spPr>
        <p:txBody>
          <a:bodyPr/>
          <a:lstStyle/>
          <a:p>
            <a:pPr eaLnBrk="1" hangingPunct="1"/>
            <a:r>
              <a:rPr lang="en-US" altLang="en-US" b="1" smtClean="0"/>
              <a:t>Supply Practice</a:t>
            </a:r>
          </a:p>
        </p:txBody>
      </p:sp>
      <p:sp>
        <p:nvSpPr>
          <p:cNvPr id="86021" name="Text Box 5"/>
          <p:cNvSpPr txBox="1">
            <a:spLocks noChangeArrowheads="1"/>
          </p:cNvSpPr>
          <p:nvPr/>
        </p:nvSpPr>
        <p:spPr bwMode="auto">
          <a:xfrm>
            <a:off x="228600" y="685800"/>
            <a:ext cx="8915400" cy="1066800"/>
          </a:xfrm>
          <a:prstGeom prst="rect">
            <a:avLst/>
          </a:prstGeom>
          <a:noFill/>
          <a:ln w="9525">
            <a:noFill/>
            <a:miter lim="800000"/>
            <a:headEnd/>
            <a:tailEnd/>
          </a:ln>
        </p:spPr>
        <p:txBody>
          <a:bodyPr>
            <a:spAutoFit/>
          </a:bodyPr>
          <a:lstStyle/>
          <a:p>
            <a:pPr marL="457200" indent="-457200" eaLnBrk="0" hangingPunct="0"/>
            <a:r>
              <a:rPr lang="en-US" altLang="en-US" sz="3200" b="1"/>
              <a:t>First, identify the determinant (shifter) then decide if supply will increase or decrease</a:t>
            </a:r>
            <a:endParaRPr lang="en-US" altLang="en-US" sz="2800" b="1"/>
          </a:p>
        </p:txBody>
      </p:sp>
      <p:sp>
        <p:nvSpPr>
          <p:cNvPr id="94212" name="Slide Number Placeholder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9FE580DD-5A06-4A5C-8147-F0CDC65E2F9B}" type="slidenum">
              <a:rPr lang="en-US" sz="1400"/>
              <a:pPr algn="r"/>
              <a:t>53</a:t>
            </a:fld>
            <a:endParaRPr lang="en-US" sz="1400"/>
          </a:p>
        </p:txBody>
      </p:sp>
      <p:graphicFrame>
        <p:nvGraphicFramePr>
          <p:cNvPr id="94267" name="Group 59"/>
          <p:cNvGraphicFramePr>
            <a:graphicFrameLocks noGrp="1"/>
          </p:cNvGraphicFramePr>
          <p:nvPr/>
        </p:nvGraphicFramePr>
        <p:xfrm>
          <a:off x="228600" y="1828800"/>
          <a:ext cx="8445500" cy="4419600"/>
        </p:xfrm>
        <a:graphic>
          <a:graphicData uri="http://schemas.openxmlformats.org/drawingml/2006/table">
            <a:tbl>
              <a:tblPr/>
              <a:tblGrid>
                <a:gridCol w="598488"/>
                <a:gridCol w="3287712"/>
                <a:gridCol w="2362200"/>
                <a:gridCol w="2197100"/>
              </a:tblGrid>
              <a:tr h="450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Shifter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Increase or Decrease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Left or Right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381000"/>
            <a:ext cx="9144000" cy="1752600"/>
          </a:xfrm>
        </p:spPr>
        <p:txBody>
          <a:bodyPr/>
          <a:lstStyle/>
          <a:p>
            <a:pPr eaLnBrk="1" hangingPunct="1"/>
            <a:r>
              <a:rPr lang="en-US" altLang="en-US" sz="6000" b="1" smtClean="0"/>
              <a:t>Supply and Demand</a:t>
            </a:r>
          </a:p>
        </p:txBody>
      </p:sp>
      <p:sp>
        <p:nvSpPr>
          <p:cNvPr id="14339" name="Text Box 7"/>
          <p:cNvSpPr txBox="1">
            <a:spLocks noChangeArrowheads="1"/>
          </p:cNvSpPr>
          <p:nvPr/>
        </p:nvSpPr>
        <p:spPr bwMode="auto">
          <a:xfrm>
            <a:off x="2286000" y="2438400"/>
            <a:ext cx="4191000" cy="641350"/>
          </a:xfrm>
          <a:prstGeom prst="rect">
            <a:avLst/>
          </a:prstGeom>
          <a:noFill/>
          <a:ln w="9525">
            <a:noFill/>
            <a:miter lim="800000"/>
            <a:headEnd/>
            <a:tailEnd/>
          </a:ln>
        </p:spPr>
        <p:txBody>
          <a:bodyPr>
            <a:spAutoFit/>
          </a:bodyPr>
          <a:lstStyle/>
          <a:p>
            <a:pPr algn="ctr">
              <a:spcBef>
                <a:spcPct val="50000"/>
              </a:spcBef>
            </a:pPr>
            <a:r>
              <a:rPr lang="en-US" sz="3600" b="1">
                <a:solidFill>
                  <a:srgbClr val="990000"/>
                </a:solidFill>
              </a:rPr>
              <a:t>Do you see the cow?</a:t>
            </a:r>
          </a:p>
        </p:txBody>
      </p:sp>
      <p:pic>
        <p:nvPicPr>
          <p:cNvPr id="14340" name="Picture 9" descr="C:\Documents and Settings\jclifford\Desktop\AP Economics\AP Econ Misc\Resources\cowmap.jpg"/>
          <p:cNvPicPr>
            <a:picLocks noChangeAspect="1" noChangeArrowheads="1"/>
          </p:cNvPicPr>
          <p:nvPr/>
        </p:nvPicPr>
        <p:blipFill>
          <a:blip r:embed="rId2" cstate="print">
            <a:lum bright="48000" contrast="24000"/>
            <a:grayscl/>
          </a:blip>
          <a:srcRect l="8109" t="20000" r="16216"/>
          <a:stretch>
            <a:fillRect/>
          </a:stretch>
        </p:blipFill>
        <p:spPr bwMode="auto">
          <a:xfrm>
            <a:off x="1676400" y="3124200"/>
            <a:ext cx="5334000" cy="3429000"/>
          </a:xfrm>
          <a:prstGeom prst="rect">
            <a:avLst/>
          </a:prstGeom>
          <a:noFill/>
          <a:ln w="28575">
            <a:solidFill>
              <a:srgbClr val="000000"/>
            </a:solidFill>
            <a:miter lim="800000"/>
            <a:headEnd/>
            <a:tailEnd/>
          </a:ln>
        </p:spPr>
      </p:pic>
      <p:sp>
        <p:nvSpPr>
          <p:cNvPr id="14341" name="Slide Number Placeholder 4"/>
          <p:cNvSpPr>
            <a:spLocks noGrp="1"/>
          </p:cNvSpPr>
          <p:nvPr>
            <p:ph type="sldNum" sz="quarter" idx="12"/>
          </p:nvPr>
        </p:nvSpPr>
        <p:spPr>
          <a:noFill/>
        </p:spPr>
        <p:txBody>
          <a:bodyPr/>
          <a:lstStyle/>
          <a:p>
            <a:fld id="{DF545FAC-4217-405D-A7C4-EC3E1665181D}" type="slidenum">
              <a:rPr lang="en-US" smtClean="0">
                <a:latin typeface="Times New Roman" pitchFamily="18" charset="0"/>
              </a:rPr>
              <a:pPr/>
              <a:t>54</a:t>
            </a:fld>
            <a:endParaRPr lang="en-US" smtClean="0">
              <a:latin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543050" y="2238375"/>
            <a:ext cx="9144000" cy="0"/>
          </a:xfrm>
          <a:prstGeom prst="rect">
            <a:avLst/>
          </a:prstGeom>
          <a:noFill/>
          <a:ln w="9525">
            <a:noFill/>
            <a:miter lim="800000"/>
            <a:headEnd/>
            <a:tailEnd/>
          </a:ln>
        </p:spPr>
        <p:txBody>
          <a:bodyPr>
            <a:spAutoFit/>
          </a:bodyPr>
          <a:lstStyle/>
          <a:p>
            <a:endParaRPr lang="en-US"/>
          </a:p>
        </p:txBody>
      </p:sp>
      <p:sp>
        <p:nvSpPr>
          <p:cNvPr id="16387" name="Rectangle 8"/>
          <p:cNvSpPr>
            <a:spLocks noGrp="1" noChangeArrowheads="1"/>
          </p:cNvSpPr>
          <p:nvPr>
            <p:ph type="title"/>
          </p:nvPr>
        </p:nvSpPr>
        <p:spPr>
          <a:xfrm>
            <a:off x="0" y="2895600"/>
            <a:ext cx="9144000" cy="1143000"/>
          </a:xfrm>
          <a:noFill/>
        </p:spPr>
        <p:txBody>
          <a:bodyPr>
            <a:normAutofit fontScale="90000"/>
          </a:bodyPr>
          <a:lstStyle/>
          <a:p>
            <a:pPr eaLnBrk="1" hangingPunct="1"/>
            <a:r>
              <a:rPr lang="en-US" sz="6000" b="1" smtClean="0"/>
              <a:t>Putting Supply and Demand Together!!!</a:t>
            </a:r>
            <a:r>
              <a:rPr lang="en-US" b="1" smtClean="0"/>
              <a:t> </a:t>
            </a:r>
          </a:p>
        </p:txBody>
      </p:sp>
      <p:sp>
        <p:nvSpPr>
          <p:cNvPr id="16388" name="Slide Number Placeholder 3"/>
          <p:cNvSpPr>
            <a:spLocks noGrp="1"/>
          </p:cNvSpPr>
          <p:nvPr>
            <p:ph type="sldNum" sz="quarter" idx="12"/>
          </p:nvPr>
        </p:nvSpPr>
        <p:spPr>
          <a:noFill/>
        </p:spPr>
        <p:txBody>
          <a:bodyPr/>
          <a:lstStyle/>
          <a:p>
            <a:fld id="{2C54D227-6FD4-49B1-98B8-F2148803C81A}" type="slidenum">
              <a:rPr lang="en-US" smtClean="0">
                <a:latin typeface="Times New Roman" pitchFamily="18" charset="0"/>
              </a:rPr>
              <a:pPr/>
              <a:t>55</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a:grpSpLocks/>
          </p:cNvGrpSpPr>
          <p:nvPr/>
        </p:nvGrpSpPr>
        <p:grpSpPr bwMode="auto">
          <a:xfrm>
            <a:off x="2249488" y="1604963"/>
            <a:ext cx="4608512" cy="4262437"/>
            <a:chOff x="1473" y="948"/>
            <a:chExt cx="2989" cy="2724"/>
          </a:xfrm>
        </p:grpSpPr>
        <p:sp>
          <p:nvSpPr>
            <p:cNvPr id="17479"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7480"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52230" name="Rectangle 21"/>
          <p:cNvSpPr>
            <a:spLocks noChangeArrowheads="1"/>
          </p:cNvSpPr>
          <p:nvPr/>
        </p:nvSpPr>
        <p:spPr bwMode="auto">
          <a:xfrm>
            <a:off x="68580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52231" name="Rectangle 22"/>
          <p:cNvSpPr>
            <a:spLocks noChangeArrowheads="1"/>
          </p:cNvSpPr>
          <p:nvPr/>
        </p:nvSpPr>
        <p:spPr bwMode="auto">
          <a:xfrm>
            <a:off x="19859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52232" name="Text Box 23"/>
          <p:cNvSpPr txBox="1">
            <a:spLocks noChangeArrowheads="1"/>
          </p:cNvSpPr>
          <p:nvPr/>
        </p:nvSpPr>
        <p:spPr bwMode="auto">
          <a:xfrm>
            <a:off x="18351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52233" name="Text Box 31"/>
          <p:cNvSpPr txBox="1">
            <a:spLocks noChangeArrowheads="1"/>
          </p:cNvSpPr>
          <p:nvPr/>
        </p:nvSpPr>
        <p:spPr bwMode="auto">
          <a:xfrm>
            <a:off x="1752600" y="990600"/>
            <a:ext cx="420688"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17415" name="Text Box 34"/>
          <p:cNvSpPr txBox="1">
            <a:spLocks noChangeArrowheads="1"/>
          </p:cNvSpPr>
          <p:nvPr/>
        </p:nvSpPr>
        <p:spPr bwMode="auto">
          <a:xfrm>
            <a:off x="0" y="1143000"/>
            <a:ext cx="16764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Demand Schedule</a:t>
            </a:r>
          </a:p>
        </p:txBody>
      </p:sp>
      <p:sp>
        <p:nvSpPr>
          <p:cNvPr id="52236" name="Text Box 35"/>
          <p:cNvSpPr txBox="1">
            <a:spLocks noChangeArrowheads="1"/>
          </p:cNvSpPr>
          <p:nvPr/>
        </p:nvSpPr>
        <p:spPr bwMode="auto">
          <a:xfrm>
            <a:off x="24812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17417"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35CD668A-EC35-4E50-9ECB-DC57EBA4EF36}" type="slidenum">
              <a:rPr lang="en-US" sz="1400"/>
              <a:pPr algn="r"/>
              <a:t>56</a:t>
            </a:fld>
            <a:endParaRPr lang="en-US" sz="1400"/>
          </a:p>
        </p:txBody>
      </p:sp>
      <p:graphicFrame>
        <p:nvGraphicFramePr>
          <p:cNvPr id="52273" name="Group 49"/>
          <p:cNvGraphicFramePr>
            <a:graphicFrameLocks noGrp="1"/>
          </p:cNvGraphicFramePr>
          <p:nvPr/>
        </p:nvGraphicFramePr>
        <p:xfrm>
          <a:off x="152400" y="2057400"/>
          <a:ext cx="1198563" cy="4089402"/>
        </p:xfrm>
        <a:graphic>
          <a:graphicData uri="http://schemas.openxmlformats.org/drawingml/2006/table">
            <a:tbl>
              <a:tblPr/>
              <a:tblGrid>
                <a:gridCol w="539750"/>
                <a:gridCol w="658813"/>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82" name="Freeform 30"/>
          <p:cNvSpPr>
            <a:spLocks/>
          </p:cNvSpPr>
          <p:nvPr/>
        </p:nvSpPr>
        <p:spPr bwMode="auto">
          <a:xfrm rot="-358900">
            <a:off x="2811463" y="1611313"/>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52262" name="Oval 38"/>
          <p:cNvSpPr>
            <a:spLocks noChangeArrowheads="1"/>
          </p:cNvSpPr>
          <p:nvPr/>
        </p:nvSpPr>
        <p:spPr bwMode="auto">
          <a:xfrm>
            <a:off x="25908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52263" name="Oval 39"/>
          <p:cNvSpPr>
            <a:spLocks noChangeArrowheads="1"/>
          </p:cNvSpPr>
          <p:nvPr/>
        </p:nvSpPr>
        <p:spPr bwMode="auto">
          <a:xfrm>
            <a:off x="31242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52265" name="Oval 41"/>
          <p:cNvSpPr>
            <a:spLocks noChangeArrowheads="1"/>
          </p:cNvSpPr>
          <p:nvPr/>
        </p:nvSpPr>
        <p:spPr bwMode="auto">
          <a:xfrm>
            <a:off x="4953000" y="4191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52266" name="Oval 42"/>
          <p:cNvSpPr>
            <a:spLocks noChangeArrowheads="1"/>
          </p:cNvSpPr>
          <p:nvPr/>
        </p:nvSpPr>
        <p:spPr bwMode="auto">
          <a:xfrm>
            <a:off x="6400800" y="4876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00383" name="Rectangle 31"/>
          <p:cNvSpPr>
            <a:spLocks noChangeArrowheads="1"/>
          </p:cNvSpPr>
          <p:nvPr/>
        </p:nvSpPr>
        <p:spPr bwMode="auto">
          <a:xfrm>
            <a:off x="6705600" y="49530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95248" name="Freeform 16"/>
          <p:cNvSpPr>
            <a:spLocks/>
          </p:cNvSpPr>
          <p:nvPr/>
        </p:nvSpPr>
        <p:spPr bwMode="auto">
          <a:xfrm rot="-192810">
            <a:off x="2593975" y="1830388"/>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52275" name="Oval 51"/>
          <p:cNvSpPr>
            <a:spLocks noChangeArrowheads="1"/>
          </p:cNvSpPr>
          <p:nvPr/>
        </p:nvSpPr>
        <p:spPr bwMode="auto">
          <a:xfrm>
            <a:off x="2589213" y="48752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52276" name="Oval 52"/>
          <p:cNvSpPr>
            <a:spLocks noChangeArrowheads="1"/>
          </p:cNvSpPr>
          <p:nvPr/>
        </p:nvSpPr>
        <p:spPr bwMode="auto">
          <a:xfrm>
            <a:off x="3198813" y="41894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52278" name="Oval 54"/>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52279" name="Oval 55"/>
          <p:cNvSpPr>
            <a:spLocks noChangeArrowheads="1"/>
          </p:cNvSpPr>
          <p:nvPr/>
        </p:nvSpPr>
        <p:spPr bwMode="auto">
          <a:xfrm>
            <a:off x="48006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 name="Rectangle 31"/>
          <p:cNvSpPr>
            <a:spLocks noChangeArrowheads="1"/>
          </p:cNvSpPr>
          <p:nvPr/>
        </p:nvSpPr>
        <p:spPr bwMode="auto">
          <a:xfrm>
            <a:off x="5029200" y="1371600"/>
            <a:ext cx="4206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52264" name="Oval 40"/>
          <p:cNvSpPr>
            <a:spLocks noChangeArrowheads="1"/>
          </p:cNvSpPr>
          <p:nvPr/>
        </p:nvSpPr>
        <p:spPr bwMode="auto">
          <a:xfrm>
            <a:off x="3886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7454" name="Text Box 34"/>
          <p:cNvSpPr txBox="1">
            <a:spLocks noChangeArrowheads="1"/>
          </p:cNvSpPr>
          <p:nvPr/>
        </p:nvSpPr>
        <p:spPr bwMode="auto">
          <a:xfrm>
            <a:off x="7391400" y="10668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52308" name="Group 84"/>
          <p:cNvGraphicFramePr>
            <a:graphicFrameLocks noGrp="1"/>
          </p:cNvGraphicFramePr>
          <p:nvPr/>
        </p:nvGraphicFramePr>
        <p:xfrm>
          <a:off x="7772400" y="2057400"/>
          <a:ext cx="1138238" cy="4089402"/>
        </p:xfrm>
        <a:graphic>
          <a:graphicData uri="http://schemas.openxmlformats.org/drawingml/2006/table">
            <a:tbl>
              <a:tblPr/>
              <a:tblGrid>
                <a:gridCol w="539750"/>
                <a:gridCol w="598488"/>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78" name="Text Box 1081"/>
          <p:cNvSpPr txBox="1">
            <a:spLocks noChangeArrowheads="1"/>
          </p:cNvSpPr>
          <p:nvPr/>
        </p:nvSpPr>
        <p:spPr bwMode="auto">
          <a:xfrm>
            <a:off x="0" y="1588"/>
            <a:ext cx="9144000" cy="1066800"/>
          </a:xfrm>
          <a:prstGeom prst="rect">
            <a:avLst/>
          </a:prstGeom>
          <a:noFill/>
          <a:ln w="19050">
            <a:noFill/>
            <a:miter lim="800000"/>
            <a:headEnd/>
            <a:tailEnd/>
          </a:ln>
        </p:spPr>
        <p:txBody>
          <a:bodyPr lIns="92075" tIns="46038" rIns="92075" bIns="46038" anchor="ctr">
            <a:spAutoFit/>
          </a:bodyPr>
          <a:lstStyle/>
          <a:p>
            <a:pPr algn="ctr" eaLnBrk="0" hangingPunct="0"/>
            <a:r>
              <a:rPr lang="en-US" sz="3200" b="1">
                <a:solidFill>
                  <a:srgbClr val="000099"/>
                </a:solidFill>
              </a:rPr>
              <a:t>Supply and Demand are put together to determine equilibrium price and equilibrium quantity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230"/>
                                        </p:tgtEl>
                                        <p:attrNameLst>
                                          <p:attrName>style.visibility</p:attrName>
                                        </p:attrNameLst>
                                      </p:cBhvr>
                                      <p:to>
                                        <p:strVal val="visible"/>
                                      </p:to>
                                    </p:set>
                                    <p:animEffect transition="in" filter="dissolve">
                                      <p:cBhvr>
                                        <p:cTn id="10" dur="500"/>
                                        <p:tgtEl>
                                          <p:spTgt spid="5223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2231"/>
                                        </p:tgtEl>
                                        <p:attrNameLst>
                                          <p:attrName>style.visibility</p:attrName>
                                        </p:attrNameLst>
                                      </p:cBhvr>
                                      <p:to>
                                        <p:strVal val="visible"/>
                                      </p:to>
                                    </p:set>
                                    <p:animEffect transition="in" filter="dissolve">
                                      <p:cBhvr>
                                        <p:cTn id="13" dur="500"/>
                                        <p:tgtEl>
                                          <p:spTgt spid="5223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232"/>
                                        </p:tgtEl>
                                        <p:attrNameLst>
                                          <p:attrName>style.visibility</p:attrName>
                                        </p:attrNameLst>
                                      </p:cBhvr>
                                      <p:to>
                                        <p:strVal val="visible"/>
                                      </p:to>
                                    </p:set>
                                    <p:animEffect transition="in" filter="dissolve">
                                      <p:cBhvr>
                                        <p:cTn id="16" dur="500"/>
                                        <p:tgtEl>
                                          <p:spTgt spid="5223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2233"/>
                                        </p:tgtEl>
                                        <p:attrNameLst>
                                          <p:attrName>style.visibility</p:attrName>
                                        </p:attrNameLst>
                                      </p:cBhvr>
                                      <p:to>
                                        <p:strVal val="visible"/>
                                      </p:to>
                                    </p:set>
                                    <p:animEffect transition="in" filter="dissolve">
                                      <p:cBhvr>
                                        <p:cTn id="19" dur="500"/>
                                        <p:tgtEl>
                                          <p:spTgt spid="5223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2236"/>
                                        </p:tgtEl>
                                        <p:attrNameLst>
                                          <p:attrName>style.visibility</p:attrName>
                                        </p:attrNameLst>
                                      </p:cBhvr>
                                      <p:to>
                                        <p:strVal val="visible"/>
                                      </p:to>
                                    </p:set>
                                    <p:animEffect transition="in" filter="dissolve">
                                      <p:cBhvr>
                                        <p:cTn id="22" dur="500"/>
                                        <p:tgtEl>
                                          <p:spTgt spid="522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2266"/>
                                        </p:tgtEl>
                                        <p:attrNameLst>
                                          <p:attrName>style.visibility</p:attrName>
                                        </p:attrNameLst>
                                      </p:cBhvr>
                                      <p:to>
                                        <p:strVal val="visible"/>
                                      </p:to>
                                    </p:set>
                                    <p:animEffect transition="in" filter="dissolve">
                                      <p:cBhvr>
                                        <p:cTn id="27" dur="500"/>
                                        <p:tgtEl>
                                          <p:spTgt spid="5226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0383"/>
                                        </p:tgtEl>
                                        <p:attrNameLst>
                                          <p:attrName>style.visibility</p:attrName>
                                        </p:attrNameLst>
                                      </p:cBhvr>
                                      <p:to>
                                        <p:strVal val="visible"/>
                                      </p:to>
                                    </p:set>
                                    <p:animEffect transition="in" filter="dissolve">
                                      <p:cBhvr>
                                        <p:cTn id="30" dur="500"/>
                                        <p:tgtEl>
                                          <p:spTgt spid="10038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2265"/>
                                        </p:tgtEl>
                                        <p:attrNameLst>
                                          <p:attrName>style.visibility</p:attrName>
                                        </p:attrNameLst>
                                      </p:cBhvr>
                                      <p:to>
                                        <p:strVal val="visible"/>
                                      </p:to>
                                    </p:set>
                                    <p:animEffect transition="in" filter="dissolve">
                                      <p:cBhvr>
                                        <p:cTn id="33" dur="500"/>
                                        <p:tgtEl>
                                          <p:spTgt spid="5226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264"/>
                                        </p:tgtEl>
                                        <p:attrNameLst>
                                          <p:attrName>style.visibility</p:attrName>
                                        </p:attrNameLst>
                                      </p:cBhvr>
                                      <p:to>
                                        <p:strVal val="visible"/>
                                      </p:to>
                                    </p:set>
                                    <p:animEffect transition="in" filter="dissolve">
                                      <p:cBhvr>
                                        <p:cTn id="36" dur="500"/>
                                        <p:tgtEl>
                                          <p:spTgt spid="5226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2263"/>
                                        </p:tgtEl>
                                        <p:attrNameLst>
                                          <p:attrName>style.visibility</p:attrName>
                                        </p:attrNameLst>
                                      </p:cBhvr>
                                      <p:to>
                                        <p:strVal val="visible"/>
                                      </p:to>
                                    </p:set>
                                    <p:animEffect transition="in" filter="dissolve">
                                      <p:cBhvr>
                                        <p:cTn id="39" dur="500"/>
                                        <p:tgtEl>
                                          <p:spTgt spid="5226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2262"/>
                                        </p:tgtEl>
                                        <p:attrNameLst>
                                          <p:attrName>style.visibility</p:attrName>
                                        </p:attrNameLst>
                                      </p:cBhvr>
                                      <p:to>
                                        <p:strVal val="visible"/>
                                      </p:to>
                                    </p:set>
                                    <p:animEffect transition="in" filter="dissolve">
                                      <p:cBhvr>
                                        <p:cTn id="42" dur="500"/>
                                        <p:tgtEl>
                                          <p:spTgt spid="5226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00382"/>
                                        </p:tgtEl>
                                        <p:attrNameLst>
                                          <p:attrName>style.visibility</p:attrName>
                                        </p:attrNameLst>
                                      </p:cBhvr>
                                      <p:to>
                                        <p:strVal val="visible"/>
                                      </p:to>
                                    </p:set>
                                    <p:animEffect transition="in" filter="dissolve">
                                      <p:cBhvr>
                                        <p:cTn id="45" dur="500"/>
                                        <p:tgtEl>
                                          <p:spTgt spid="10038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2275"/>
                                        </p:tgtEl>
                                        <p:attrNameLst>
                                          <p:attrName>style.visibility</p:attrName>
                                        </p:attrNameLst>
                                      </p:cBhvr>
                                      <p:to>
                                        <p:strVal val="visible"/>
                                      </p:to>
                                    </p:set>
                                    <p:animEffect transition="in" filter="dissolve">
                                      <p:cBhvr>
                                        <p:cTn id="50" dur="500"/>
                                        <p:tgtEl>
                                          <p:spTgt spid="5227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2276"/>
                                        </p:tgtEl>
                                        <p:attrNameLst>
                                          <p:attrName>style.visibility</p:attrName>
                                        </p:attrNameLst>
                                      </p:cBhvr>
                                      <p:to>
                                        <p:strVal val="visible"/>
                                      </p:to>
                                    </p:set>
                                    <p:animEffect transition="in" filter="dissolve">
                                      <p:cBhvr>
                                        <p:cTn id="53" dur="500"/>
                                        <p:tgtEl>
                                          <p:spTgt spid="52276"/>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2278"/>
                                        </p:tgtEl>
                                        <p:attrNameLst>
                                          <p:attrName>style.visibility</p:attrName>
                                        </p:attrNameLst>
                                      </p:cBhvr>
                                      <p:to>
                                        <p:strVal val="visible"/>
                                      </p:to>
                                    </p:set>
                                    <p:animEffect transition="in" filter="dissolve">
                                      <p:cBhvr>
                                        <p:cTn id="56" dur="500"/>
                                        <p:tgtEl>
                                          <p:spTgt spid="5227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2279"/>
                                        </p:tgtEl>
                                        <p:attrNameLst>
                                          <p:attrName>style.visibility</p:attrName>
                                        </p:attrNameLst>
                                      </p:cBhvr>
                                      <p:to>
                                        <p:strVal val="visible"/>
                                      </p:to>
                                    </p:set>
                                    <p:animEffect transition="in" filter="dissolve">
                                      <p:cBhvr>
                                        <p:cTn id="59" dur="500"/>
                                        <p:tgtEl>
                                          <p:spTgt spid="5227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95248"/>
                                        </p:tgtEl>
                                        <p:attrNameLst>
                                          <p:attrName>style.visibility</p:attrName>
                                        </p:attrNameLst>
                                      </p:cBhvr>
                                      <p:to>
                                        <p:strVal val="visible"/>
                                      </p:to>
                                    </p:set>
                                    <p:animEffect transition="in" filter="dissolve">
                                      <p:cBhvr>
                                        <p:cTn id="65" dur="500"/>
                                        <p:tgtEl>
                                          <p:spTgt spid="95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1" grpId="0"/>
      <p:bldP spid="52232" grpId="0"/>
      <p:bldP spid="52233" grpId="0"/>
      <p:bldP spid="52236" grpId="0"/>
      <p:bldP spid="100382" grpId="0" animBg="1"/>
      <p:bldP spid="52262" grpId="0" animBg="1"/>
      <p:bldP spid="52263" grpId="0" animBg="1"/>
      <p:bldP spid="52265" grpId="0" animBg="1"/>
      <p:bldP spid="52266" grpId="0" animBg="1"/>
      <p:bldP spid="100383" grpId="0"/>
      <p:bldP spid="95248" grpId="0" animBg="1"/>
      <p:bldP spid="52275" grpId="0" animBg="1"/>
      <p:bldP spid="52276" grpId="0" animBg="1"/>
      <p:bldP spid="52278" grpId="0" animBg="1"/>
      <p:bldP spid="52279" grpId="0" animBg="1"/>
      <p:bldP spid="2" grpId="0"/>
      <p:bldP spid="5226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249488" y="1604963"/>
            <a:ext cx="4608512" cy="4262437"/>
            <a:chOff x="1473" y="948"/>
            <a:chExt cx="2989" cy="2724"/>
          </a:xfrm>
        </p:grpSpPr>
        <p:sp>
          <p:nvSpPr>
            <p:cNvPr id="1851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851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18435" name="Rectangle 21"/>
          <p:cNvSpPr>
            <a:spLocks noChangeArrowheads="1"/>
          </p:cNvSpPr>
          <p:nvPr/>
        </p:nvSpPr>
        <p:spPr bwMode="auto">
          <a:xfrm>
            <a:off x="68580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18436" name="Rectangle 22"/>
          <p:cNvSpPr>
            <a:spLocks noChangeArrowheads="1"/>
          </p:cNvSpPr>
          <p:nvPr/>
        </p:nvSpPr>
        <p:spPr bwMode="auto">
          <a:xfrm>
            <a:off x="19859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18437" name="Text Box 23"/>
          <p:cNvSpPr txBox="1">
            <a:spLocks noChangeArrowheads="1"/>
          </p:cNvSpPr>
          <p:nvPr/>
        </p:nvSpPr>
        <p:spPr bwMode="auto">
          <a:xfrm>
            <a:off x="18351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18438" name="Text Box 31"/>
          <p:cNvSpPr txBox="1">
            <a:spLocks noChangeArrowheads="1"/>
          </p:cNvSpPr>
          <p:nvPr/>
        </p:nvSpPr>
        <p:spPr bwMode="auto">
          <a:xfrm>
            <a:off x="1752600" y="990600"/>
            <a:ext cx="420688"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18439" name="Text Box 34"/>
          <p:cNvSpPr txBox="1">
            <a:spLocks noChangeArrowheads="1"/>
          </p:cNvSpPr>
          <p:nvPr/>
        </p:nvSpPr>
        <p:spPr bwMode="auto">
          <a:xfrm>
            <a:off x="0" y="1143000"/>
            <a:ext cx="16764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Demand Schedule</a:t>
            </a:r>
          </a:p>
        </p:txBody>
      </p:sp>
      <p:sp>
        <p:nvSpPr>
          <p:cNvPr id="18440" name="Text Box 35"/>
          <p:cNvSpPr txBox="1">
            <a:spLocks noChangeArrowheads="1"/>
          </p:cNvSpPr>
          <p:nvPr/>
        </p:nvSpPr>
        <p:spPr bwMode="auto">
          <a:xfrm>
            <a:off x="24812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18441"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5C916025-7BB0-4E66-9574-90DD21F837C2}" type="slidenum">
              <a:rPr lang="en-US" sz="1400"/>
              <a:pPr algn="r"/>
              <a:t>57</a:t>
            </a:fld>
            <a:endParaRPr lang="en-US" sz="1400"/>
          </a:p>
        </p:txBody>
      </p:sp>
      <p:graphicFrame>
        <p:nvGraphicFramePr>
          <p:cNvPr id="53260" name="Group 12"/>
          <p:cNvGraphicFramePr>
            <a:graphicFrameLocks noGrp="1"/>
          </p:cNvGraphicFramePr>
          <p:nvPr/>
        </p:nvGraphicFramePr>
        <p:xfrm>
          <a:off x="152400" y="2057400"/>
          <a:ext cx="1198563" cy="4089402"/>
        </p:xfrm>
        <a:graphic>
          <a:graphicData uri="http://schemas.openxmlformats.org/drawingml/2006/table">
            <a:tbl>
              <a:tblPr/>
              <a:tblGrid>
                <a:gridCol w="539750"/>
                <a:gridCol w="658813"/>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5" name="Freeform 30"/>
          <p:cNvSpPr>
            <a:spLocks/>
          </p:cNvSpPr>
          <p:nvPr/>
        </p:nvSpPr>
        <p:spPr bwMode="auto">
          <a:xfrm rot="-358900">
            <a:off x="2811463" y="1611313"/>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18466" name="Oval 36"/>
          <p:cNvSpPr>
            <a:spLocks noChangeArrowheads="1"/>
          </p:cNvSpPr>
          <p:nvPr/>
        </p:nvSpPr>
        <p:spPr bwMode="auto">
          <a:xfrm>
            <a:off x="25908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67" name="Oval 37"/>
          <p:cNvSpPr>
            <a:spLocks noChangeArrowheads="1"/>
          </p:cNvSpPr>
          <p:nvPr/>
        </p:nvSpPr>
        <p:spPr bwMode="auto">
          <a:xfrm>
            <a:off x="31242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68" name="Oval 38"/>
          <p:cNvSpPr>
            <a:spLocks noChangeArrowheads="1"/>
          </p:cNvSpPr>
          <p:nvPr/>
        </p:nvSpPr>
        <p:spPr bwMode="auto">
          <a:xfrm>
            <a:off x="4953000" y="4191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69" name="Oval 39"/>
          <p:cNvSpPr>
            <a:spLocks noChangeArrowheads="1"/>
          </p:cNvSpPr>
          <p:nvPr/>
        </p:nvSpPr>
        <p:spPr bwMode="auto">
          <a:xfrm>
            <a:off x="6400800" y="4876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0" name="Freeform 16"/>
          <p:cNvSpPr>
            <a:spLocks/>
          </p:cNvSpPr>
          <p:nvPr/>
        </p:nvSpPr>
        <p:spPr bwMode="auto">
          <a:xfrm rot="-192810">
            <a:off x="2593975" y="1830388"/>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18471" name="Oval 42"/>
          <p:cNvSpPr>
            <a:spLocks noChangeArrowheads="1"/>
          </p:cNvSpPr>
          <p:nvPr/>
        </p:nvSpPr>
        <p:spPr bwMode="auto">
          <a:xfrm>
            <a:off x="2589213" y="48752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2" name="Oval 43"/>
          <p:cNvSpPr>
            <a:spLocks noChangeArrowheads="1"/>
          </p:cNvSpPr>
          <p:nvPr/>
        </p:nvSpPr>
        <p:spPr bwMode="auto">
          <a:xfrm>
            <a:off x="3198813" y="41894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3" name="Oval 44"/>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4" name="Oval 45"/>
          <p:cNvSpPr>
            <a:spLocks noChangeArrowheads="1"/>
          </p:cNvSpPr>
          <p:nvPr/>
        </p:nvSpPr>
        <p:spPr bwMode="auto">
          <a:xfrm>
            <a:off x="48006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5" name="Oval 47"/>
          <p:cNvSpPr>
            <a:spLocks noChangeArrowheads="1"/>
          </p:cNvSpPr>
          <p:nvPr/>
        </p:nvSpPr>
        <p:spPr bwMode="auto">
          <a:xfrm>
            <a:off x="3886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8476" name="Text Box 34"/>
          <p:cNvSpPr txBox="1">
            <a:spLocks noChangeArrowheads="1"/>
          </p:cNvSpPr>
          <p:nvPr/>
        </p:nvSpPr>
        <p:spPr bwMode="auto">
          <a:xfrm>
            <a:off x="7391400" y="10668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53297" name="Group 49"/>
          <p:cNvGraphicFramePr>
            <a:graphicFrameLocks noGrp="1"/>
          </p:cNvGraphicFramePr>
          <p:nvPr/>
        </p:nvGraphicFramePr>
        <p:xfrm>
          <a:off x="7772400" y="2057400"/>
          <a:ext cx="1138238" cy="4089402"/>
        </p:xfrm>
        <a:graphic>
          <a:graphicData uri="http://schemas.openxmlformats.org/drawingml/2006/table">
            <a:tbl>
              <a:tblPr/>
              <a:tblGrid>
                <a:gridCol w="539750"/>
                <a:gridCol w="598488"/>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00" name="Text Box 1081"/>
          <p:cNvSpPr txBox="1">
            <a:spLocks noChangeArrowheads="1"/>
          </p:cNvSpPr>
          <p:nvPr/>
        </p:nvSpPr>
        <p:spPr bwMode="auto">
          <a:xfrm>
            <a:off x="0" y="1588"/>
            <a:ext cx="9144000" cy="1066800"/>
          </a:xfrm>
          <a:prstGeom prst="rect">
            <a:avLst/>
          </a:prstGeom>
          <a:noFill/>
          <a:ln w="19050">
            <a:noFill/>
            <a:miter lim="800000"/>
            <a:headEnd/>
            <a:tailEnd/>
          </a:ln>
        </p:spPr>
        <p:txBody>
          <a:bodyPr lIns="92075" tIns="46038" rIns="92075" bIns="46038" anchor="ctr">
            <a:spAutoFit/>
          </a:bodyPr>
          <a:lstStyle/>
          <a:p>
            <a:pPr algn="ctr" eaLnBrk="0" hangingPunct="0"/>
            <a:r>
              <a:rPr lang="en-US" sz="3200" b="1">
                <a:solidFill>
                  <a:srgbClr val="000099"/>
                </a:solidFill>
              </a:rPr>
              <a:t>Supply and Demand are put together to determine equilibrium price and equilibrium quantity </a:t>
            </a:r>
          </a:p>
        </p:txBody>
      </p:sp>
      <p:sp>
        <p:nvSpPr>
          <p:cNvPr id="18501" name="Line 73"/>
          <p:cNvSpPr>
            <a:spLocks noChangeShapeType="1"/>
          </p:cNvSpPr>
          <p:nvPr/>
        </p:nvSpPr>
        <p:spPr bwMode="auto">
          <a:xfrm flipH="1">
            <a:off x="2286000" y="3352800"/>
            <a:ext cx="1600200" cy="0"/>
          </a:xfrm>
          <a:prstGeom prst="line">
            <a:avLst/>
          </a:prstGeom>
          <a:noFill/>
          <a:ln w="28575">
            <a:solidFill>
              <a:schemeClr val="tx1"/>
            </a:solidFill>
            <a:prstDash val="dash"/>
            <a:round/>
            <a:headEnd/>
            <a:tailEnd/>
          </a:ln>
        </p:spPr>
        <p:txBody>
          <a:bodyPr/>
          <a:lstStyle/>
          <a:p>
            <a:endParaRPr lang="en-US"/>
          </a:p>
        </p:txBody>
      </p:sp>
      <p:sp>
        <p:nvSpPr>
          <p:cNvPr id="18502" name="Line 74"/>
          <p:cNvSpPr>
            <a:spLocks noChangeShapeType="1"/>
          </p:cNvSpPr>
          <p:nvPr/>
        </p:nvSpPr>
        <p:spPr bwMode="auto">
          <a:xfrm flipH="1">
            <a:off x="3962400" y="3429000"/>
            <a:ext cx="0" cy="2362200"/>
          </a:xfrm>
          <a:prstGeom prst="line">
            <a:avLst/>
          </a:prstGeom>
          <a:noFill/>
          <a:ln w="28575">
            <a:solidFill>
              <a:schemeClr val="tx1"/>
            </a:solidFill>
            <a:prstDash val="dash"/>
            <a:round/>
            <a:headEnd/>
            <a:tailEnd/>
          </a:ln>
        </p:spPr>
        <p:txBody>
          <a:bodyPr/>
          <a:lstStyle/>
          <a:p>
            <a:endParaRPr lang="en-US"/>
          </a:p>
        </p:txBody>
      </p:sp>
      <p:sp>
        <p:nvSpPr>
          <p:cNvPr id="53323" name="Oval 75"/>
          <p:cNvSpPr>
            <a:spLocks noChangeArrowheads="1"/>
          </p:cNvSpPr>
          <p:nvPr/>
        </p:nvSpPr>
        <p:spPr bwMode="auto">
          <a:xfrm>
            <a:off x="1905000" y="3200400"/>
            <a:ext cx="457200" cy="4572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53328" name="Oval 80"/>
          <p:cNvSpPr>
            <a:spLocks noChangeArrowheads="1"/>
          </p:cNvSpPr>
          <p:nvPr/>
        </p:nvSpPr>
        <p:spPr bwMode="auto">
          <a:xfrm>
            <a:off x="3657600" y="5791200"/>
            <a:ext cx="457200" cy="4572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53329" name="Oval 81"/>
          <p:cNvSpPr>
            <a:spLocks noChangeArrowheads="1"/>
          </p:cNvSpPr>
          <p:nvPr/>
        </p:nvSpPr>
        <p:spPr bwMode="auto">
          <a:xfrm>
            <a:off x="152400" y="41910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53330" name="Oval 82"/>
          <p:cNvSpPr>
            <a:spLocks noChangeArrowheads="1"/>
          </p:cNvSpPr>
          <p:nvPr/>
        </p:nvSpPr>
        <p:spPr bwMode="auto">
          <a:xfrm>
            <a:off x="7696200" y="41910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3" name="Text Box 34"/>
          <p:cNvSpPr txBox="1">
            <a:spLocks noChangeArrowheads="1"/>
          </p:cNvSpPr>
          <p:nvPr/>
        </p:nvSpPr>
        <p:spPr bwMode="auto">
          <a:xfrm>
            <a:off x="4038600" y="2667000"/>
            <a:ext cx="3733800" cy="1244600"/>
          </a:xfrm>
          <a:prstGeom prst="rect">
            <a:avLst/>
          </a:prstGeom>
          <a:noFill/>
          <a:ln w="9525">
            <a:noFill/>
            <a:miter lim="800000"/>
            <a:headEnd/>
            <a:tailEnd/>
          </a:ln>
        </p:spPr>
        <p:txBody>
          <a:bodyPr lIns="92075" tIns="46038" rIns="92075" bIns="46038">
            <a:spAutoFit/>
          </a:bodyPr>
          <a:lstStyle/>
          <a:p>
            <a:pPr algn="ctr" eaLnBrk="0" hangingPunct="0">
              <a:lnSpc>
                <a:spcPct val="90000"/>
              </a:lnSpc>
            </a:pPr>
            <a:endParaRPr lang="en-US" sz="2800" b="1">
              <a:solidFill>
                <a:srgbClr val="990000"/>
              </a:solidFill>
            </a:endParaRPr>
          </a:p>
          <a:p>
            <a:pPr algn="ctr" eaLnBrk="0" hangingPunct="0">
              <a:lnSpc>
                <a:spcPct val="90000"/>
              </a:lnSpc>
            </a:pPr>
            <a:r>
              <a:rPr lang="en-US" sz="2800" b="1">
                <a:solidFill>
                  <a:srgbClr val="990000"/>
                </a:solidFill>
              </a:rPr>
              <a:t>Equilibrium Price = $3 (Qd=Qs)</a:t>
            </a:r>
          </a:p>
        </p:txBody>
      </p:sp>
      <p:sp>
        <p:nvSpPr>
          <p:cNvPr id="4" name="Text Box 34"/>
          <p:cNvSpPr txBox="1">
            <a:spLocks noChangeArrowheads="1"/>
          </p:cNvSpPr>
          <p:nvPr/>
        </p:nvSpPr>
        <p:spPr bwMode="auto">
          <a:xfrm>
            <a:off x="1828800" y="6338888"/>
            <a:ext cx="4648200" cy="519112"/>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Equilibrium Quantity is 30</a:t>
            </a:r>
          </a:p>
        </p:txBody>
      </p:sp>
      <p:sp>
        <p:nvSpPr>
          <p:cNvPr id="18509" name="Rectangle 31"/>
          <p:cNvSpPr>
            <a:spLocks noChangeArrowheads="1"/>
          </p:cNvSpPr>
          <p:nvPr/>
        </p:nvSpPr>
        <p:spPr bwMode="auto">
          <a:xfrm>
            <a:off x="6705600" y="49530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18510" name="Rectangle 31"/>
          <p:cNvSpPr>
            <a:spLocks noChangeArrowheads="1"/>
          </p:cNvSpPr>
          <p:nvPr/>
        </p:nvSpPr>
        <p:spPr bwMode="auto">
          <a:xfrm>
            <a:off x="5029200" y="1371600"/>
            <a:ext cx="4206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329"/>
                                        </p:tgtEl>
                                        <p:attrNameLst>
                                          <p:attrName>style.visibility</p:attrName>
                                        </p:attrNameLst>
                                      </p:cBhvr>
                                      <p:to>
                                        <p:strVal val="visible"/>
                                      </p:to>
                                    </p:set>
                                    <p:animEffect transition="in" filter="dissolve">
                                      <p:cBhvr>
                                        <p:cTn id="7" dur="500"/>
                                        <p:tgtEl>
                                          <p:spTgt spid="533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330"/>
                                        </p:tgtEl>
                                        <p:attrNameLst>
                                          <p:attrName>style.visibility</p:attrName>
                                        </p:attrNameLst>
                                      </p:cBhvr>
                                      <p:to>
                                        <p:strVal val="visible"/>
                                      </p:to>
                                    </p:set>
                                    <p:animEffect transition="in" filter="dissolve">
                                      <p:cBhvr>
                                        <p:cTn id="10" dur="500"/>
                                        <p:tgtEl>
                                          <p:spTgt spid="5333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3323"/>
                                        </p:tgtEl>
                                        <p:attrNameLst>
                                          <p:attrName>style.visibility</p:attrName>
                                        </p:attrNameLst>
                                      </p:cBhvr>
                                      <p:to>
                                        <p:strVal val="visible"/>
                                      </p:to>
                                    </p:set>
                                    <p:animEffect transition="in" filter="dissolve">
                                      <p:cBhvr>
                                        <p:cTn id="15" dur="500"/>
                                        <p:tgtEl>
                                          <p:spTgt spid="5332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3328"/>
                                        </p:tgtEl>
                                        <p:attrNameLst>
                                          <p:attrName>style.visibility</p:attrName>
                                        </p:attrNameLst>
                                      </p:cBhvr>
                                      <p:to>
                                        <p:strVal val="visible"/>
                                      </p:to>
                                    </p:set>
                                    <p:animEffect transition="in" filter="dissolve">
                                      <p:cBhvr>
                                        <p:cTn id="18" dur="500"/>
                                        <p:tgtEl>
                                          <p:spTgt spid="5332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23" grpId="0" animBg="1"/>
      <p:bldP spid="53328" grpId="0" animBg="1"/>
      <p:bldP spid="53329" grpId="0" animBg="1"/>
      <p:bldP spid="53330" grpId="0" animBg="1"/>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249488" y="1604963"/>
            <a:ext cx="4608512" cy="4262437"/>
            <a:chOff x="1473" y="948"/>
            <a:chExt cx="2989" cy="2724"/>
          </a:xfrm>
        </p:grpSpPr>
        <p:sp>
          <p:nvSpPr>
            <p:cNvPr id="19530"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9531"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19459" name="Rectangle 21"/>
          <p:cNvSpPr>
            <a:spLocks noChangeArrowheads="1"/>
          </p:cNvSpPr>
          <p:nvPr/>
        </p:nvSpPr>
        <p:spPr bwMode="auto">
          <a:xfrm>
            <a:off x="68580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19460" name="Rectangle 22"/>
          <p:cNvSpPr>
            <a:spLocks noChangeArrowheads="1"/>
          </p:cNvSpPr>
          <p:nvPr/>
        </p:nvSpPr>
        <p:spPr bwMode="auto">
          <a:xfrm>
            <a:off x="19859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19461" name="Text Box 23"/>
          <p:cNvSpPr txBox="1">
            <a:spLocks noChangeArrowheads="1"/>
          </p:cNvSpPr>
          <p:nvPr/>
        </p:nvSpPr>
        <p:spPr bwMode="auto">
          <a:xfrm>
            <a:off x="18351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19462" name="Text Box 31"/>
          <p:cNvSpPr txBox="1">
            <a:spLocks noChangeArrowheads="1"/>
          </p:cNvSpPr>
          <p:nvPr/>
        </p:nvSpPr>
        <p:spPr bwMode="auto">
          <a:xfrm>
            <a:off x="1752600" y="990600"/>
            <a:ext cx="420688"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19463" name="Text Box 34"/>
          <p:cNvSpPr txBox="1">
            <a:spLocks noChangeArrowheads="1"/>
          </p:cNvSpPr>
          <p:nvPr/>
        </p:nvSpPr>
        <p:spPr bwMode="auto">
          <a:xfrm>
            <a:off x="0" y="1143000"/>
            <a:ext cx="16764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Demand Schedule</a:t>
            </a:r>
          </a:p>
        </p:txBody>
      </p:sp>
      <p:sp>
        <p:nvSpPr>
          <p:cNvPr id="19464" name="Text Box 35"/>
          <p:cNvSpPr txBox="1">
            <a:spLocks noChangeArrowheads="1"/>
          </p:cNvSpPr>
          <p:nvPr/>
        </p:nvSpPr>
        <p:spPr bwMode="auto">
          <a:xfrm>
            <a:off x="24812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19465"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7950EDB8-7CAC-4424-A8ED-C993D91BD493}" type="slidenum">
              <a:rPr lang="en-US" sz="1400"/>
              <a:pPr algn="r"/>
              <a:t>58</a:t>
            </a:fld>
            <a:endParaRPr lang="en-US" sz="1400"/>
          </a:p>
        </p:txBody>
      </p:sp>
      <p:graphicFrame>
        <p:nvGraphicFramePr>
          <p:cNvPr id="54284" name="Group 12"/>
          <p:cNvGraphicFramePr>
            <a:graphicFrameLocks noGrp="1"/>
          </p:cNvGraphicFramePr>
          <p:nvPr/>
        </p:nvGraphicFramePr>
        <p:xfrm>
          <a:off x="152400" y="2057400"/>
          <a:ext cx="1198563" cy="4089402"/>
        </p:xfrm>
        <a:graphic>
          <a:graphicData uri="http://schemas.openxmlformats.org/drawingml/2006/table">
            <a:tbl>
              <a:tblPr/>
              <a:tblGrid>
                <a:gridCol w="539750"/>
                <a:gridCol w="658813"/>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9" name="Freeform 30"/>
          <p:cNvSpPr>
            <a:spLocks/>
          </p:cNvSpPr>
          <p:nvPr/>
        </p:nvSpPr>
        <p:spPr bwMode="auto">
          <a:xfrm rot="-358900">
            <a:off x="2811463" y="1611313"/>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19490" name="Oval 36"/>
          <p:cNvSpPr>
            <a:spLocks noChangeArrowheads="1"/>
          </p:cNvSpPr>
          <p:nvPr/>
        </p:nvSpPr>
        <p:spPr bwMode="auto">
          <a:xfrm>
            <a:off x="25908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1" name="Oval 37"/>
          <p:cNvSpPr>
            <a:spLocks noChangeArrowheads="1"/>
          </p:cNvSpPr>
          <p:nvPr/>
        </p:nvSpPr>
        <p:spPr bwMode="auto">
          <a:xfrm>
            <a:off x="31242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2" name="Oval 38"/>
          <p:cNvSpPr>
            <a:spLocks noChangeArrowheads="1"/>
          </p:cNvSpPr>
          <p:nvPr/>
        </p:nvSpPr>
        <p:spPr bwMode="auto">
          <a:xfrm>
            <a:off x="4953000" y="4191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3" name="Oval 39"/>
          <p:cNvSpPr>
            <a:spLocks noChangeArrowheads="1"/>
          </p:cNvSpPr>
          <p:nvPr/>
        </p:nvSpPr>
        <p:spPr bwMode="auto">
          <a:xfrm>
            <a:off x="6400800" y="4876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4" name="Freeform 16"/>
          <p:cNvSpPr>
            <a:spLocks/>
          </p:cNvSpPr>
          <p:nvPr/>
        </p:nvSpPr>
        <p:spPr bwMode="auto">
          <a:xfrm rot="-192810">
            <a:off x="2593975" y="1830388"/>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19495" name="Oval 41"/>
          <p:cNvSpPr>
            <a:spLocks noChangeArrowheads="1"/>
          </p:cNvSpPr>
          <p:nvPr/>
        </p:nvSpPr>
        <p:spPr bwMode="auto">
          <a:xfrm>
            <a:off x="2589213" y="48752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6" name="Oval 42"/>
          <p:cNvSpPr>
            <a:spLocks noChangeArrowheads="1"/>
          </p:cNvSpPr>
          <p:nvPr/>
        </p:nvSpPr>
        <p:spPr bwMode="auto">
          <a:xfrm>
            <a:off x="3198813" y="41894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7" name="Oval 43"/>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8" name="Oval 44"/>
          <p:cNvSpPr>
            <a:spLocks noChangeArrowheads="1"/>
          </p:cNvSpPr>
          <p:nvPr/>
        </p:nvSpPr>
        <p:spPr bwMode="auto">
          <a:xfrm>
            <a:off x="48006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99" name="Oval 45"/>
          <p:cNvSpPr>
            <a:spLocks noChangeArrowheads="1"/>
          </p:cNvSpPr>
          <p:nvPr/>
        </p:nvSpPr>
        <p:spPr bwMode="auto">
          <a:xfrm>
            <a:off x="3886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500" name="Text Box 34"/>
          <p:cNvSpPr txBox="1">
            <a:spLocks noChangeArrowheads="1"/>
          </p:cNvSpPr>
          <p:nvPr/>
        </p:nvSpPr>
        <p:spPr bwMode="auto">
          <a:xfrm>
            <a:off x="7391400" y="10668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54319" name="Group 47"/>
          <p:cNvGraphicFramePr>
            <a:graphicFrameLocks noGrp="1"/>
          </p:cNvGraphicFramePr>
          <p:nvPr/>
        </p:nvGraphicFramePr>
        <p:xfrm>
          <a:off x="7772400" y="2057400"/>
          <a:ext cx="1138238" cy="4089402"/>
        </p:xfrm>
        <a:graphic>
          <a:graphicData uri="http://schemas.openxmlformats.org/drawingml/2006/table">
            <a:tbl>
              <a:tblPr/>
              <a:tblGrid>
                <a:gridCol w="539750"/>
                <a:gridCol w="598488"/>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24" name="Text Box 1081"/>
          <p:cNvSpPr txBox="1">
            <a:spLocks noChangeArrowheads="1"/>
          </p:cNvSpPr>
          <p:nvPr/>
        </p:nvSpPr>
        <p:spPr bwMode="auto">
          <a:xfrm>
            <a:off x="0" y="1588"/>
            <a:ext cx="9144000" cy="1066800"/>
          </a:xfrm>
          <a:prstGeom prst="rect">
            <a:avLst/>
          </a:prstGeom>
          <a:noFill/>
          <a:ln w="19050">
            <a:noFill/>
            <a:miter lim="800000"/>
            <a:headEnd/>
            <a:tailEnd/>
          </a:ln>
        </p:spPr>
        <p:txBody>
          <a:bodyPr lIns="92075" tIns="46038" rIns="92075" bIns="46038" anchor="ctr">
            <a:spAutoFit/>
          </a:bodyPr>
          <a:lstStyle/>
          <a:p>
            <a:pPr algn="ctr" eaLnBrk="0" hangingPunct="0"/>
            <a:r>
              <a:rPr lang="en-US" sz="3200" b="1">
                <a:solidFill>
                  <a:srgbClr val="000099"/>
                </a:solidFill>
              </a:rPr>
              <a:t>Supply and Demand are put together to determine equilibrium price and equilibrium quantity </a:t>
            </a:r>
          </a:p>
        </p:txBody>
      </p:sp>
      <p:sp>
        <p:nvSpPr>
          <p:cNvPr id="19525" name="Line 71"/>
          <p:cNvSpPr>
            <a:spLocks noChangeShapeType="1"/>
          </p:cNvSpPr>
          <p:nvPr/>
        </p:nvSpPr>
        <p:spPr bwMode="auto">
          <a:xfrm flipH="1">
            <a:off x="2286000" y="3352800"/>
            <a:ext cx="1600200" cy="0"/>
          </a:xfrm>
          <a:prstGeom prst="line">
            <a:avLst/>
          </a:prstGeom>
          <a:noFill/>
          <a:ln w="28575">
            <a:solidFill>
              <a:schemeClr val="tx1"/>
            </a:solidFill>
            <a:prstDash val="dash"/>
            <a:round/>
            <a:headEnd/>
            <a:tailEnd/>
          </a:ln>
        </p:spPr>
        <p:txBody>
          <a:bodyPr/>
          <a:lstStyle/>
          <a:p>
            <a:endParaRPr lang="en-US"/>
          </a:p>
        </p:txBody>
      </p:sp>
      <p:sp>
        <p:nvSpPr>
          <p:cNvPr id="19526" name="Line 72"/>
          <p:cNvSpPr>
            <a:spLocks noChangeShapeType="1"/>
          </p:cNvSpPr>
          <p:nvPr/>
        </p:nvSpPr>
        <p:spPr bwMode="auto">
          <a:xfrm flipH="1">
            <a:off x="3962400" y="3429000"/>
            <a:ext cx="0" cy="2362200"/>
          </a:xfrm>
          <a:prstGeom prst="line">
            <a:avLst/>
          </a:prstGeom>
          <a:noFill/>
          <a:ln w="28575">
            <a:solidFill>
              <a:schemeClr val="tx1"/>
            </a:solidFill>
            <a:prstDash val="dash"/>
            <a:round/>
            <a:headEnd/>
            <a:tailEnd/>
          </a:ln>
        </p:spPr>
        <p:txBody>
          <a:bodyPr/>
          <a:lstStyle/>
          <a:p>
            <a:endParaRPr lang="en-US"/>
          </a:p>
        </p:txBody>
      </p:sp>
      <p:sp>
        <p:nvSpPr>
          <p:cNvPr id="19527" name="Rectangle 31"/>
          <p:cNvSpPr>
            <a:spLocks noChangeArrowheads="1"/>
          </p:cNvSpPr>
          <p:nvPr/>
        </p:nvSpPr>
        <p:spPr bwMode="auto">
          <a:xfrm>
            <a:off x="6705600" y="49530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19528" name="Rectangle 31"/>
          <p:cNvSpPr>
            <a:spLocks noChangeArrowheads="1"/>
          </p:cNvSpPr>
          <p:nvPr/>
        </p:nvSpPr>
        <p:spPr bwMode="auto">
          <a:xfrm>
            <a:off x="5029200" y="1371600"/>
            <a:ext cx="4206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19529" name="AutoShape 5"/>
          <p:cNvSpPr>
            <a:spLocks noChangeArrowheads="1"/>
          </p:cNvSpPr>
          <p:nvPr/>
        </p:nvSpPr>
        <p:spPr bwMode="auto">
          <a:xfrm>
            <a:off x="609600" y="990600"/>
            <a:ext cx="7921625" cy="5137150"/>
          </a:xfrm>
          <a:prstGeom prst="star16">
            <a:avLst>
              <a:gd name="adj" fmla="val 37500"/>
            </a:avLst>
          </a:prstGeom>
          <a:gradFill rotWithShape="0">
            <a:gsLst>
              <a:gs pos="0">
                <a:srgbClr val="C87676"/>
              </a:gs>
              <a:gs pos="100000">
                <a:srgbClr val="990000"/>
              </a:gs>
            </a:gsLst>
            <a:path path="shape">
              <a:fillToRect l="50000" t="50000" r="50000" b="50000"/>
            </a:path>
          </a:gradFill>
          <a:ln w="38100">
            <a:solidFill>
              <a:schemeClr val="tx1"/>
            </a:solidFill>
            <a:miter lim="800000"/>
            <a:headEnd/>
            <a:tailEnd/>
          </a:ln>
        </p:spPr>
        <p:txBody>
          <a:bodyPr wrap="none" lIns="92075" tIns="46038" rIns="92075" bIns="46038" anchor="ctr"/>
          <a:lstStyle/>
          <a:p>
            <a:pPr algn="ctr" eaLnBrk="0" hangingPunct="0">
              <a:spcBef>
                <a:spcPct val="20000"/>
              </a:spcBef>
            </a:pPr>
            <a:r>
              <a:rPr lang="en-US" sz="4800" b="1">
                <a:solidFill>
                  <a:schemeClr val="bg1"/>
                </a:solidFill>
              </a:rPr>
              <a:t>What if the price </a:t>
            </a:r>
          </a:p>
          <a:p>
            <a:pPr algn="ctr" eaLnBrk="0" hangingPunct="0">
              <a:spcBef>
                <a:spcPct val="20000"/>
              </a:spcBef>
            </a:pPr>
            <a:r>
              <a:rPr lang="en-US" sz="4800" b="1">
                <a:solidFill>
                  <a:schemeClr val="bg1"/>
                </a:solidFill>
              </a:rPr>
              <a:t>increases to $4?</a:t>
            </a: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80" name="Line 84"/>
          <p:cNvSpPr>
            <a:spLocks noChangeShapeType="1"/>
          </p:cNvSpPr>
          <p:nvPr/>
        </p:nvSpPr>
        <p:spPr bwMode="auto">
          <a:xfrm flipH="1">
            <a:off x="2286000" y="2590800"/>
            <a:ext cx="2209800" cy="0"/>
          </a:xfrm>
          <a:prstGeom prst="line">
            <a:avLst/>
          </a:prstGeom>
          <a:noFill/>
          <a:ln w="28575">
            <a:solidFill>
              <a:schemeClr val="tx1"/>
            </a:solidFill>
            <a:prstDash val="dash"/>
            <a:round/>
            <a:headEnd/>
            <a:tailEnd/>
          </a:ln>
        </p:spPr>
        <p:txBody>
          <a:bodyPr/>
          <a:lstStyle/>
          <a:p>
            <a:endParaRPr lang="en-US"/>
          </a:p>
        </p:txBody>
      </p:sp>
      <p:grpSp>
        <p:nvGrpSpPr>
          <p:cNvPr id="2" name="Group 17"/>
          <p:cNvGrpSpPr>
            <a:grpSpLocks/>
          </p:cNvGrpSpPr>
          <p:nvPr/>
        </p:nvGrpSpPr>
        <p:grpSpPr bwMode="auto">
          <a:xfrm>
            <a:off x="2249488" y="1604963"/>
            <a:ext cx="4608512" cy="4262437"/>
            <a:chOff x="1473" y="948"/>
            <a:chExt cx="2989" cy="2724"/>
          </a:xfrm>
        </p:grpSpPr>
        <p:sp>
          <p:nvSpPr>
            <p:cNvPr id="20562"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563"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0484" name="Rectangle 21"/>
          <p:cNvSpPr>
            <a:spLocks noChangeArrowheads="1"/>
          </p:cNvSpPr>
          <p:nvPr/>
        </p:nvSpPr>
        <p:spPr bwMode="auto">
          <a:xfrm>
            <a:off x="68580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0485" name="Rectangle 22"/>
          <p:cNvSpPr>
            <a:spLocks noChangeArrowheads="1"/>
          </p:cNvSpPr>
          <p:nvPr/>
        </p:nvSpPr>
        <p:spPr bwMode="auto">
          <a:xfrm>
            <a:off x="19859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0486" name="Text Box 23"/>
          <p:cNvSpPr txBox="1">
            <a:spLocks noChangeArrowheads="1"/>
          </p:cNvSpPr>
          <p:nvPr/>
        </p:nvSpPr>
        <p:spPr bwMode="auto">
          <a:xfrm>
            <a:off x="18351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0487" name="Text Box 31"/>
          <p:cNvSpPr txBox="1">
            <a:spLocks noChangeArrowheads="1"/>
          </p:cNvSpPr>
          <p:nvPr/>
        </p:nvSpPr>
        <p:spPr bwMode="auto">
          <a:xfrm>
            <a:off x="1752600" y="990600"/>
            <a:ext cx="420688"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20488" name="Text Box 34"/>
          <p:cNvSpPr txBox="1">
            <a:spLocks noChangeArrowheads="1"/>
          </p:cNvSpPr>
          <p:nvPr/>
        </p:nvSpPr>
        <p:spPr bwMode="auto">
          <a:xfrm>
            <a:off x="0" y="1143000"/>
            <a:ext cx="16764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Demand Schedule</a:t>
            </a:r>
          </a:p>
        </p:txBody>
      </p:sp>
      <p:sp>
        <p:nvSpPr>
          <p:cNvPr id="20489" name="Text Box 35"/>
          <p:cNvSpPr txBox="1">
            <a:spLocks noChangeArrowheads="1"/>
          </p:cNvSpPr>
          <p:nvPr/>
        </p:nvSpPr>
        <p:spPr bwMode="auto">
          <a:xfrm>
            <a:off x="24812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0490"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335622F9-A26D-4F16-AF99-EE7260508443}" type="slidenum">
              <a:rPr lang="en-US" sz="1400"/>
              <a:pPr algn="r"/>
              <a:t>59</a:t>
            </a:fld>
            <a:endParaRPr lang="en-US" sz="1400"/>
          </a:p>
        </p:txBody>
      </p:sp>
      <p:graphicFrame>
        <p:nvGraphicFramePr>
          <p:cNvPr id="55308" name="Group 12"/>
          <p:cNvGraphicFramePr>
            <a:graphicFrameLocks noGrp="1"/>
          </p:cNvGraphicFramePr>
          <p:nvPr/>
        </p:nvGraphicFramePr>
        <p:xfrm>
          <a:off x="152400" y="2057400"/>
          <a:ext cx="1198563" cy="4089402"/>
        </p:xfrm>
        <a:graphic>
          <a:graphicData uri="http://schemas.openxmlformats.org/drawingml/2006/table">
            <a:tbl>
              <a:tblPr/>
              <a:tblGrid>
                <a:gridCol w="539750"/>
                <a:gridCol w="658813"/>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4" name="Freeform 30"/>
          <p:cNvSpPr>
            <a:spLocks/>
          </p:cNvSpPr>
          <p:nvPr/>
        </p:nvSpPr>
        <p:spPr bwMode="auto">
          <a:xfrm rot="-358900">
            <a:off x="2811463" y="1611313"/>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0515" name="Oval 36"/>
          <p:cNvSpPr>
            <a:spLocks noChangeArrowheads="1"/>
          </p:cNvSpPr>
          <p:nvPr/>
        </p:nvSpPr>
        <p:spPr bwMode="auto">
          <a:xfrm>
            <a:off x="25908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16" name="Oval 37"/>
          <p:cNvSpPr>
            <a:spLocks noChangeArrowheads="1"/>
          </p:cNvSpPr>
          <p:nvPr/>
        </p:nvSpPr>
        <p:spPr bwMode="auto">
          <a:xfrm>
            <a:off x="31242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17" name="Oval 38"/>
          <p:cNvSpPr>
            <a:spLocks noChangeArrowheads="1"/>
          </p:cNvSpPr>
          <p:nvPr/>
        </p:nvSpPr>
        <p:spPr bwMode="auto">
          <a:xfrm>
            <a:off x="4953000" y="4191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18" name="Oval 39"/>
          <p:cNvSpPr>
            <a:spLocks noChangeArrowheads="1"/>
          </p:cNvSpPr>
          <p:nvPr/>
        </p:nvSpPr>
        <p:spPr bwMode="auto">
          <a:xfrm>
            <a:off x="6400800" y="4876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19" name="Freeform 16"/>
          <p:cNvSpPr>
            <a:spLocks/>
          </p:cNvSpPr>
          <p:nvPr/>
        </p:nvSpPr>
        <p:spPr bwMode="auto">
          <a:xfrm rot="-192810">
            <a:off x="2593975" y="1830388"/>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20520" name="Oval 41"/>
          <p:cNvSpPr>
            <a:spLocks noChangeArrowheads="1"/>
          </p:cNvSpPr>
          <p:nvPr/>
        </p:nvSpPr>
        <p:spPr bwMode="auto">
          <a:xfrm>
            <a:off x="2589213" y="48752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21" name="Oval 42"/>
          <p:cNvSpPr>
            <a:spLocks noChangeArrowheads="1"/>
          </p:cNvSpPr>
          <p:nvPr/>
        </p:nvSpPr>
        <p:spPr bwMode="auto">
          <a:xfrm>
            <a:off x="3198813" y="41894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22" name="Oval 43"/>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23" name="Oval 44"/>
          <p:cNvSpPr>
            <a:spLocks noChangeArrowheads="1"/>
          </p:cNvSpPr>
          <p:nvPr/>
        </p:nvSpPr>
        <p:spPr bwMode="auto">
          <a:xfrm>
            <a:off x="48006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24" name="Oval 45"/>
          <p:cNvSpPr>
            <a:spLocks noChangeArrowheads="1"/>
          </p:cNvSpPr>
          <p:nvPr/>
        </p:nvSpPr>
        <p:spPr bwMode="auto">
          <a:xfrm>
            <a:off x="3886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525" name="Text Box 34"/>
          <p:cNvSpPr txBox="1">
            <a:spLocks noChangeArrowheads="1"/>
          </p:cNvSpPr>
          <p:nvPr/>
        </p:nvSpPr>
        <p:spPr bwMode="auto">
          <a:xfrm>
            <a:off x="7391400" y="10668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55343" name="Group 47"/>
          <p:cNvGraphicFramePr>
            <a:graphicFrameLocks noGrp="1"/>
          </p:cNvGraphicFramePr>
          <p:nvPr/>
        </p:nvGraphicFramePr>
        <p:xfrm>
          <a:off x="7772400" y="2057400"/>
          <a:ext cx="1138238" cy="4089402"/>
        </p:xfrm>
        <a:graphic>
          <a:graphicData uri="http://schemas.openxmlformats.org/drawingml/2006/table">
            <a:tbl>
              <a:tblPr/>
              <a:tblGrid>
                <a:gridCol w="539750"/>
                <a:gridCol w="598488"/>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67" name="Line 71"/>
          <p:cNvSpPr>
            <a:spLocks noChangeShapeType="1"/>
          </p:cNvSpPr>
          <p:nvPr/>
        </p:nvSpPr>
        <p:spPr bwMode="auto">
          <a:xfrm flipH="1">
            <a:off x="2286000" y="3352800"/>
            <a:ext cx="1600200" cy="0"/>
          </a:xfrm>
          <a:prstGeom prst="line">
            <a:avLst/>
          </a:prstGeom>
          <a:noFill/>
          <a:ln w="28575">
            <a:solidFill>
              <a:schemeClr val="tx1"/>
            </a:solidFill>
            <a:prstDash val="dash"/>
            <a:round/>
            <a:headEnd/>
            <a:tailEnd/>
          </a:ln>
        </p:spPr>
        <p:txBody>
          <a:bodyPr/>
          <a:lstStyle/>
          <a:p>
            <a:endParaRPr lang="en-US"/>
          </a:p>
        </p:txBody>
      </p:sp>
      <p:sp>
        <p:nvSpPr>
          <p:cNvPr id="20550" name="Line 72"/>
          <p:cNvSpPr>
            <a:spLocks noChangeShapeType="1"/>
          </p:cNvSpPr>
          <p:nvPr/>
        </p:nvSpPr>
        <p:spPr bwMode="auto">
          <a:xfrm flipH="1">
            <a:off x="3962400" y="3429000"/>
            <a:ext cx="0" cy="2362200"/>
          </a:xfrm>
          <a:prstGeom prst="line">
            <a:avLst/>
          </a:prstGeom>
          <a:noFill/>
          <a:ln w="28575">
            <a:solidFill>
              <a:schemeClr val="tx1"/>
            </a:solidFill>
            <a:prstDash val="dash"/>
            <a:round/>
            <a:headEnd/>
            <a:tailEnd/>
          </a:ln>
        </p:spPr>
        <p:txBody>
          <a:bodyPr/>
          <a:lstStyle/>
          <a:p>
            <a:endParaRPr lang="en-US"/>
          </a:p>
        </p:txBody>
      </p:sp>
      <p:sp>
        <p:nvSpPr>
          <p:cNvPr id="20551" name="Rectangle 31"/>
          <p:cNvSpPr>
            <a:spLocks noChangeArrowheads="1"/>
          </p:cNvSpPr>
          <p:nvPr/>
        </p:nvSpPr>
        <p:spPr bwMode="auto">
          <a:xfrm>
            <a:off x="6705600" y="49530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20552" name="Rectangle 31"/>
          <p:cNvSpPr>
            <a:spLocks noChangeArrowheads="1"/>
          </p:cNvSpPr>
          <p:nvPr/>
        </p:nvSpPr>
        <p:spPr bwMode="auto">
          <a:xfrm>
            <a:off x="5029200" y="1371600"/>
            <a:ext cx="4206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105529" name="Text Box 57"/>
          <p:cNvSpPr txBox="1">
            <a:spLocks noChangeArrowheads="1"/>
          </p:cNvSpPr>
          <p:nvPr/>
        </p:nvSpPr>
        <p:spPr bwMode="auto">
          <a:xfrm>
            <a:off x="0" y="1588"/>
            <a:ext cx="9144000" cy="1066800"/>
          </a:xfrm>
          <a:prstGeom prst="rect">
            <a:avLst/>
          </a:prstGeom>
          <a:noFill/>
          <a:ln w="19050">
            <a:noFill/>
            <a:miter lim="800000"/>
            <a:headEnd/>
            <a:tailEnd/>
          </a:ln>
        </p:spPr>
        <p:txBody>
          <a:bodyPr lIns="92075" tIns="46038" rIns="92075" bIns="46038" anchor="ctr">
            <a:spAutoFit/>
          </a:bodyPr>
          <a:lstStyle/>
          <a:p>
            <a:pPr algn="ctr" eaLnBrk="0" hangingPunct="0"/>
            <a:r>
              <a:rPr lang="en-US" sz="3200" b="1">
                <a:solidFill>
                  <a:srgbClr val="000099"/>
                </a:solidFill>
              </a:rPr>
              <a:t>At $4, there is disequilibrium. The quantity demanded is </a:t>
            </a:r>
            <a:r>
              <a:rPr lang="en-US" sz="3200" b="1" u="sng">
                <a:solidFill>
                  <a:srgbClr val="000099"/>
                </a:solidFill>
              </a:rPr>
              <a:t>less than</a:t>
            </a:r>
            <a:r>
              <a:rPr lang="en-US" sz="3200" b="1">
                <a:solidFill>
                  <a:srgbClr val="000099"/>
                </a:solidFill>
              </a:rPr>
              <a:t> quantity supplied.</a:t>
            </a:r>
          </a:p>
        </p:txBody>
      </p:sp>
      <p:sp>
        <p:nvSpPr>
          <p:cNvPr id="55373" name="Line 77"/>
          <p:cNvSpPr>
            <a:spLocks noChangeShapeType="1"/>
          </p:cNvSpPr>
          <p:nvPr/>
        </p:nvSpPr>
        <p:spPr bwMode="auto">
          <a:xfrm flipH="1" flipV="1">
            <a:off x="3200400" y="2819400"/>
            <a:ext cx="457200" cy="457200"/>
          </a:xfrm>
          <a:prstGeom prst="line">
            <a:avLst/>
          </a:prstGeom>
          <a:noFill/>
          <a:ln w="76200">
            <a:solidFill>
              <a:schemeClr val="tx1"/>
            </a:solidFill>
            <a:round/>
            <a:headEnd/>
            <a:tailEnd type="triangle" w="med" len="med"/>
          </a:ln>
        </p:spPr>
        <p:txBody>
          <a:bodyPr/>
          <a:lstStyle/>
          <a:p>
            <a:endParaRPr lang="en-US"/>
          </a:p>
        </p:txBody>
      </p:sp>
      <p:sp>
        <p:nvSpPr>
          <p:cNvPr id="55374" name="Line 78"/>
          <p:cNvSpPr>
            <a:spLocks noChangeShapeType="1"/>
          </p:cNvSpPr>
          <p:nvPr/>
        </p:nvSpPr>
        <p:spPr bwMode="auto">
          <a:xfrm flipV="1">
            <a:off x="4114800" y="2895600"/>
            <a:ext cx="304800" cy="381000"/>
          </a:xfrm>
          <a:prstGeom prst="line">
            <a:avLst/>
          </a:prstGeom>
          <a:noFill/>
          <a:ln w="76200">
            <a:solidFill>
              <a:schemeClr val="tx1"/>
            </a:solidFill>
            <a:round/>
            <a:headEnd/>
            <a:tailEnd type="triangle" w="med" len="med"/>
          </a:ln>
        </p:spPr>
        <p:txBody>
          <a:bodyPr/>
          <a:lstStyle/>
          <a:p>
            <a:endParaRPr lang="en-US"/>
          </a:p>
        </p:txBody>
      </p:sp>
      <p:sp>
        <p:nvSpPr>
          <p:cNvPr id="55376" name="Line 80"/>
          <p:cNvSpPr>
            <a:spLocks noChangeShapeType="1"/>
          </p:cNvSpPr>
          <p:nvPr/>
        </p:nvSpPr>
        <p:spPr bwMode="auto">
          <a:xfrm flipH="1">
            <a:off x="3200400" y="2667000"/>
            <a:ext cx="0" cy="3124200"/>
          </a:xfrm>
          <a:prstGeom prst="line">
            <a:avLst/>
          </a:prstGeom>
          <a:noFill/>
          <a:ln w="28575">
            <a:solidFill>
              <a:schemeClr val="tx1"/>
            </a:solidFill>
            <a:prstDash val="dash"/>
            <a:round/>
            <a:headEnd/>
            <a:tailEnd/>
          </a:ln>
        </p:spPr>
        <p:txBody>
          <a:bodyPr/>
          <a:lstStyle/>
          <a:p>
            <a:endParaRPr lang="en-US"/>
          </a:p>
        </p:txBody>
      </p:sp>
      <p:sp>
        <p:nvSpPr>
          <p:cNvPr id="55377" name="Line 81"/>
          <p:cNvSpPr>
            <a:spLocks noChangeShapeType="1"/>
          </p:cNvSpPr>
          <p:nvPr/>
        </p:nvSpPr>
        <p:spPr bwMode="auto">
          <a:xfrm flipH="1">
            <a:off x="4419600" y="2667000"/>
            <a:ext cx="0" cy="3124200"/>
          </a:xfrm>
          <a:prstGeom prst="line">
            <a:avLst/>
          </a:prstGeom>
          <a:noFill/>
          <a:ln w="28575">
            <a:solidFill>
              <a:schemeClr val="tx1"/>
            </a:solidFill>
            <a:prstDash val="dash"/>
            <a:round/>
            <a:headEnd/>
            <a:tailEnd/>
          </a:ln>
        </p:spPr>
        <p:txBody>
          <a:bodyPr/>
          <a:lstStyle/>
          <a:p>
            <a:endParaRPr lang="en-US"/>
          </a:p>
        </p:txBody>
      </p:sp>
      <p:sp>
        <p:nvSpPr>
          <p:cNvPr id="55378" name="Oval 82"/>
          <p:cNvSpPr>
            <a:spLocks noChangeArrowheads="1"/>
          </p:cNvSpPr>
          <p:nvPr/>
        </p:nvSpPr>
        <p:spPr bwMode="auto">
          <a:xfrm>
            <a:off x="152400" y="35052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55379" name="Oval 83"/>
          <p:cNvSpPr>
            <a:spLocks noChangeArrowheads="1"/>
          </p:cNvSpPr>
          <p:nvPr/>
        </p:nvSpPr>
        <p:spPr bwMode="auto">
          <a:xfrm>
            <a:off x="7696200" y="35052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4" name="Text Box 34"/>
          <p:cNvSpPr txBox="1">
            <a:spLocks noChangeArrowheads="1"/>
          </p:cNvSpPr>
          <p:nvPr/>
        </p:nvSpPr>
        <p:spPr bwMode="auto">
          <a:xfrm>
            <a:off x="2819400" y="1600200"/>
            <a:ext cx="1905000" cy="86042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2800" b="1">
                <a:solidFill>
                  <a:srgbClr val="990000"/>
                </a:solidFill>
              </a:rPr>
              <a:t>Surplus</a:t>
            </a:r>
          </a:p>
          <a:p>
            <a:pPr algn="ctr" eaLnBrk="0" hangingPunct="0">
              <a:lnSpc>
                <a:spcPct val="90000"/>
              </a:lnSpc>
            </a:pPr>
            <a:r>
              <a:rPr lang="en-US" sz="2800" b="1">
                <a:solidFill>
                  <a:srgbClr val="990000"/>
                </a:solidFill>
              </a:rPr>
              <a:t> (Qd&lt;Qs)</a:t>
            </a:r>
          </a:p>
        </p:txBody>
      </p:sp>
      <p:sp>
        <p:nvSpPr>
          <p:cNvPr id="5" name="Text Box 34"/>
          <p:cNvSpPr txBox="1">
            <a:spLocks noChangeArrowheads="1"/>
          </p:cNvSpPr>
          <p:nvPr/>
        </p:nvSpPr>
        <p:spPr bwMode="auto">
          <a:xfrm>
            <a:off x="4724400" y="2743200"/>
            <a:ext cx="2819400" cy="1244600"/>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2800" b="1"/>
              <a:t>How much is the surplus at $4?</a:t>
            </a:r>
          </a:p>
          <a:p>
            <a:pPr algn="ctr" eaLnBrk="0" hangingPunct="0">
              <a:lnSpc>
                <a:spcPct val="90000"/>
              </a:lnSpc>
            </a:pPr>
            <a:r>
              <a:rPr lang="en-US" sz="2800" b="1"/>
              <a:t>Answer: 20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529"/>
                                        </p:tgtEl>
                                        <p:attrNameLst>
                                          <p:attrName>style.visibility</p:attrName>
                                        </p:attrNameLst>
                                      </p:cBhvr>
                                      <p:to>
                                        <p:strVal val="visible"/>
                                      </p:to>
                                    </p:set>
                                    <p:animEffect transition="in" filter="dissolve">
                                      <p:cBhvr>
                                        <p:cTn id="7" dur="500"/>
                                        <p:tgtEl>
                                          <p:spTgt spid="1055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73"/>
                                        </p:tgtEl>
                                        <p:attrNameLst>
                                          <p:attrName>style.visibility</p:attrName>
                                        </p:attrNameLst>
                                      </p:cBhvr>
                                      <p:to>
                                        <p:strVal val="visible"/>
                                      </p:to>
                                    </p:set>
                                    <p:animEffect transition="in" filter="dissolve">
                                      <p:cBhvr>
                                        <p:cTn id="12" dur="500"/>
                                        <p:tgtEl>
                                          <p:spTgt spid="5537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5380"/>
                                        </p:tgtEl>
                                        <p:attrNameLst>
                                          <p:attrName>style.visibility</p:attrName>
                                        </p:attrNameLst>
                                      </p:cBhvr>
                                      <p:to>
                                        <p:strVal val="visible"/>
                                      </p:to>
                                    </p:set>
                                    <p:animEffect transition="in" filter="dissolve">
                                      <p:cBhvr>
                                        <p:cTn id="15" dur="500"/>
                                        <p:tgtEl>
                                          <p:spTgt spid="5538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5376"/>
                                        </p:tgtEl>
                                        <p:attrNameLst>
                                          <p:attrName>style.visibility</p:attrName>
                                        </p:attrNameLst>
                                      </p:cBhvr>
                                      <p:to>
                                        <p:strVal val="visible"/>
                                      </p:to>
                                    </p:set>
                                    <p:animEffect transition="in" filter="dissolve">
                                      <p:cBhvr>
                                        <p:cTn id="18" dur="500"/>
                                        <p:tgtEl>
                                          <p:spTgt spid="5537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5378"/>
                                        </p:tgtEl>
                                        <p:attrNameLst>
                                          <p:attrName>style.visibility</p:attrName>
                                        </p:attrNameLst>
                                      </p:cBhvr>
                                      <p:to>
                                        <p:strVal val="visible"/>
                                      </p:to>
                                    </p:set>
                                    <p:animEffect transition="in" filter="dissolve">
                                      <p:cBhvr>
                                        <p:cTn id="21" dur="500"/>
                                        <p:tgtEl>
                                          <p:spTgt spid="55378"/>
                                        </p:tgtEl>
                                      </p:cBhvr>
                                    </p:animEffect>
                                  </p:childTnLst>
                                </p:cTn>
                              </p:par>
                              <p:par>
                                <p:cTn id="22" presetID="1" presetClass="exit" presetSubtype="0" fill="hold" grpId="0" nodeType="withEffect">
                                  <p:stCondLst>
                                    <p:cond delay="0"/>
                                  </p:stCondLst>
                                  <p:childTnLst>
                                    <p:set>
                                      <p:cBhvr>
                                        <p:cTn id="23" dur="1" fill="hold">
                                          <p:stCondLst>
                                            <p:cond delay="0"/>
                                          </p:stCondLst>
                                        </p:cTn>
                                        <p:tgtEl>
                                          <p:spTgt spid="5536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5374"/>
                                        </p:tgtEl>
                                        <p:attrNameLst>
                                          <p:attrName>style.visibility</p:attrName>
                                        </p:attrNameLst>
                                      </p:cBhvr>
                                      <p:to>
                                        <p:strVal val="visible"/>
                                      </p:to>
                                    </p:set>
                                    <p:animEffect transition="in" filter="dissolve">
                                      <p:cBhvr>
                                        <p:cTn id="28" dur="500"/>
                                        <p:tgtEl>
                                          <p:spTgt spid="5537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5377"/>
                                        </p:tgtEl>
                                        <p:attrNameLst>
                                          <p:attrName>style.visibility</p:attrName>
                                        </p:attrNameLst>
                                      </p:cBhvr>
                                      <p:to>
                                        <p:strVal val="visible"/>
                                      </p:to>
                                    </p:set>
                                    <p:animEffect transition="in" filter="dissolve">
                                      <p:cBhvr>
                                        <p:cTn id="31" dur="500"/>
                                        <p:tgtEl>
                                          <p:spTgt spid="5537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5379"/>
                                        </p:tgtEl>
                                        <p:attrNameLst>
                                          <p:attrName>style.visibility</p:attrName>
                                        </p:attrNameLst>
                                      </p:cBhvr>
                                      <p:to>
                                        <p:strVal val="visible"/>
                                      </p:to>
                                    </p:set>
                                    <p:animEffect transition="in" filter="dissolve">
                                      <p:cBhvr>
                                        <p:cTn id="34" dur="500"/>
                                        <p:tgtEl>
                                          <p:spTgt spid="5537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dissolve">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dissolve">
                                      <p:cBhvr>
                                        <p:cTn id="4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80" grpId="0" animBg="1"/>
      <p:bldP spid="55367" grpId="0" animBg="1"/>
      <p:bldP spid="105529" grpId="0" autoUpdateAnimBg="0"/>
      <p:bldP spid="55373" grpId="0" animBg="1"/>
      <p:bldP spid="55374" grpId="0" animBg="1"/>
      <p:bldP spid="55376" grpId="0" animBg="1"/>
      <p:bldP spid="55377" grpId="0" animBg="1"/>
      <p:bldP spid="55378" grpId="0" animBg="1"/>
      <p:bldP spid="55379" grpId="0" animBg="1"/>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143000"/>
          </a:xfrm>
        </p:spPr>
        <p:txBody>
          <a:bodyPr/>
          <a:lstStyle/>
          <a:p>
            <a:r>
              <a:rPr lang="en-US" altLang="en-US" sz="4000" b="1" dirty="0" smtClean="0"/>
              <a:t>Why does the Law of Demand occur?</a:t>
            </a:r>
          </a:p>
        </p:txBody>
      </p:sp>
      <p:sp>
        <p:nvSpPr>
          <p:cNvPr id="55299" name="Rectangle 3"/>
          <p:cNvSpPr>
            <a:spLocks noGrp="1" noChangeArrowheads="1"/>
          </p:cNvSpPr>
          <p:nvPr>
            <p:ph idx="1"/>
          </p:nvPr>
        </p:nvSpPr>
        <p:spPr>
          <a:xfrm>
            <a:off x="228600" y="1295400"/>
            <a:ext cx="8610600" cy="5076825"/>
          </a:xfrm>
        </p:spPr>
        <p:txBody>
          <a:bodyPr/>
          <a:lstStyle/>
          <a:p>
            <a:pPr marL="381000" indent="-381000">
              <a:lnSpc>
                <a:spcPct val="110000"/>
              </a:lnSpc>
              <a:buFontTx/>
              <a:buNone/>
            </a:pPr>
            <a:r>
              <a:rPr lang="en-US" altLang="en-US" sz="3600" b="1" dirty="0" smtClean="0">
                <a:solidFill>
                  <a:srgbClr val="000099"/>
                </a:solidFill>
              </a:rPr>
              <a:t>The law of demand is the result of three separate behavior patterns that overlap:</a:t>
            </a:r>
            <a:r>
              <a:rPr lang="en-US" altLang="en-US" sz="3600" b="1" dirty="0" smtClean="0"/>
              <a:t> </a:t>
            </a:r>
          </a:p>
          <a:p>
            <a:pPr marL="800100" lvl="1" indent="-342900">
              <a:lnSpc>
                <a:spcPct val="110000"/>
              </a:lnSpc>
              <a:buFontTx/>
              <a:buAutoNum type="arabicPeriod"/>
            </a:pPr>
            <a:r>
              <a:rPr lang="en-US" altLang="en-US" sz="3600" b="1" dirty="0" smtClean="0">
                <a:solidFill>
                  <a:srgbClr val="990000"/>
                </a:solidFill>
              </a:rPr>
              <a:t>The Substitution effect </a:t>
            </a:r>
          </a:p>
          <a:p>
            <a:pPr marL="800100" lvl="1" indent="-342900">
              <a:lnSpc>
                <a:spcPct val="110000"/>
              </a:lnSpc>
              <a:buFontTx/>
              <a:buAutoNum type="arabicPeriod"/>
            </a:pPr>
            <a:r>
              <a:rPr lang="en-US" altLang="en-US" sz="3600" b="1" dirty="0" smtClean="0">
                <a:solidFill>
                  <a:srgbClr val="990000"/>
                </a:solidFill>
              </a:rPr>
              <a:t>The Income effect</a:t>
            </a:r>
          </a:p>
          <a:p>
            <a:pPr marL="800100" lvl="1" indent="-342900">
              <a:lnSpc>
                <a:spcPct val="110000"/>
              </a:lnSpc>
              <a:buFontTx/>
              <a:buAutoNum type="arabicPeriod"/>
            </a:pPr>
            <a:r>
              <a:rPr lang="en-US" altLang="en-US" sz="3600" b="1" dirty="0" smtClean="0">
                <a:solidFill>
                  <a:srgbClr val="990000"/>
                </a:solidFill>
              </a:rPr>
              <a:t>The Law of Diminishing Marginal Utility</a:t>
            </a:r>
            <a:r>
              <a:rPr lang="en-US" altLang="en-US" sz="3600" b="1" dirty="0" smtClean="0">
                <a:solidFill>
                  <a:schemeClr val="hlink"/>
                </a:solidFill>
              </a:rPr>
              <a:t> </a:t>
            </a:r>
          </a:p>
          <a:p>
            <a:pPr marL="800100" lvl="1" indent="-342900" algn="ctr">
              <a:lnSpc>
                <a:spcPct val="110000"/>
              </a:lnSpc>
              <a:buFontTx/>
              <a:buNone/>
            </a:pPr>
            <a:r>
              <a:rPr lang="en-US" altLang="en-US" sz="3600" b="1" dirty="0" smtClean="0">
                <a:solidFill>
                  <a:srgbClr val="000099"/>
                </a:solidFill>
              </a:rPr>
              <a:t>We will define and explain each…</a:t>
            </a:r>
          </a:p>
        </p:txBody>
      </p:sp>
      <p:sp>
        <p:nvSpPr>
          <p:cNvPr id="23556" name="Slide Number Placeholder 3"/>
          <p:cNvSpPr>
            <a:spLocks noGrp="1"/>
          </p:cNvSpPr>
          <p:nvPr>
            <p:ph type="sldNum" sz="quarter" idx="12"/>
          </p:nvPr>
        </p:nvSpPr>
        <p:spPr/>
        <p:txBody>
          <a:bodyPr/>
          <a:lstStyle/>
          <a:p>
            <a:pPr>
              <a:defRPr/>
            </a:pPr>
            <a:fld id="{9C817969-A79E-495B-8888-A0681C7169F7}" type="slidenum">
              <a:rPr lang="en-US"/>
              <a:pPr>
                <a:defRPr/>
              </a:pPr>
              <a:t>6</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heckerboard(down)">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checkerboard(down)">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checkerboard(down)">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checkerboard(down)">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checkerboard(down)">
                                      <p:cBhvr>
                                        <p:cTn id="27"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5"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22" name="Line 78"/>
          <p:cNvSpPr>
            <a:spLocks noChangeShapeType="1"/>
          </p:cNvSpPr>
          <p:nvPr/>
        </p:nvSpPr>
        <p:spPr bwMode="auto">
          <a:xfrm flipH="1">
            <a:off x="2667000" y="1752600"/>
            <a:ext cx="0" cy="4114800"/>
          </a:xfrm>
          <a:prstGeom prst="line">
            <a:avLst/>
          </a:prstGeom>
          <a:noFill/>
          <a:ln w="28575">
            <a:solidFill>
              <a:schemeClr val="tx1"/>
            </a:solidFill>
            <a:prstDash val="dash"/>
            <a:round/>
            <a:headEnd/>
            <a:tailEnd/>
          </a:ln>
        </p:spPr>
        <p:txBody>
          <a:bodyPr/>
          <a:lstStyle/>
          <a:p>
            <a:endParaRPr lang="en-US"/>
          </a:p>
        </p:txBody>
      </p:sp>
      <p:sp>
        <p:nvSpPr>
          <p:cNvPr id="57346" name="Line 2"/>
          <p:cNvSpPr>
            <a:spLocks noChangeShapeType="1"/>
          </p:cNvSpPr>
          <p:nvPr/>
        </p:nvSpPr>
        <p:spPr bwMode="auto">
          <a:xfrm flipH="1">
            <a:off x="2286000" y="1752600"/>
            <a:ext cx="2590800" cy="0"/>
          </a:xfrm>
          <a:prstGeom prst="line">
            <a:avLst/>
          </a:prstGeom>
          <a:noFill/>
          <a:ln w="28575">
            <a:solidFill>
              <a:schemeClr val="tx1"/>
            </a:solidFill>
            <a:prstDash val="dash"/>
            <a:round/>
            <a:headEnd/>
            <a:tailEnd/>
          </a:ln>
        </p:spPr>
        <p:txBody>
          <a:bodyPr/>
          <a:lstStyle/>
          <a:p>
            <a:endParaRPr lang="en-US"/>
          </a:p>
        </p:txBody>
      </p:sp>
      <p:grpSp>
        <p:nvGrpSpPr>
          <p:cNvPr id="2" name="Group 17"/>
          <p:cNvGrpSpPr>
            <a:grpSpLocks/>
          </p:cNvGrpSpPr>
          <p:nvPr/>
        </p:nvGrpSpPr>
        <p:grpSpPr bwMode="auto">
          <a:xfrm>
            <a:off x="2249488" y="1604963"/>
            <a:ext cx="4608512" cy="4262437"/>
            <a:chOff x="1473" y="948"/>
            <a:chExt cx="2989" cy="2724"/>
          </a:xfrm>
        </p:grpSpPr>
        <p:sp>
          <p:nvSpPr>
            <p:cNvPr id="21584"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1585"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1509" name="Rectangle 21"/>
          <p:cNvSpPr>
            <a:spLocks noChangeArrowheads="1"/>
          </p:cNvSpPr>
          <p:nvPr/>
        </p:nvSpPr>
        <p:spPr bwMode="auto">
          <a:xfrm>
            <a:off x="68580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1510" name="Rectangle 22"/>
          <p:cNvSpPr>
            <a:spLocks noChangeArrowheads="1"/>
          </p:cNvSpPr>
          <p:nvPr/>
        </p:nvSpPr>
        <p:spPr bwMode="auto">
          <a:xfrm>
            <a:off x="19859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1511" name="Text Box 23"/>
          <p:cNvSpPr txBox="1">
            <a:spLocks noChangeArrowheads="1"/>
          </p:cNvSpPr>
          <p:nvPr/>
        </p:nvSpPr>
        <p:spPr bwMode="auto">
          <a:xfrm>
            <a:off x="18351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1512" name="Text Box 31"/>
          <p:cNvSpPr txBox="1">
            <a:spLocks noChangeArrowheads="1"/>
          </p:cNvSpPr>
          <p:nvPr/>
        </p:nvSpPr>
        <p:spPr bwMode="auto">
          <a:xfrm>
            <a:off x="1752600" y="990600"/>
            <a:ext cx="420688"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21513" name="Text Box 34"/>
          <p:cNvSpPr txBox="1">
            <a:spLocks noChangeArrowheads="1"/>
          </p:cNvSpPr>
          <p:nvPr/>
        </p:nvSpPr>
        <p:spPr bwMode="auto">
          <a:xfrm>
            <a:off x="0" y="1143000"/>
            <a:ext cx="16764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Demand Schedule</a:t>
            </a:r>
          </a:p>
        </p:txBody>
      </p:sp>
      <p:sp>
        <p:nvSpPr>
          <p:cNvPr id="21514" name="Text Box 35"/>
          <p:cNvSpPr txBox="1">
            <a:spLocks noChangeArrowheads="1"/>
          </p:cNvSpPr>
          <p:nvPr/>
        </p:nvSpPr>
        <p:spPr bwMode="auto">
          <a:xfrm>
            <a:off x="24812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1515"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DC224607-2F13-4166-8DD4-198B9C8614F2}" type="slidenum">
              <a:rPr lang="en-US" sz="1400"/>
              <a:pPr algn="r"/>
              <a:t>60</a:t>
            </a:fld>
            <a:endParaRPr lang="en-US" sz="1400"/>
          </a:p>
        </p:txBody>
      </p:sp>
      <p:graphicFrame>
        <p:nvGraphicFramePr>
          <p:cNvPr id="57357" name="Group 13"/>
          <p:cNvGraphicFramePr>
            <a:graphicFrameLocks noGrp="1"/>
          </p:cNvGraphicFramePr>
          <p:nvPr/>
        </p:nvGraphicFramePr>
        <p:xfrm>
          <a:off x="152400" y="2057400"/>
          <a:ext cx="1198563" cy="4089402"/>
        </p:xfrm>
        <a:graphic>
          <a:graphicData uri="http://schemas.openxmlformats.org/drawingml/2006/table">
            <a:tbl>
              <a:tblPr/>
              <a:tblGrid>
                <a:gridCol w="539750"/>
                <a:gridCol w="658813"/>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9" name="Freeform 30"/>
          <p:cNvSpPr>
            <a:spLocks/>
          </p:cNvSpPr>
          <p:nvPr/>
        </p:nvSpPr>
        <p:spPr bwMode="auto">
          <a:xfrm rot="-358900">
            <a:off x="2811463" y="1611313"/>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1540" name="Oval 37"/>
          <p:cNvSpPr>
            <a:spLocks noChangeArrowheads="1"/>
          </p:cNvSpPr>
          <p:nvPr/>
        </p:nvSpPr>
        <p:spPr bwMode="auto">
          <a:xfrm>
            <a:off x="25908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1" name="Oval 38"/>
          <p:cNvSpPr>
            <a:spLocks noChangeArrowheads="1"/>
          </p:cNvSpPr>
          <p:nvPr/>
        </p:nvSpPr>
        <p:spPr bwMode="auto">
          <a:xfrm>
            <a:off x="31242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2" name="Oval 39"/>
          <p:cNvSpPr>
            <a:spLocks noChangeArrowheads="1"/>
          </p:cNvSpPr>
          <p:nvPr/>
        </p:nvSpPr>
        <p:spPr bwMode="auto">
          <a:xfrm>
            <a:off x="4953000" y="4191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3" name="Oval 40"/>
          <p:cNvSpPr>
            <a:spLocks noChangeArrowheads="1"/>
          </p:cNvSpPr>
          <p:nvPr/>
        </p:nvSpPr>
        <p:spPr bwMode="auto">
          <a:xfrm>
            <a:off x="6400800" y="4876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4" name="Freeform 16"/>
          <p:cNvSpPr>
            <a:spLocks/>
          </p:cNvSpPr>
          <p:nvPr/>
        </p:nvSpPr>
        <p:spPr bwMode="auto">
          <a:xfrm rot="-192810">
            <a:off x="2593975" y="1830388"/>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21545" name="Oval 42"/>
          <p:cNvSpPr>
            <a:spLocks noChangeArrowheads="1"/>
          </p:cNvSpPr>
          <p:nvPr/>
        </p:nvSpPr>
        <p:spPr bwMode="auto">
          <a:xfrm>
            <a:off x="2589213" y="48752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6" name="Oval 43"/>
          <p:cNvSpPr>
            <a:spLocks noChangeArrowheads="1"/>
          </p:cNvSpPr>
          <p:nvPr/>
        </p:nvSpPr>
        <p:spPr bwMode="auto">
          <a:xfrm>
            <a:off x="3198813" y="41894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7" name="Oval 44"/>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8" name="Oval 45"/>
          <p:cNvSpPr>
            <a:spLocks noChangeArrowheads="1"/>
          </p:cNvSpPr>
          <p:nvPr/>
        </p:nvSpPr>
        <p:spPr bwMode="auto">
          <a:xfrm>
            <a:off x="48006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49" name="Oval 46"/>
          <p:cNvSpPr>
            <a:spLocks noChangeArrowheads="1"/>
          </p:cNvSpPr>
          <p:nvPr/>
        </p:nvSpPr>
        <p:spPr bwMode="auto">
          <a:xfrm>
            <a:off x="3886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50" name="Text Box 34"/>
          <p:cNvSpPr txBox="1">
            <a:spLocks noChangeArrowheads="1"/>
          </p:cNvSpPr>
          <p:nvPr/>
        </p:nvSpPr>
        <p:spPr bwMode="auto">
          <a:xfrm>
            <a:off x="7391400" y="10668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57392" name="Group 48"/>
          <p:cNvGraphicFramePr>
            <a:graphicFrameLocks noGrp="1"/>
          </p:cNvGraphicFramePr>
          <p:nvPr/>
        </p:nvGraphicFramePr>
        <p:xfrm>
          <a:off x="7772400" y="2057400"/>
          <a:ext cx="1138238" cy="4089402"/>
        </p:xfrm>
        <a:graphic>
          <a:graphicData uri="http://schemas.openxmlformats.org/drawingml/2006/table">
            <a:tbl>
              <a:tblPr/>
              <a:tblGrid>
                <a:gridCol w="539750"/>
                <a:gridCol w="598488"/>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415" name="Line 71"/>
          <p:cNvSpPr>
            <a:spLocks noChangeShapeType="1"/>
          </p:cNvSpPr>
          <p:nvPr/>
        </p:nvSpPr>
        <p:spPr bwMode="auto">
          <a:xfrm flipH="1">
            <a:off x="2286000" y="3352800"/>
            <a:ext cx="1600200" cy="0"/>
          </a:xfrm>
          <a:prstGeom prst="line">
            <a:avLst/>
          </a:prstGeom>
          <a:noFill/>
          <a:ln w="28575">
            <a:solidFill>
              <a:schemeClr val="tx1"/>
            </a:solidFill>
            <a:prstDash val="dash"/>
            <a:round/>
            <a:headEnd/>
            <a:tailEnd/>
          </a:ln>
        </p:spPr>
        <p:txBody>
          <a:bodyPr/>
          <a:lstStyle/>
          <a:p>
            <a:endParaRPr lang="en-US"/>
          </a:p>
        </p:txBody>
      </p:sp>
      <p:sp>
        <p:nvSpPr>
          <p:cNvPr id="21575" name="Line 72"/>
          <p:cNvSpPr>
            <a:spLocks noChangeShapeType="1"/>
          </p:cNvSpPr>
          <p:nvPr/>
        </p:nvSpPr>
        <p:spPr bwMode="auto">
          <a:xfrm flipH="1">
            <a:off x="3962400" y="3429000"/>
            <a:ext cx="0" cy="2362200"/>
          </a:xfrm>
          <a:prstGeom prst="line">
            <a:avLst/>
          </a:prstGeom>
          <a:noFill/>
          <a:ln w="28575">
            <a:solidFill>
              <a:schemeClr val="tx1"/>
            </a:solidFill>
            <a:prstDash val="dash"/>
            <a:round/>
            <a:headEnd/>
            <a:tailEnd/>
          </a:ln>
        </p:spPr>
        <p:txBody>
          <a:bodyPr/>
          <a:lstStyle/>
          <a:p>
            <a:endParaRPr lang="en-US"/>
          </a:p>
        </p:txBody>
      </p:sp>
      <p:sp>
        <p:nvSpPr>
          <p:cNvPr id="21576" name="Rectangle 31"/>
          <p:cNvSpPr>
            <a:spLocks noChangeArrowheads="1"/>
          </p:cNvSpPr>
          <p:nvPr/>
        </p:nvSpPr>
        <p:spPr bwMode="auto">
          <a:xfrm>
            <a:off x="6705600" y="49530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21577" name="Rectangle 31"/>
          <p:cNvSpPr>
            <a:spLocks noChangeArrowheads="1"/>
          </p:cNvSpPr>
          <p:nvPr/>
        </p:nvSpPr>
        <p:spPr bwMode="auto">
          <a:xfrm>
            <a:off x="5029200" y="1371600"/>
            <a:ext cx="4206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21578" name="Text Box 57"/>
          <p:cNvSpPr txBox="1">
            <a:spLocks noChangeArrowheads="1"/>
          </p:cNvSpPr>
          <p:nvPr/>
        </p:nvSpPr>
        <p:spPr bwMode="auto">
          <a:xfrm>
            <a:off x="0" y="217488"/>
            <a:ext cx="9144000" cy="641350"/>
          </a:xfrm>
          <a:prstGeom prst="rect">
            <a:avLst/>
          </a:prstGeom>
          <a:noFill/>
          <a:ln w="19050">
            <a:noFill/>
            <a:miter lim="800000"/>
            <a:headEnd/>
            <a:tailEnd/>
          </a:ln>
        </p:spPr>
        <p:txBody>
          <a:bodyPr lIns="92075" tIns="46038" rIns="92075" bIns="46038" anchor="ctr">
            <a:spAutoFit/>
          </a:bodyPr>
          <a:lstStyle/>
          <a:p>
            <a:pPr algn="ctr" eaLnBrk="0" hangingPunct="0"/>
            <a:r>
              <a:rPr lang="en-US" sz="3600" b="1">
                <a:solidFill>
                  <a:srgbClr val="000099"/>
                </a:solidFill>
              </a:rPr>
              <a:t>How much is the surplus if the price is $5?</a:t>
            </a:r>
          </a:p>
        </p:txBody>
      </p:sp>
      <p:sp>
        <p:nvSpPr>
          <p:cNvPr id="57423" name="Line 79"/>
          <p:cNvSpPr>
            <a:spLocks noChangeShapeType="1"/>
          </p:cNvSpPr>
          <p:nvPr/>
        </p:nvSpPr>
        <p:spPr bwMode="auto">
          <a:xfrm flipH="1">
            <a:off x="4953000" y="1828800"/>
            <a:ext cx="0" cy="3962400"/>
          </a:xfrm>
          <a:prstGeom prst="line">
            <a:avLst/>
          </a:prstGeom>
          <a:noFill/>
          <a:ln w="28575">
            <a:solidFill>
              <a:schemeClr val="tx1"/>
            </a:solidFill>
            <a:prstDash val="dash"/>
            <a:round/>
            <a:headEnd/>
            <a:tailEnd/>
          </a:ln>
        </p:spPr>
        <p:txBody>
          <a:bodyPr/>
          <a:lstStyle/>
          <a:p>
            <a:endParaRPr lang="en-US"/>
          </a:p>
        </p:txBody>
      </p:sp>
      <p:sp>
        <p:nvSpPr>
          <p:cNvPr id="57424" name="Oval 80"/>
          <p:cNvSpPr>
            <a:spLocks noChangeArrowheads="1"/>
          </p:cNvSpPr>
          <p:nvPr/>
        </p:nvSpPr>
        <p:spPr bwMode="auto">
          <a:xfrm>
            <a:off x="152400" y="28194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57425" name="Oval 81"/>
          <p:cNvSpPr>
            <a:spLocks noChangeArrowheads="1"/>
          </p:cNvSpPr>
          <p:nvPr/>
        </p:nvSpPr>
        <p:spPr bwMode="auto">
          <a:xfrm>
            <a:off x="7696200" y="28194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4" name="Text Box 34"/>
          <p:cNvSpPr txBox="1">
            <a:spLocks noChangeArrowheads="1"/>
          </p:cNvSpPr>
          <p:nvPr/>
        </p:nvSpPr>
        <p:spPr bwMode="auto">
          <a:xfrm>
            <a:off x="4876800" y="3124200"/>
            <a:ext cx="2819400" cy="53022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3200" b="1"/>
              <a:t>Answer: 40</a:t>
            </a:r>
          </a:p>
        </p:txBody>
      </p:sp>
      <p:sp>
        <p:nvSpPr>
          <p:cNvPr id="57428" name="AutoShape 5"/>
          <p:cNvSpPr>
            <a:spLocks noChangeArrowheads="1"/>
          </p:cNvSpPr>
          <p:nvPr/>
        </p:nvSpPr>
        <p:spPr bwMode="auto">
          <a:xfrm>
            <a:off x="609600" y="990600"/>
            <a:ext cx="7921625" cy="5137150"/>
          </a:xfrm>
          <a:prstGeom prst="star16">
            <a:avLst>
              <a:gd name="adj" fmla="val 37500"/>
            </a:avLst>
          </a:prstGeom>
          <a:gradFill rotWithShape="0">
            <a:gsLst>
              <a:gs pos="0">
                <a:srgbClr val="C87676"/>
              </a:gs>
              <a:gs pos="100000">
                <a:srgbClr val="990000"/>
              </a:gs>
            </a:gsLst>
            <a:path path="shape">
              <a:fillToRect l="50000" t="50000" r="50000" b="50000"/>
            </a:path>
          </a:gradFill>
          <a:ln w="38100">
            <a:solidFill>
              <a:schemeClr val="tx1"/>
            </a:solidFill>
            <a:miter lim="800000"/>
            <a:headEnd/>
            <a:tailEnd/>
          </a:ln>
        </p:spPr>
        <p:txBody>
          <a:bodyPr wrap="none" lIns="92075" tIns="46038" rIns="92075" bIns="46038" anchor="ctr"/>
          <a:lstStyle/>
          <a:p>
            <a:pPr algn="ctr" eaLnBrk="0" hangingPunct="0">
              <a:spcBef>
                <a:spcPct val="20000"/>
              </a:spcBef>
            </a:pPr>
            <a:r>
              <a:rPr lang="en-US" sz="4800" b="1">
                <a:solidFill>
                  <a:schemeClr val="bg1"/>
                </a:solidFill>
              </a:rPr>
              <a:t>What if the price </a:t>
            </a:r>
          </a:p>
          <a:p>
            <a:pPr algn="ctr" eaLnBrk="0" hangingPunct="0">
              <a:spcBef>
                <a:spcPct val="20000"/>
              </a:spcBef>
            </a:pPr>
            <a:r>
              <a:rPr lang="en-US" sz="4800" b="1">
                <a:solidFill>
                  <a:schemeClr val="bg1"/>
                </a:solidFill>
              </a:rPr>
              <a:t>decreases to $2?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ssolve">
                                      <p:cBhvr>
                                        <p:cTn id="7" dur="500"/>
                                        <p:tgtEl>
                                          <p:spTgt spid="573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422"/>
                                        </p:tgtEl>
                                        <p:attrNameLst>
                                          <p:attrName>style.visibility</p:attrName>
                                        </p:attrNameLst>
                                      </p:cBhvr>
                                      <p:to>
                                        <p:strVal val="visible"/>
                                      </p:to>
                                    </p:set>
                                    <p:animEffect transition="in" filter="dissolve">
                                      <p:cBhvr>
                                        <p:cTn id="10" dur="500"/>
                                        <p:tgtEl>
                                          <p:spTgt spid="574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7424"/>
                                        </p:tgtEl>
                                        <p:attrNameLst>
                                          <p:attrName>style.visibility</p:attrName>
                                        </p:attrNameLst>
                                      </p:cBhvr>
                                      <p:to>
                                        <p:strVal val="visible"/>
                                      </p:to>
                                    </p:set>
                                    <p:animEffect transition="in" filter="dissolve">
                                      <p:cBhvr>
                                        <p:cTn id="13" dur="500"/>
                                        <p:tgtEl>
                                          <p:spTgt spid="57424"/>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57415"/>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57423"/>
                                        </p:tgtEl>
                                        <p:attrNameLst>
                                          <p:attrName>style.visibility</p:attrName>
                                        </p:attrNameLst>
                                      </p:cBhvr>
                                      <p:to>
                                        <p:strVal val="visible"/>
                                      </p:to>
                                    </p:set>
                                    <p:animEffect transition="in" filter="dissolve">
                                      <p:cBhvr>
                                        <p:cTn id="18" dur="500"/>
                                        <p:tgtEl>
                                          <p:spTgt spid="5742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7425"/>
                                        </p:tgtEl>
                                        <p:attrNameLst>
                                          <p:attrName>style.visibility</p:attrName>
                                        </p:attrNameLst>
                                      </p:cBhvr>
                                      <p:to>
                                        <p:strVal val="visible"/>
                                      </p:to>
                                    </p:set>
                                    <p:animEffect transition="in" filter="dissolve">
                                      <p:cBhvr>
                                        <p:cTn id="21" dur="500"/>
                                        <p:tgtEl>
                                          <p:spTgt spid="5742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7428"/>
                                        </p:tgtEl>
                                        <p:attrNameLst>
                                          <p:attrName>style.visibility</p:attrName>
                                        </p:attrNameLst>
                                      </p:cBhvr>
                                      <p:to>
                                        <p:strVal val="visible"/>
                                      </p:to>
                                    </p:set>
                                    <p:animEffect transition="in" filter="dissolve">
                                      <p:cBhvr>
                                        <p:cTn id="31" dur="500"/>
                                        <p:tgtEl>
                                          <p:spTgt spid="5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22" grpId="0" animBg="1"/>
      <p:bldP spid="57346" grpId="0" animBg="1"/>
      <p:bldP spid="57415" grpId="0" animBg="1"/>
      <p:bldP spid="57423" grpId="0" animBg="1"/>
      <p:bldP spid="57424" grpId="0" animBg="1"/>
      <p:bldP spid="57425" grpId="0" animBg="1"/>
      <p:bldP spid="4" grpId="0"/>
      <p:bldP spid="5742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46" name="Line 78"/>
          <p:cNvSpPr>
            <a:spLocks noChangeShapeType="1"/>
          </p:cNvSpPr>
          <p:nvPr/>
        </p:nvSpPr>
        <p:spPr bwMode="auto">
          <a:xfrm flipH="1">
            <a:off x="3276600" y="4343400"/>
            <a:ext cx="0" cy="1447800"/>
          </a:xfrm>
          <a:prstGeom prst="line">
            <a:avLst/>
          </a:prstGeom>
          <a:noFill/>
          <a:ln w="28575">
            <a:solidFill>
              <a:schemeClr val="tx1"/>
            </a:solidFill>
            <a:prstDash val="dash"/>
            <a:round/>
            <a:headEnd/>
            <a:tailEnd/>
          </a:ln>
        </p:spPr>
        <p:txBody>
          <a:bodyPr/>
          <a:lstStyle/>
          <a:p>
            <a:endParaRPr lang="en-US"/>
          </a:p>
        </p:txBody>
      </p:sp>
      <p:sp>
        <p:nvSpPr>
          <p:cNvPr id="58447" name="Line 79"/>
          <p:cNvSpPr>
            <a:spLocks noChangeShapeType="1"/>
          </p:cNvSpPr>
          <p:nvPr/>
        </p:nvSpPr>
        <p:spPr bwMode="auto">
          <a:xfrm flipH="1">
            <a:off x="5029200" y="4267200"/>
            <a:ext cx="0" cy="1600200"/>
          </a:xfrm>
          <a:prstGeom prst="line">
            <a:avLst/>
          </a:prstGeom>
          <a:noFill/>
          <a:ln w="28575">
            <a:solidFill>
              <a:schemeClr val="tx1"/>
            </a:solidFill>
            <a:prstDash val="dash"/>
            <a:round/>
            <a:headEnd/>
            <a:tailEnd/>
          </a:ln>
        </p:spPr>
        <p:txBody>
          <a:bodyPr/>
          <a:lstStyle/>
          <a:p>
            <a:endParaRPr lang="en-US"/>
          </a:p>
        </p:txBody>
      </p:sp>
      <p:sp>
        <p:nvSpPr>
          <p:cNvPr id="58370" name="Line 2"/>
          <p:cNvSpPr>
            <a:spLocks noChangeShapeType="1"/>
          </p:cNvSpPr>
          <p:nvPr/>
        </p:nvSpPr>
        <p:spPr bwMode="auto">
          <a:xfrm flipH="1">
            <a:off x="2286000" y="4267200"/>
            <a:ext cx="2743200" cy="0"/>
          </a:xfrm>
          <a:prstGeom prst="line">
            <a:avLst/>
          </a:prstGeom>
          <a:noFill/>
          <a:ln w="28575">
            <a:solidFill>
              <a:schemeClr val="tx1"/>
            </a:solidFill>
            <a:prstDash val="dash"/>
            <a:round/>
            <a:headEnd/>
            <a:tailEnd/>
          </a:ln>
        </p:spPr>
        <p:txBody>
          <a:bodyPr/>
          <a:lstStyle/>
          <a:p>
            <a:endParaRPr lang="en-US"/>
          </a:p>
        </p:txBody>
      </p:sp>
      <p:grpSp>
        <p:nvGrpSpPr>
          <p:cNvPr id="2" name="Group 17"/>
          <p:cNvGrpSpPr>
            <a:grpSpLocks/>
          </p:cNvGrpSpPr>
          <p:nvPr/>
        </p:nvGrpSpPr>
        <p:grpSpPr bwMode="auto">
          <a:xfrm>
            <a:off x="2249488" y="1604963"/>
            <a:ext cx="4608512" cy="4262437"/>
            <a:chOff x="1473" y="948"/>
            <a:chExt cx="2989" cy="2724"/>
          </a:xfrm>
        </p:grpSpPr>
        <p:sp>
          <p:nvSpPr>
            <p:cNvPr id="22610"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2611"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2534" name="Rectangle 21"/>
          <p:cNvSpPr>
            <a:spLocks noChangeArrowheads="1"/>
          </p:cNvSpPr>
          <p:nvPr/>
        </p:nvSpPr>
        <p:spPr bwMode="auto">
          <a:xfrm>
            <a:off x="68580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2535" name="Rectangle 22"/>
          <p:cNvSpPr>
            <a:spLocks noChangeArrowheads="1"/>
          </p:cNvSpPr>
          <p:nvPr/>
        </p:nvSpPr>
        <p:spPr bwMode="auto">
          <a:xfrm>
            <a:off x="19859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2536" name="Text Box 23"/>
          <p:cNvSpPr txBox="1">
            <a:spLocks noChangeArrowheads="1"/>
          </p:cNvSpPr>
          <p:nvPr/>
        </p:nvSpPr>
        <p:spPr bwMode="auto">
          <a:xfrm>
            <a:off x="18351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2537" name="Text Box 31"/>
          <p:cNvSpPr txBox="1">
            <a:spLocks noChangeArrowheads="1"/>
          </p:cNvSpPr>
          <p:nvPr/>
        </p:nvSpPr>
        <p:spPr bwMode="auto">
          <a:xfrm>
            <a:off x="1752600" y="990600"/>
            <a:ext cx="420688"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22538" name="Text Box 34"/>
          <p:cNvSpPr txBox="1">
            <a:spLocks noChangeArrowheads="1"/>
          </p:cNvSpPr>
          <p:nvPr/>
        </p:nvSpPr>
        <p:spPr bwMode="auto">
          <a:xfrm>
            <a:off x="0" y="1143000"/>
            <a:ext cx="16764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Demand Schedule</a:t>
            </a:r>
          </a:p>
        </p:txBody>
      </p:sp>
      <p:sp>
        <p:nvSpPr>
          <p:cNvPr id="22539" name="Text Box 35"/>
          <p:cNvSpPr txBox="1">
            <a:spLocks noChangeArrowheads="1"/>
          </p:cNvSpPr>
          <p:nvPr/>
        </p:nvSpPr>
        <p:spPr bwMode="auto">
          <a:xfrm>
            <a:off x="24812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2540"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60524024-B304-49A3-B07D-9A70746FC4A1}" type="slidenum">
              <a:rPr lang="en-US" sz="1400"/>
              <a:pPr algn="r"/>
              <a:t>61</a:t>
            </a:fld>
            <a:endParaRPr lang="en-US" sz="1400"/>
          </a:p>
        </p:txBody>
      </p:sp>
      <p:graphicFrame>
        <p:nvGraphicFramePr>
          <p:cNvPr id="58381" name="Group 13"/>
          <p:cNvGraphicFramePr>
            <a:graphicFrameLocks noGrp="1"/>
          </p:cNvGraphicFramePr>
          <p:nvPr/>
        </p:nvGraphicFramePr>
        <p:xfrm>
          <a:off x="152400" y="2057400"/>
          <a:ext cx="1198563" cy="4089402"/>
        </p:xfrm>
        <a:graphic>
          <a:graphicData uri="http://schemas.openxmlformats.org/drawingml/2006/table">
            <a:tbl>
              <a:tblPr/>
              <a:tblGrid>
                <a:gridCol w="539750"/>
                <a:gridCol w="658813"/>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64" name="Freeform 30"/>
          <p:cNvSpPr>
            <a:spLocks/>
          </p:cNvSpPr>
          <p:nvPr/>
        </p:nvSpPr>
        <p:spPr bwMode="auto">
          <a:xfrm rot="-358900">
            <a:off x="2811463" y="1611313"/>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2565" name="Oval 37"/>
          <p:cNvSpPr>
            <a:spLocks noChangeArrowheads="1"/>
          </p:cNvSpPr>
          <p:nvPr/>
        </p:nvSpPr>
        <p:spPr bwMode="auto">
          <a:xfrm>
            <a:off x="25908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66" name="Oval 38"/>
          <p:cNvSpPr>
            <a:spLocks noChangeArrowheads="1"/>
          </p:cNvSpPr>
          <p:nvPr/>
        </p:nvSpPr>
        <p:spPr bwMode="auto">
          <a:xfrm>
            <a:off x="31242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67" name="Oval 39"/>
          <p:cNvSpPr>
            <a:spLocks noChangeArrowheads="1"/>
          </p:cNvSpPr>
          <p:nvPr/>
        </p:nvSpPr>
        <p:spPr bwMode="auto">
          <a:xfrm>
            <a:off x="4953000" y="4191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68" name="Oval 40"/>
          <p:cNvSpPr>
            <a:spLocks noChangeArrowheads="1"/>
          </p:cNvSpPr>
          <p:nvPr/>
        </p:nvSpPr>
        <p:spPr bwMode="auto">
          <a:xfrm>
            <a:off x="6400800" y="4876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69" name="Freeform 16"/>
          <p:cNvSpPr>
            <a:spLocks/>
          </p:cNvSpPr>
          <p:nvPr/>
        </p:nvSpPr>
        <p:spPr bwMode="auto">
          <a:xfrm rot="-192810">
            <a:off x="2593975" y="1830388"/>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22570" name="Oval 42"/>
          <p:cNvSpPr>
            <a:spLocks noChangeArrowheads="1"/>
          </p:cNvSpPr>
          <p:nvPr/>
        </p:nvSpPr>
        <p:spPr bwMode="auto">
          <a:xfrm>
            <a:off x="2589213" y="48752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71" name="Oval 43"/>
          <p:cNvSpPr>
            <a:spLocks noChangeArrowheads="1"/>
          </p:cNvSpPr>
          <p:nvPr/>
        </p:nvSpPr>
        <p:spPr bwMode="auto">
          <a:xfrm>
            <a:off x="3198813" y="41894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72" name="Oval 44"/>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73" name="Oval 45"/>
          <p:cNvSpPr>
            <a:spLocks noChangeArrowheads="1"/>
          </p:cNvSpPr>
          <p:nvPr/>
        </p:nvSpPr>
        <p:spPr bwMode="auto">
          <a:xfrm>
            <a:off x="48006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74" name="Oval 46"/>
          <p:cNvSpPr>
            <a:spLocks noChangeArrowheads="1"/>
          </p:cNvSpPr>
          <p:nvPr/>
        </p:nvSpPr>
        <p:spPr bwMode="auto">
          <a:xfrm>
            <a:off x="3886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2575" name="Text Box 34"/>
          <p:cNvSpPr txBox="1">
            <a:spLocks noChangeArrowheads="1"/>
          </p:cNvSpPr>
          <p:nvPr/>
        </p:nvSpPr>
        <p:spPr bwMode="auto">
          <a:xfrm>
            <a:off x="7391400" y="10668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58416" name="Group 48"/>
          <p:cNvGraphicFramePr>
            <a:graphicFrameLocks noGrp="1"/>
          </p:cNvGraphicFramePr>
          <p:nvPr/>
        </p:nvGraphicFramePr>
        <p:xfrm>
          <a:off x="7772400" y="2057400"/>
          <a:ext cx="1138238" cy="4089402"/>
        </p:xfrm>
        <a:graphic>
          <a:graphicData uri="http://schemas.openxmlformats.org/drawingml/2006/table">
            <a:tbl>
              <a:tblPr/>
              <a:tblGrid>
                <a:gridCol w="539750"/>
                <a:gridCol w="598488"/>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39" name="Line 71"/>
          <p:cNvSpPr>
            <a:spLocks noChangeShapeType="1"/>
          </p:cNvSpPr>
          <p:nvPr/>
        </p:nvSpPr>
        <p:spPr bwMode="auto">
          <a:xfrm flipH="1">
            <a:off x="2286000" y="3352800"/>
            <a:ext cx="1600200" cy="0"/>
          </a:xfrm>
          <a:prstGeom prst="line">
            <a:avLst/>
          </a:prstGeom>
          <a:noFill/>
          <a:ln w="28575">
            <a:solidFill>
              <a:schemeClr val="tx1"/>
            </a:solidFill>
            <a:prstDash val="dash"/>
            <a:round/>
            <a:headEnd/>
            <a:tailEnd/>
          </a:ln>
        </p:spPr>
        <p:txBody>
          <a:bodyPr/>
          <a:lstStyle/>
          <a:p>
            <a:endParaRPr lang="en-US"/>
          </a:p>
        </p:txBody>
      </p:sp>
      <p:sp>
        <p:nvSpPr>
          <p:cNvPr id="22600" name="Line 72"/>
          <p:cNvSpPr>
            <a:spLocks noChangeShapeType="1"/>
          </p:cNvSpPr>
          <p:nvPr/>
        </p:nvSpPr>
        <p:spPr bwMode="auto">
          <a:xfrm flipH="1">
            <a:off x="3962400" y="3429000"/>
            <a:ext cx="0" cy="2362200"/>
          </a:xfrm>
          <a:prstGeom prst="line">
            <a:avLst/>
          </a:prstGeom>
          <a:noFill/>
          <a:ln w="28575">
            <a:solidFill>
              <a:schemeClr val="tx1"/>
            </a:solidFill>
            <a:prstDash val="dash"/>
            <a:round/>
            <a:headEnd/>
            <a:tailEnd/>
          </a:ln>
        </p:spPr>
        <p:txBody>
          <a:bodyPr/>
          <a:lstStyle/>
          <a:p>
            <a:endParaRPr lang="en-US"/>
          </a:p>
        </p:txBody>
      </p:sp>
      <p:sp>
        <p:nvSpPr>
          <p:cNvPr id="22601" name="Rectangle 31"/>
          <p:cNvSpPr>
            <a:spLocks noChangeArrowheads="1"/>
          </p:cNvSpPr>
          <p:nvPr/>
        </p:nvSpPr>
        <p:spPr bwMode="auto">
          <a:xfrm>
            <a:off x="6705600" y="49530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22602" name="Rectangle 31"/>
          <p:cNvSpPr>
            <a:spLocks noChangeArrowheads="1"/>
          </p:cNvSpPr>
          <p:nvPr/>
        </p:nvSpPr>
        <p:spPr bwMode="auto">
          <a:xfrm>
            <a:off x="5029200" y="1371600"/>
            <a:ext cx="4206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105529" name="Text Box 57"/>
          <p:cNvSpPr txBox="1">
            <a:spLocks noChangeArrowheads="1"/>
          </p:cNvSpPr>
          <p:nvPr/>
        </p:nvSpPr>
        <p:spPr bwMode="auto">
          <a:xfrm>
            <a:off x="0" y="1588"/>
            <a:ext cx="9144000" cy="1066800"/>
          </a:xfrm>
          <a:prstGeom prst="rect">
            <a:avLst/>
          </a:prstGeom>
          <a:noFill/>
          <a:ln w="19050">
            <a:noFill/>
            <a:miter lim="800000"/>
            <a:headEnd/>
            <a:tailEnd/>
          </a:ln>
        </p:spPr>
        <p:txBody>
          <a:bodyPr lIns="92075" tIns="46038" rIns="92075" bIns="46038" anchor="ctr">
            <a:spAutoFit/>
          </a:bodyPr>
          <a:lstStyle/>
          <a:p>
            <a:pPr algn="ctr" eaLnBrk="0" hangingPunct="0"/>
            <a:r>
              <a:rPr lang="en-US" sz="3200" b="1">
                <a:solidFill>
                  <a:srgbClr val="000099"/>
                </a:solidFill>
              </a:rPr>
              <a:t>At $2, there is disequilibrium. The quantity demanded is </a:t>
            </a:r>
            <a:r>
              <a:rPr lang="en-US" sz="3200" b="1" u="sng">
                <a:solidFill>
                  <a:srgbClr val="000099"/>
                </a:solidFill>
              </a:rPr>
              <a:t>greater than</a:t>
            </a:r>
            <a:r>
              <a:rPr lang="en-US" sz="3200" b="1">
                <a:solidFill>
                  <a:srgbClr val="000099"/>
                </a:solidFill>
              </a:rPr>
              <a:t> quantity supplied.</a:t>
            </a:r>
          </a:p>
        </p:txBody>
      </p:sp>
      <p:sp>
        <p:nvSpPr>
          <p:cNvPr id="58444" name="Line 76"/>
          <p:cNvSpPr>
            <a:spLocks noChangeShapeType="1"/>
          </p:cNvSpPr>
          <p:nvPr/>
        </p:nvSpPr>
        <p:spPr bwMode="auto">
          <a:xfrm flipH="1">
            <a:off x="3276600" y="3429000"/>
            <a:ext cx="457200" cy="533400"/>
          </a:xfrm>
          <a:prstGeom prst="line">
            <a:avLst/>
          </a:prstGeom>
          <a:noFill/>
          <a:ln w="76200">
            <a:solidFill>
              <a:schemeClr val="tx1"/>
            </a:solidFill>
            <a:round/>
            <a:headEnd/>
            <a:tailEnd type="triangle" w="med" len="med"/>
          </a:ln>
        </p:spPr>
        <p:txBody>
          <a:bodyPr/>
          <a:lstStyle/>
          <a:p>
            <a:endParaRPr lang="en-US"/>
          </a:p>
        </p:txBody>
      </p:sp>
      <p:sp>
        <p:nvSpPr>
          <p:cNvPr id="58445" name="Line 77"/>
          <p:cNvSpPr>
            <a:spLocks noChangeShapeType="1"/>
          </p:cNvSpPr>
          <p:nvPr/>
        </p:nvSpPr>
        <p:spPr bwMode="auto">
          <a:xfrm>
            <a:off x="4114800" y="3352800"/>
            <a:ext cx="762000" cy="609600"/>
          </a:xfrm>
          <a:prstGeom prst="line">
            <a:avLst/>
          </a:prstGeom>
          <a:noFill/>
          <a:ln w="76200">
            <a:solidFill>
              <a:schemeClr val="tx1"/>
            </a:solidFill>
            <a:round/>
            <a:headEnd/>
            <a:tailEnd type="triangle" w="med" len="med"/>
          </a:ln>
        </p:spPr>
        <p:txBody>
          <a:bodyPr/>
          <a:lstStyle/>
          <a:p>
            <a:endParaRPr lang="en-US"/>
          </a:p>
        </p:txBody>
      </p:sp>
      <p:sp>
        <p:nvSpPr>
          <p:cNvPr id="58448" name="Oval 80"/>
          <p:cNvSpPr>
            <a:spLocks noChangeArrowheads="1"/>
          </p:cNvSpPr>
          <p:nvPr/>
        </p:nvSpPr>
        <p:spPr bwMode="auto">
          <a:xfrm>
            <a:off x="7696200" y="48768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58449" name="Oval 81"/>
          <p:cNvSpPr>
            <a:spLocks noChangeArrowheads="1"/>
          </p:cNvSpPr>
          <p:nvPr/>
        </p:nvSpPr>
        <p:spPr bwMode="auto">
          <a:xfrm>
            <a:off x="152400" y="48768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4" name="Text Box 34"/>
          <p:cNvSpPr txBox="1">
            <a:spLocks noChangeArrowheads="1"/>
          </p:cNvSpPr>
          <p:nvPr/>
        </p:nvSpPr>
        <p:spPr bwMode="auto">
          <a:xfrm>
            <a:off x="3352800" y="4495800"/>
            <a:ext cx="1600200" cy="860425"/>
          </a:xfrm>
          <a:prstGeom prst="rect">
            <a:avLst/>
          </a:prstGeom>
          <a:solidFill>
            <a:schemeClr val="bg1"/>
          </a:solidFill>
          <a:ln w="9525">
            <a:noFill/>
            <a:miter lim="800000"/>
            <a:headEnd/>
            <a:tailEnd/>
          </a:ln>
        </p:spPr>
        <p:txBody>
          <a:bodyPr lIns="92075" tIns="46038" rIns="92075" bIns="46038">
            <a:spAutoFit/>
          </a:bodyPr>
          <a:lstStyle/>
          <a:p>
            <a:pPr algn="ctr" eaLnBrk="0" hangingPunct="0">
              <a:lnSpc>
                <a:spcPct val="90000"/>
              </a:lnSpc>
            </a:pPr>
            <a:r>
              <a:rPr lang="en-US" sz="2800" b="1">
                <a:solidFill>
                  <a:srgbClr val="990000"/>
                </a:solidFill>
              </a:rPr>
              <a:t>Shortage</a:t>
            </a:r>
          </a:p>
          <a:p>
            <a:pPr algn="ctr" eaLnBrk="0" hangingPunct="0">
              <a:lnSpc>
                <a:spcPct val="90000"/>
              </a:lnSpc>
            </a:pPr>
            <a:r>
              <a:rPr lang="en-US" sz="2800" b="1">
                <a:solidFill>
                  <a:srgbClr val="990000"/>
                </a:solidFill>
              </a:rPr>
              <a:t>(Qd&gt;Qs)</a:t>
            </a:r>
          </a:p>
        </p:txBody>
      </p:sp>
      <p:sp>
        <p:nvSpPr>
          <p:cNvPr id="5" name="Text Box 34"/>
          <p:cNvSpPr txBox="1">
            <a:spLocks noChangeArrowheads="1"/>
          </p:cNvSpPr>
          <p:nvPr/>
        </p:nvSpPr>
        <p:spPr bwMode="auto">
          <a:xfrm>
            <a:off x="4724400" y="2743200"/>
            <a:ext cx="2819400" cy="1244600"/>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2800" b="1"/>
              <a:t>How much is the shortage at $2?</a:t>
            </a:r>
          </a:p>
          <a:p>
            <a:pPr algn="ctr" eaLnBrk="0" hangingPunct="0">
              <a:lnSpc>
                <a:spcPct val="90000"/>
              </a:lnSpc>
            </a:pPr>
            <a:r>
              <a:rPr lang="en-US" sz="2800" b="1"/>
              <a:t>Answer: 30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529"/>
                                        </p:tgtEl>
                                        <p:attrNameLst>
                                          <p:attrName>style.visibility</p:attrName>
                                        </p:attrNameLst>
                                      </p:cBhvr>
                                      <p:to>
                                        <p:strVal val="visible"/>
                                      </p:to>
                                    </p:set>
                                    <p:animEffect transition="in" filter="dissolve">
                                      <p:cBhvr>
                                        <p:cTn id="7" dur="500"/>
                                        <p:tgtEl>
                                          <p:spTgt spid="1055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444"/>
                                        </p:tgtEl>
                                        <p:attrNameLst>
                                          <p:attrName>style.visibility</p:attrName>
                                        </p:attrNameLst>
                                      </p:cBhvr>
                                      <p:to>
                                        <p:strVal val="visible"/>
                                      </p:to>
                                    </p:set>
                                    <p:animEffect transition="in" filter="dissolve">
                                      <p:cBhvr>
                                        <p:cTn id="12" dur="500"/>
                                        <p:tgtEl>
                                          <p:spTgt spid="5844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8370"/>
                                        </p:tgtEl>
                                        <p:attrNameLst>
                                          <p:attrName>style.visibility</p:attrName>
                                        </p:attrNameLst>
                                      </p:cBhvr>
                                      <p:to>
                                        <p:strVal val="visible"/>
                                      </p:to>
                                    </p:set>
                                    <p:animEffect transition="in" filter="dissolve">
                                      <p:cBhvr>
                                        <p:cTn id="15" dur="500"/>
                                        <p:tgtEl>
                                          <p:spTgt spid="5837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8446"/>
                                        </p:tgtEl>
                                        <p:attrNameLst>
                                          <p:attrName>style.visibility</p:attrName>
                                        </p:attrNameLst>
                                      </p:cBhvr>
                                      <p:to>
                                        <p:strVal val="visible"/>
                                      </p:to>
                                    </p:set>
                                    <p:animEffect transition="in" filter="dissolve">
                                      <p:cBhvr>
                                        <p:cTn id="18" dur="500"/>
                                        <p:tgtEl>
                                          <p:spTgt spid="5844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8448"/>
                                        </p:tgtEl>
                                        <p:attrNameLst>
                                          <p:attrName>style.visibility</p:attrName>
                                        </p:attrNameLst>
                                      </p:cBhvr>
                                      <p:to>
                                        <p:strVal val="visible"/>
                                      </p:to>
                                    </p:set>
                                    <p:animEffect transition="in" filter="dissolve">
                                      <p:cBhvr>
                                        <p:cTn id="21" dur="500"/>
                                        <p:tgtEl>
                                          <p:spTgt spid="58448"/>
                                        </p:tgtEl>
                                      </p:cBhvr>
                                    </p:animEffect>
                                  </p:childTnLst>
                                </p:cTn>
                              </p:par>
                              <p:par>
                                <p:cTn id="22" presetID="1" presetClass="exit" presetSubtype="0" fill="hold" grpId="0" nodeType="withEffect">
                                  <p:stCondLst>
                                    <p:cond delay="0"/>
                                  </p:stCondLst>
                                  <p:childTnLst>
                                    <p:set>
                                      <p:cBhvr>
                                        <p:cTn id="23" dur="1" fill="hold">
                                          <p:stCondLst>
                                            <p:cond delay="0"/>
                                          </p:stCondLst>
                                        </p:cTn>
                                        <p:tgtEl>
                                          <p:spTgt spid="5843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8445"/>
                                        </p:tgtEl>
                                        <p:attrNameLst>
                                          <p:attrName>style.visibility</p:attrName>
                                        </p:attrNameLst>
                                      </p:cBhvr>
                                      <p:to>
                                        <p:strVal val="visible"/>
                                      </p:to>
                                    </p:set>
                                    <p:animEffect transition="in" filter="dissolve">
                                      <p:cBhvr>
                                        <p:cTn id="28" dur="500"/>
                                        <p:tgtEl>
                                          <p:spTgt spid="5844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8447"/>
                                        </p:tgtEl>
                                        <p:attrNameLst>
                                          <p:attrName>style.visibility</p:attrName>
                                        </p:attrNameLst>
                                      </p:cBhvr>
                                      <p:to>
                                        <p:strVal val="visible"/>
                                      </p:to>
                                    </p:set>
                                    <p:animEffect transition="in" filter="dissolve">
                                      <p:cBhvr>
                                        <p:cTn id="31" dur="500"/>
                                        <p:tgtEl>
                                          <p:spTgt spid="5844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8449"/>
                                        </p:tgtEl>
                                        <p:attrNameLst>
                                          <p:attrName>style.visibility</p:attrName>
                                        </p:attrNameLst>
                                      </p:cBhvr>
                                      <p:to>
                                        <p:strVal val="visible"/>
                                      </p:to>
                                    </p:set>
                                    <p:animEffect transition="in" filter="dissolve">
                                      <p:cBhvr>
                                        <p:cTn id="34" dur="500"/>
                                        <p:tgtEl>
                                          <p:spTgt spid="5844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dissolve">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dissolve">
                                      <p:cBhvr>
                                        <p:cTn id="4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46" grpId="0" animBg="1"/>
      <p:bldP spid="58447" grpId="0" animBg="1"/>
      <p:bldP spid="58370" grpId="0" animBg="1"/>
      <p:bldP spid="58439" grpId="0" animBg="1"/>
      <p:bldP spid="105529" grpId="0" autoUpdateAnimBg="0"/>
      <p:bldP spid="58444" grpId="0" animBg="1"/>
      <p:bldP spid="58445" grpId="0" animBg="1"/>
      <p:bldP spid="58448" grpId="0" animBg="1"/>
      <p:bldP spid="58449" grpId="0" animBg="1"/>
      <p:bldP spid="4" grpId="0" animBg="1"/>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flipH="1">
            <a:off x="2667000" y="4953000"/>
            <a:ext cx="0" cy="838200"/>
          </a:xfrm>
          <a:prstGeom prst="line">
            <a:avLst/>
          </a:prstGeom>
          <a:noFill/>
          <a:ln w="28575">
            <a:solidFill>
              <a:schemeClr val="tx1"/>
            </a:solidFill>
            <a:prstDash val="dash"/>
            <a:round/>
            <a:headEnd/>
            <a:tailEnd/>
          </a:ln>
        </p:spPr>
        <p:txBody>
          <a:bodyPr/>
          <a:lstStyle/>
          <a:p>
            <a:endParaRPr lang="en-US"/>
          </a:p>
        </p:txBody>
      </p:sp>
      <p:sp>
        <p:nvSpPr>
          <p:cNvPr id="59395" name="Line 3"/>
          <p:cNvSpPr>
            <a:spLocks noChangeShapeType="1"/>
          </p:cNvSpPr>
          <p:nvPr/>
        </p:nvSpPr>
        <p:spPr bwMode="auto">
          <a:xfrm flipH="1">
            <a:off x="6553200" y="4953000"/>
            <a:ext cx="0" cy="914400"/>
          </a:xfrm>
          <a:prstGeom prst="line">
            <a:avLst/>
          </a:prstGeom>
          <a:noFill/>
          <a:ln w="28575">
            <a:solidFill>
              <a:schemeClr val="tx1"/>
            </a:solidFill>
            <a:prstDash val="dash"/>
            <a:round/>
            <a:headEnd/>
            <a:tailEnd/>
          </a:ln>
        </p:spPr>
        <p:txBody>
          <a:bodyPr/>
          <a:lstStyle/>
          <a:p>
            <a:endParaRPr lang="en-US"/>
          </a:p>
        </p:txBody>
      </p:sp>
      <p:sp>
        <p:nvSpPr>
          <p:cNvPr id="59396" name="Line 4"/>
          <p:cNvSpPr>
            <a:spLocks noChangeShapeType="1"/>
          </p:cNvSpPr>
          <p:nvPr/>
        </p:nvSpPr>
        <p:spPr bwMode="auto">
          <a:xfrm flipH="1">
            <a:off x="2286000" y="4953000"/>
            <a:ext cx="4114800" cy="0"/>
          </a:xfrm>
          <a:prstGeom prst="line">
            <a:avLst/>
          </a:prstGeom>
          <a:noFill/>
          <a:ln w="28575">
            <a:solidFill>
              <a:schemeClr val="tx1"/>
            </a:solidFill>
            <a:prstDash val="dash"/>
            <a:round/>
            <a:headEnd/>
            <a:tailEnd/>
          </a:ln>
        </p:spPr>
        <p:txBody>
          <a:bodyPr/>
          <a:lstStyle/>
          <a:p>
            <a:endParaRPr lang="en-US"/>
          </a:p>
        </p:txBody>
      </p:sp>
      <p:grpSp>
        <p:nvGrpSpPr>
          <p:cNvPr id="2" name="Group 17"/>
          <p:cNvGrpSpPr>
            <a:grpSpLocks/>
          </p:cNvGrpSpPr>
          <p:nvPr/>
        </p:nvGrpSpPr>
        <p:grpSpPr bwMode="auto">
          <a:xfrm>
            <a:off x="2249488" y="1604963"/>
            <a:ext cx="4608512" cy="4262437"/>
            <a:chOff x="1473" y="948"/>
            <a:chExt cx="2989" cy="2724"/>
          </a:xfrm>
        </p:grpSpPr>
        <p:sp>
          <p:nvSpPr>
            <p:cNvPr id="24655"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4656"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4582" name="Rectangle 21"/>
          <p:cNvSpPr>
            <a:spLocks noChangeArrowheads="1"/>
          </p:cNvSpPr>
          <p:nvPr/>
        </p:nvSpPr>
        <p:spPr bwMode="auto">
          <a:xfrm>
            <a:off x="68580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4583" name="Rectangle 22"/>
          <p:cNvSpPr>
            <a:spLocks noChangeArrowheads="1"/>
          </p:cNvSpPr>
          <p:nvPr/>
        </p:nvSpPr>
        <p:spPr bwMode="auto">
          <a:xfrm>
            <a:off x="19859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4584" name="Text Box 23"/>
          <p:cNvSpPr txBox="1">
            <a:spLocks noChangeArrowheads="1"/>
          </p:cNvSpPr>
          <p:nvPr/>
        </p:nvSpPr>
        <p:spPr bwMode="auto">
          <a:xfrm>
            <a:off x="18351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4585" name="Text Box 31"/>
          <p:cNvSpPr txBox="1">
            <a:spLocks noChangeArrowheads="1"/>
          </p:cNvSpPr>
          <p:nvPr/>
        </p:nvSpPr>
        <p:spPr bwMode="auto">
          <a:xfrm>
            <a:off x="1752600" y="990600"/>
            <a:ext cx="420688"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24586" name="Text Box 34"/>
          <p:cNvSpPr txBox="1">
            <a:spLocks noChangeArrowheads="1"/>
          </p:cNvSpPr>
          <p:nvPr/>
        </p:nvSpPr>
        <p:spPr bwMode="auto">
          <a:xfrm>
            <a:off x="0" y="1143000"/>
            <a:ext cx="16764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Demand Schedule</a:t>
            </a:r>
          </a:p>
        </p:txBody>
      </p:sp>
      <p:sp>
        <p:nvSpPr>
          <p:cNvPr id="24587" name="Text Box 35"/>
          <p:cNvSpPr txBox="1">
            <a:spLocks noChangeArrowheads="1"/>
          </p:cNvSpPr>
          <p:nvPr/>
        </p:nvSpPr>
        <p:spPr bwMode="auto">
          <a:xfrm>
            <a:off x="24812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4588"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B1C25748-B133-41EE-A286-489A18787643}" type="slidenum">
              <a:rPr lang="en-US" sz="1400"/>
              <a:pPr algn="r"/>
              <a:t>62</a:t>
            </a:fld>
            <a:endParaRPr lang="en-US" sz="1400"/>
          </a:p>
        </p:txBody>
      </p:sp>
      <p:graphicFrame>
        <p:nvGraphicFramePr>
          <p:cNvPr id="59407" name="Group 15"/>
          <p:cNvGraphicFramePr>
            <a:graphicFrameLocks noGrp="1"/>
          </p:cNvGraphicFramePr>
          <p:nvPr/>
        </p:nvGraphicFramePr>
        <p:xfrm>
          <a:off x="152400" y="2057400"/>
          <a:ext cx="1198563" cy="4089402"/>
        </p:xfrm>
        <a:graphic>
          <a:graphicData uri="http://schemas.openxmlformats.org/drawingml/2006/table">
            <a:tbl>
              <a:tblPr/>
              <a:tblGrid>
                <a:gridCol w="539750"/>
                <a:gridCol w="658813"/>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12" name="Freeform 30"/>
          <p:cNvSpPr>
            <a:spLocks/>
          </p:cNvSpPr>
          <p:nvPr/>
        </p:nvSpPr>
        <p:spPr bwMode="auto">
          <a:xfrm rot="-358900">
            <a:off x="2811463" y="1611313"/>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4613" name="Oval 39"/>
          <p:cNvSpPr>
            <a:spLocks noChangeArrowheads="1"/>
          </p:cNvSpPr>
          <p:nvPr/>
        </p:nvSpPr>
        <p:spPr bwMode="auto">
          <a:xfrm>
            <a:off x="25908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4" name="Oval 40"/>
          <p:cNvSpPr>
            <a:spLocks noChangeArrowheads="1"/>
          </p:cNvSpPr>
          <p:nvPr/>
        </p:nvSpPr>
        <p:spPr bwMode="auto">
          <a:xfrm>
            <a:off x="31242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5" name="Oval 41"/>
          <p:cNvSpPr>
            <a:spLocks noChangeArrowheads="1"/>
          </p:cNvSpPr>
          <p:nvPr/>
        </p:nvSpPr>
        <p:spPr bwMode="auto">
          <a:xfrm>
            <a:off x="4953000" y="4191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6" name="Oval 42"/>
          <p:cNvSpPr>
            <a:spLocks noChangeArrowheads="1"/>
          </p:cNvSpPr>
          <p:nvPr/>
        </p:nvSpPr>
        <p:spPr bwMode="auto">
          <a:xfrm>
            <a:off x="6400800" y="4876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7" name="Freeform 16"/>
          <p:cNvSpPr>
            <a:spLocks/>
          </p:cNvSpPr>
          <p:nvPr/>
        </p:nvSpPr>
        <p:spPr bwMode="auto">
          <a:xfrm rot="-192810">
            <a:off x="2593975" y="1830388"/>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24618" name="Oval 44"/>
          <p:cNvSpPr>
            <a:spLocks noChangeArrowheads="1"/>
          </p:cNvSpPr>
          <p:nvPr/>
        </p:nvSpPr>
        <p:spPr bwMode="auto">
          <a:xfrm>
            <a:off x="2589213" y="48752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19" name="Oval 45"/>
          <p:cNvSpPr>
            <a:spLocks noChangeArrowheads="1"/>
          </p:cNvSpPr>
          <p:nvPr/>
        </p:nvSpPr>
        <p:spPr bwMode="auto">
          <a:xfrm>
            <a:off x="3198813" y="41894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20" name="Oval 46"/>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21" name="Oval 47"/>
          <p:cNvSpPr>
            <a:spLocks noChangeArrowheads="1"/>
          </p:cNvSpPr>
          <p:nvPr/>
        </p:nvSpPr>
        <p:spPr bwMode="auto">
          <a:xfrm>
            <a:off x="48006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22" name="Oval 48"/>
          <p:cNvSpPr>
            <a:spLocks noChangeArrowheads="1"/>
          </p:cNvSpPr>
          <p:nvPr/>
        </p:nvSpPr>
        <p:spPr bwMode="auto">
          <a:xfrm>
            <a:off x="3886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4623" name="Text Box 34"/>
          <p:cNvSpPr txBox="1">
            <a:spLocks noChangeArrowheads="1"/>
          </p:cNvSpPr>
          <p:nvPr/>
        </p:nvSpPr>
        <p:spPr bwMode="auto">
          <a:xfrm>
            <a:off x="7391400" y="10668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59442" name="Group 50"/>
          <p:cNvGraphicFramePr>
            <a:graphicFrameLocks noGrp="1"/>
          </p:cNvGraphicFramePr>
          <p:nvPr/>
        </p:nvGraphicFramePr>
        <p:xfrm>
          <a:off x="7772400" y="2057400"/>
          <a:ext cx="1138238" cy="4089402"/>
        </p:xfrm>
        <a:graphic>
          <a:graphicData uri="http://schemas.openxmlformats.org/drawingml/2006/table">
            <a:tbl>
              <a:tblPr/>
              <a:tblGrid>
                <a:gridCol w="539750"/>
                <a:gridCol w="598488"/>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65" name="Line 73"/>
          <p:cNvSpPr>
            <a:spLocks noChangeShapeType="1"/>
          </p:cNvSpPr>
          <p:nvPr/>
        </p:nvSpPr>
        <p:spPr bwMode="auto">
          <a:xfrm flipH="1">
            <a:off x="2286000" y="3352800"/>
            <a:ext cx="1600200" cy="0"/>
          </a:xfrm>
          <a:prstGeom prst="line">
            <a:avLst/>
          </a:prstGeom>
          <a:noFill/>
          <a:ln w="28575">
            <a:solidFill>
              <a:schemeClr val="tx1"/>
            </a:solidFill>
            <a:prstDash val="dash"/>
            <a:round/>
            <a:headEnd/>
            <a:tailEnd/>
          </a:ln>
        </p:spPr>
        <p:txBody>
          <a:bodyPr/>
          <a:lstStyle/>
          <a:p>
            <a:endParaRPr lang="en-US"/>
          </a:p>
        </p:txBody>
      </p:sp>
      <p:sp>
        <p:nvSpPr>
          <p:cNvPr id="24648" name="Line 74"/>
          <p:cNvSpPr>
            <a:spLocks noChangeShapeType="1"/>
          </p:cNvSpPr>
          <p:nvPr/>
        </p:nvSpPr>
        <p:spPr bwMode="auto">
          <a:xfrm flipH="1">
            <a:off x="3962400" y="3429000"/>
            <a:ext cx="0" cy="2362200"/>
          </a:xfrm>
          <a:prstGeom prst="line">
            <a:avLst/>
          </a:prstGeom>
          <a:noFill/>
          <a:ln w="28575">
            <a:solidFill>
              <a:schemeClr val="tx1"/>
            </a:solidFill>
            <a:prstDash val="dash"/>
            <a:round/>
            <a:headEnd/>
            <a:tailEnd/>
          </a:ln>
        </p:spPr>
        <p:txBody>
          <a:bodyPr/>
          <a:lstStyle/>
          <a:p>
            <a:endParaRPr lang="en-US"/>
          </a:p>
        </p:txBody>
      </p:sp>
      <p:sp>
        <p:nvSpPr>
          <p:cNvPr id="24649" name="Rectangle 31"/>
          <p:cNvSpPr>
            <a:spLocks noChangeArrowheads="1"/>
          </p:cNvSpPr>
          <p:nvPr/>
        </p:nvSpPr>
        <p:spPr bwMode="auto">
          <a:xfrm>
            <a:off x="6705600" y="49530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24650" name="Rectangle 31"/>
          <p:cNvSpPr>
            <a:spLocks noChangeArrowheads="1"/>
          </p:cNvSpPr>
          <p:nvPr/>
        </p:nvSpPr>
        <p:spPr bwMode="auto">
          <a:xfrm>
            <a:off x="5029200" y="1371600"/>
            <a:ext cx="4206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59472" name="Oval 80"/>
          <p:cNvSpPr>
            <a:spLocks noChangeArrowheads="1"/>
          </p:cNvSpPr>
          <p:nvPr/>
        </p:nvSpPr>
        <p:spPr bwMode="auto">
          <a:xfrm>
            <a:off x="7696200" y="55626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59473" name="Oval 81"/>
          <p:cNvSpPr>
            <a:spLocks noChangeArrowheads="1"/>
          </p:cNvSpPr>
          <p:nvPr/>
        </p:nvSpPr>
        <p:spPr bwMode="auto">
          <a:xfrm>
            <a:off x="152400" y="5562600"/>
            <a:ext cx="1219200" cy="533400"/>
          </a:xfrm>
          <a:prstGeom prst="ellipse">
            <a:avLst/>
          </a:prstGeom>
          <a:noFill/>
          <a:ln w="38100">
            <a:solidFill>
              <a:srgbClr val="990000"/>
            </a:solidFill>
            <a:round/>
            <a:headEnd/>
            <a:tailEnd/>
          </a:ln>
        </p:spPr>
        <p:txBody>
          <a:bodyPr wrap="none" anchor="ctr"/>
          <a:lstStyle/>
          <a:p>
            <a:pPr algn="ctr"/>
            <a:endParaRPr lang="en-US">
              <a:solidFill>
                <a:srgbClr val="990000"/>
              </a:solidFill>
            </a:endParaRPr>
          </a:p>
        </p:txBody>
      </p:sp>
      <p:sp>
        <p:nvSpPr>
          <p:cNvPr id="4" name="Text Box 34"/>
          <p:cNvSpPr txBox="1">
            <a:spLocks noChangeArrowheads="1"/>
          </p:cNvSpPr>
          <p:nvPr/>
        </p:nvSpPr>
        <p:spPr bwMode="auto">
          <a:xfrm>
            <a:off x="4724400" y="2971800"/>
            <a:ext cx="2819400" cy="53022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3200" b="1"/>
              <a:t>Answer: 70</a:t>
            </a:r>
          </a:p>
        </p:txBody>
      </p:sp>
      <p:sp>
        <p:nvSpPr>
          <p:cNvPr id="24654" name="Text Box 57"/>
          <p:cNvSpPr txBox="1">
            <a:spLocks noChangeArrowheads="1"/>
          </p:cNvSpPr>
          <p:nvPr/>
        </p:nvSpPr>
        <p:spPr bwMode="auto">
          <a:xfrm>
            <a:off x="0" y="217488"/>
            <a:ext cx="9144000" cy="641350"/>
          </a:xfrm>
          <a:prstGeom prst="rect">
            <a:avLst/>
          </a:prstGeom>
          <a:noFill/>
          <a:ln w="19050">
            <a:noFill/>
            <a:miter lim="800000"/>
            <a:headEnd/>
            <a:tailEnd/>
          </a:ln>
        </p:spPr>
        <p:txBody>
          <a:bodyPr lIns="92075" tIns="46038" rIns="92075" bIns="46038" anchor="ctr">
            <a:spAutoFit/>
          </a:bodyPr>
          <a:lstStyle/>
          <a:p>
            <a:pPr algn="ctr" eaLnBrk="0" hangingPunct="0"/>
            <a:r>
              <a:rPr lang="en-US" sz="3600" b="1">
                <a:solidFill>
                  <a:srgbClr val="000099"/>
                </a:solidFill>
              </a:rPr>
              <a:t>How much is the shortage if the price is $1?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9394"/>
                                        </p:tgtEl>
                                        <p:attrNameLst>
                                          <p:attrName>style.visibility</p:attrName>
                                        </p:attrNameLst>
                                      </p:cBhvr>
                                      <p:to>
                                        <p:strVal val="visible"/>
                                      </p:to>
                                    </p:set>
                                    <p:animEffect transition="in" filter="dissolve">
                                      <p:cBhvr>
                                        <p:cTn id="10" dur="500"/>
                                        <p:tgtEl>
                                          <p:spTgt spid="5939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9472"/>
                                        </p:tgtEl>
                                        <p:attrNameLst>
                                          <p:attrName>style.visibility</p:attrName>
                                        </p:attrNameLst>
                                      </p:cBhvr>
                                      <p:to>
                                        <p:strVal val="visible"/>
                                      </p:to>
                                    </p:set>
                                    <p:animEffect transition="in" filter="dissolve">
                                      <p:cBhvr>
                                        <p:cTn id="13" dur="500"/>
                                        <p:tgtEl>
                                          <p:spTgt spid="59472"/>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59465"/>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59395"/>
                                        </p:tgtEl>
                                        <p:attrNameLst>
                                          <p:attrName>style.visibility</p:attrName>
                                        </p:attrNameLst>
                                      </p:cBhvr>
                                      <p:to>
                                        <p:strVal val="visible"/>
                                      </p:to>
                                    </p:set>
                                    <p:animEffect transition="in" filter="dissolve">
                                      <p:cBhvr>
                                        <p:cTn id="18" dur="500"/>
                                        <p:tgtEl>
                                          <p:spTgt spid="5939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9473"/>
                                        </p:tgtEl>
                                        <p:attrNameLst>
                                          <p:attrName>style.visibility</p:attrName>
                                        </p:attrNameLst>
                                      </p:cBhvr>
                                      <p:to>
                                        <p:strVal val="visible"/>
                                      </p:to>
                                    </p:set>
                                    <p:animEffect transition="in" filter="dissolve">
                                      <p:cBhvr>
                                        <p:cTn id="21" dur="500"/>
                                        <p:tgtEl>
                                          <p:spTgt spid="5947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dissolve">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P spid="59396" grpId="0" animBg="1"/>
      <p:bldP spid="59465" grpId="0" animBg="1"/>
      <p:bldP spid="59472" grpId="0" animBg="1"/>
      <p:bldP spid="59473" grpId="0" animBg="1"/>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99" name="Line 83"/>
          <p:cNvSpPr>
            <a:spLocks noChangeShapeType="1"/>
          </p:cNvSpPr>
          <p:nvPr/>
        </p:nvSpPr>
        <p:spPr bwMode="auto">
          <a:xfrm flipH="1">
            <a:off x="2286000" y="1752600"/>
            <a:ext cx="2590800" cy="0"/>
          </a:xfrm>
          <a:prstGeom prst="line">
            <a:avLst/>
          </a:prstGeom>
          <a:noFill/>
          <a:ln w="28575">
            <a:solidFill>
              <a:schemeClr val="tx1"/>
            </a:solidFill>
            <a:prstDash val="dash"/>
            <a:round/>
            <a:headEnd/>
            <a:tailEnd/>
          </a:ln>
        </p:spPr>
        <p:txBody>
          <a:bodyPr/>
          <a:lstStyle/>
          <a:p>
            <a:endParaRPr lang="en-US"/>
          </a:p>
        </p:txBody>
      </p:sp>
      <p:sp>
        <p:nvSpPr>
          <p:cNvPr id="60497" name="Line 81"/>
          <p:cNvSpPr>
            <a:spLocks noChangeShapeType="1"/>
          </p:cNvSpPr>
          <p:nvPr/>
        </p:nvSpPr>
        <p:spPr bwMode="auto">
          <a:xfrm flipH="1">
            <a:off x="2362200" y="4953000"/>
            <a:ext cx="4038600" cy="0"/>
          </a:xfrm>
          <a:prstGeom prst="line">
            <a:avLst/>
          </a:prstGeom>
          <a:noFill/>
          <a:ln w="28575">
            <a:solidFill>
              <a:schemeClr val="tx1"/>
            </a:solidFill>
            <a:prstDash val="dash"/>
            <a:round/>
            <a:headEnd/>
            <a:tailEnd/>
          </a:ln>
        </p:spPr>
        <p:txBody>
          <a:bodyPr/>
          <a:lstStyle/>
          <a:p>
            <a:endParaRPr lang="en-US"/>
          </a:p>
        </p:txBody>
      </p:sp>
      <p:grpSp>
        <p:nvGrpSpPr>
          <p:cNvPr id="2" name="Group 17"/>
          <p:cNvGrpSpPr>
            <a:grpSpLocks/>
          </p:cNvGrpSpPr>
          <p:nvPr/>
        </p:nvGrpSpPr>
        <p:grpSpPr bwMode="auto">
          <a:xfrm>
            <a:off x="2249488" y="1604963"/>
            <a:ext cx="4608512" cy="4262437"/>
            <a:chOff x="1473" y="948"/>
            <a:chExt cx="2989" cy="2724"/>
          </a:xfrm>
        </p:grpSpPr>
        <p:sp>
          <p:nvSpPr>
            <p:cNvPr id="25677"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5678"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5605" name="Rectangle 21"/>
          <p:cNvSpPr>
            <a:spLocks noChangeArrowheads="1"/>
          </p:cNvSpPr>
          <p:nvPr/>
        </p:nvSpPr>
        <p:spPr bwMode="auto">
          <a:xfrm>
            <a:off x="6858000" y="5791200"/>
            <a:ext cx="46037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5606" name="Rectangle 22"/>
          <p:cNvSpPr>
            <a:spLocks noChangeArrowheads="1"/>
          </p:cNvSpPr>
          <p:nvPr/>
        </p:nvSpPr>
        <p:spPr bwMode="auto">
          <a:xfrm>
            <a:off x="1985963" y="5683250"/>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5607" name="Text Box 23"/>
          <p:cNvSpPr txBox="1">
            <a:spLocks noChangeArrowheads="1"/>
          </p:cNvSpPr>
          <p:nvPr/>
        </p:nvSpPr>
        <p:spPr bwMode="auto">
          <a:xfrm>
            <a:off x="1835150" y="1595438"/>
            <a:ext cx="438150" cy="3662362"/>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5608" name="Text Box 31"/>
          <p:cNvSpPr txBox="1">
            <a:spLocks noChangeArrowheads="1"/>
          </p:cNvSpPr>
          <p:nvPr/>
        </p:nvSpPr>
        <p:spPr bwMode="auto">
          <a:xfrm>
            <a:off x="1752600" y="990600"/>
            <a:ext cx="420688"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25609" name="Text Box 34"/>
          <p:cNvSpPr txBox="1">
            <a:spLocks noChangeArrowheads="1"/>
          </p:cNvSpPr>
          <p:nvPr/>
        </p:nvSpPr>
        <p:spPr bwMode="auto">
          <a:xfrm>
            <a:off x="0" y="1143000"/>
            <a:ext cx="16764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Demand Schedule</a:t>
            </a:r>
          </a:p>
        </p:txBody>
      </p:sp>
      <p:sp>
        <p:nvSpPr>
          <p:cNvPr id="25610" name="Text Box 35"/>
          <p:cNvSpPr txBox="1">
            <a:spLocks noChangeArrowheads="1"/>
          </p:cNvSpPr>
          <p:nvPr/>
        </p:nvSpPr>
        <p:spPr bwMode="auto">
          <a:xfrm>
            <a:off x="2481263" y="5827713"/>
            <a:ext cx="4529137"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25611"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7A94A247-DB33-48FA-825F-9396481682A6}" type="slidenum">
              <a:rPr lang="en-US" sz="1400"/>
              <a:pPr algn="r"/>
              <a:t>63</a:t>
            </a:fld>
            <a:endParaRPr lang="en-US" sz="1400"/>
          </a:p>
        </p:txBody>
      </p:sp>
      <p:graphicFrame>
        <p:nvGraphicFramePr>
          <p:cNvPr id="60431" name="Group 15"/>
          <p:cNvGraphicFramePr>
            <a:graphicFrameLocks noGrp="1"/>
          </p:cNvGraphicFramePr>
          <p:nvPr/>
        </p:nvGraphicFramePr>
        <p:xfrm>
          <a:off x="152400" y="2057400"/>
          <a:ext cx="1198563" cy="4089402"/>
        </p:xfrm>
        <a:graphic>
          <a:graphicData uri="http://schemas.openxmlformats.org/drawingml/2006/table">
            <a:tbl>
              <a:tblPr/>
              <a:tblGrid>
                <a:gridCol w="539750"/>
                <a:gridCol w="658813"/>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35" name="Freeform 30"/>
          <p:cNvSpPr>
            <a:spLocks/>
          </p:cNvSpPr>
          <p:nvPr/>
        </p:nvSpPr>
        <p:spPr bwMode="auto">
          <a:xfrm rot="-358900">
            <a:off x="2811463" y="1611313"/>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5636" name="Oval 39"/>
          <p:cNvSpPr>
            <a:spLocks noChangeArrowheads="1"/>
          </p:cNvSpPr>
          <p:nvPr/>
        </p:nvSpPr>
        <p:spPr bwMode="auto">
          <a:xfrm>
            <a:off x="25908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37" name="Oval 40"/>
          <p:cNvSpPr>
            <a:spLocks noChangeArrowheads="1"/>
          </p:cNvSpPr>
          <p:nvPr/>
        </p:nvSpPr>
        <p:spPr bwMode="auto">
          <a:xfrm>
            <a:off x="31242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38" name="Oval 41"/>
          <p:cNvSpPr>
            <a:spLocks noChangeArrowheads="1"/>
          </p:cNvSpPr>
          <p:nvPr/>
        </p:nvSpPr>
        <p:spPr bwMode="auto">
          <a:xfrm>
            <a:off x="4953000" y="4191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39" name="Oval 42"/>
          <p:cNvSpPr>
            <a:spLocks noChangeArrowheads="1"/>
          </p:cNvSpPr>
          <p:nvPr/>
        </p:nvSpPr>
        <p:spPr bwMode="auto">
          <a:xfrm>
            <a:off x="6400800" y="4876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40" name="Freeform 16"/>
          <p:cNvSpPr>
            <a:spLocks/>
          </p:cNvSpPr>
          <p:nvPr/>
        </p:nvSpPr>
        <p:spPr bwMode="auto">
          <a:xfrm rot="-192810">
            <a:off x="2593975" y="1830388"/>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25641" name="Oval 44"/>
          <p:cNvSpPr>
            <a:spLocks noChangeArrowheads="1"/>
          </p:cNvSpPr>
          <p:nvPr/>
        </p:nvSpPr>
        <p:spPr bwMode="auto">
          <a:xfrm>
            <a:off x="2589213" y="48752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42" name="Oval 45"/>
          <p:cNvSpPr>
            <a:spLocks noChangeArrowheads="1"/>
          </p:cNvSpPr>
          <p:nvPr/>
        </p:nvSpPr>
        <p:spPr bwMode="auto">
          <a:xfrm>
            <a:off x="3198813" y="41894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43" name="Oval 46"/>
          <p:cNvSpPr>
            <a:spLocks noChangeArrowheads="1"/>
          </p:cNvSpPr>
          <p:nvPr/>
        </p:nvSpPr>
        <p:spPr bwMode="auto">
          <a:xfrm>
            <a:off x="4343400" y="2514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44" name="Oval 47"/>
          <p:cNvSpPr>
            <a:spLocks noChangeArrowheads="1"/>
          </p:cNvSpPr>
          <p:nvPr/>
        </p:nvSpPr>
        <p:spPr bwMode="auto">
          <a:xfrm>
            <a:off x="4800600" y="1676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45" name="Oval 48"/>
          <p:cNvSpPr>
            <a:spLocks noChangeArrowheads="1"/>
          </p:cNvSpPr>
          <p:nvPr/>
        </p:nvSpPr>
        <p:spPr bwMode="auto">
          <a:xfrm>
            <a:off x="3886200" y="32766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5646" name="Text Box 34"/>
          <p:cNvSpPr txBox="1">
            <a:spLocks noChangeArrowheads="1"/>
          </p:cNvSpPr>
          <p:nvPr/>
        </p:nvSpPr>
        <p:spPr bwMode="auto">
          <a:xfrm>
            <a:off x="7391400" y="10668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60466" name="Group 50"/>
          <p:cNvGraphicFramePr>
            <a:graphicFrameLocks noGrp="1"/>
          </p:cNvGraphicFramePr>
          <p:nvPr/>
        </p:nvGraphicFramePr>
        <p:xfrm>
          <a:off x="7772400" y="2057400"/>
          <a:ext cx="1138238" cy="4089402"/>
        </p:xfrm>
        <a:graphic>
          <a:graphicData uri="http://schemas.openxmlformats.org/drawingml/2006/table">
            <a:tbl>
              <a:tblPr/>
              <a:tblGrid>
                <a:gridCol w="539750"/>
                <a:gridCol w="598488"/>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70" name="Rectangle 31"/>
          <p:cNvSpPr>
            <a:spLocks noChangeArrowheads="1"/>
          </p:cNvSpPr>
          <p:nvPr/>
        </p:nvSpPr>
        <p:spPr bwMode="auto">
          <a:xfrm>
            <a:off x="6705600" y="49530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25671" name="Rectangle 31"/>
          <p:cNvSpPr>
            <a:spLocks noChangeArrowheads="1"/>
          </p:cNvSpPr>
          <p:nvPr/>
        </p:nvSpPr>
        <p:spPr bwMode="auto">
          <a:xfrm>
            <a:off x="5029200" y="1371600"/>
            <a:ext cx="4206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4" name="Text Box 34"/>
          <p:cNvSpPr txBox="1">
            <a:spLocks noChangeArrowheads="1"/>
          </p:cNvSpPr>
          <p:nvPr/>
        </p:nvSpPr>
        <p:spPr bwMode="auto">
          <a:xfrm>
            <a:off x="4419600" y="1828800"/>
            <a:ext cx="3429000" cy="1244600"/>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2800" b="1"/>
              <a:t>When there is a surplus, producers lower prices</a:t>
            </a:r>
          </a:p>
        </p:txBody>
      </p:sp>
      <p:sp>
        <p:nvSpPr>
          <p:cNvPr id="25673" name="Rectangle 82"/>
          <p:cNvSpPr>
            <a:spLocks noChangeArrowheads="1"/>
          </p:cNvSpPr>
          <p:nvPr/>
        </p:nvSpPr>
        <p:spPr bwMode="auto">
          <a:xfrm>
            <a:off x="0" y="152400"/>
            <a:ext cx="8991600" cy="968375"/>
          </a:xfrm>
          <a:prstGeom prst="rect">
            <a:avLst/>
          </a:prstGeom>
          <a:noFill/>
          <a:ln w="9525">
            <a:noFill/>
            <a:miter lim="800000"/>
            <a:headEnd/>
            <a:tailEnd/>
          </a:ln>
        </p:spPr>
        <p:txBody>
          <a:bodyPr>
            <a:spAutoFit/>
          </a:bodyPr>
          <a:lstStyle/>
          <a:p>
            <a:pPr algn="ctr" eaLnBrk="0" hangingPunct="0">
              <a:lnSpc>
                <a:spcPct val="90000"/>
              </a:lnSpc>
            </a:pPr>
            <a:r>
              <a:rPr lang="en-US" sz="3200" b="1">
                <a:solidFill>
                  <a:srgbClr val="000099"/>
                </a:solidFill>
              </a:rPr>
              <a:t>The FREE MARKET system automatically pushes the price toward equilibrium.</a:t>
            </a:r>
          </a:p>
        </p:txBody>
      </p:sp>
      <p:sp>
        <p:nvSpPr>
          <p:cNvPr id="5" name="Text Box 34"/>
          <p:cNvSpPr txBox="1">
            <a:spLocks noChangeArrowheads="1"/>
          </p:cNvSpPr>
          <p:nvPr/>
        </p:nvSpPr>
        <p:spPr bwMode="auto">
          <a:xfrm>
            <a:off x="4419600" y="3124200"/>
            <a:ext cx="3429000" cy="1244600"/>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2800" b="1"/>
              <a:t>When there is a shortage, producers raise prices</a:t>
            </a:r>
          </a:p>
        </p:txBody>
      </p:sp>
      <p:sp>
        <p:nvSpPr>
          <p:cNvPr id="60501" name="Line 85"/>
          <p:cNvSpPr>
            <a:spLocks noChangeShapeType="1"/>
          </p:cNvSpPr>
          <p:nvPr/>
        </p:nvSpPr>
        <p:spPr bwMode="auto">
          <a:xfrm flipH="1">
            <a:off x="3962400" y="1828800"/>
            <a:ext cx="0" cy="1219200"/>
          </a:xfrm>
          <a:prstGeom prst="line">
            <a:avLst/>
          </a:prstGeom>
          <a:noFill/>
          <a:ln w="76200">
            <a:solidFill>
              <a:schemeClr val="tx1"/>
            </a:solidFill>
            <a:round/>
            <a:headEnd/>
            <a:tailEnd type="triangle" w="med" len="med"/>
          </a:ln>
        </p:spPr>
        <p:txBody>
          <a:bodyPr/>
          <a:lstStyle/>
          <a:p>
            <a:endParaRPr lang="en-US"/>
          </a:p>
        </p:txBody>
      </p:sp>
      <p:sp>
        <p:nvSpPr>
          <p:cNvPr id="60502" name="Line 86"/>
          <p:cNvSpPr>
            <a:spLocks noChangeShapeType="1"/>
          </p:cNvSpPr>
          <p:nvPr/>
        </p:nvSpPr>
        <p:spPr bwMode="auto">
          <a:xfrm flipH="1" flipV="1">
            <a:off x="3962400" y="3657600"/>
            <a:ext cx="0" cy="10668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501"/>
                                        </p:tgtEl>
                                        <p:attrNameLst>
                                          <p:attrName>style.visibility</p:attrName>
                                        </p:attrNameLst>
                                      </p:cBhvr>
                                      <p:to>
                                        <p:strVal val="visible"/>
                                      </p:to>
                                    </p:set>
                                    <p:animEffect transition="in" filter="dissolve">
                                      <p:cBhvr>
                                        <p:cTn id="7" dur="500"/>
                                        <p:tgtEl>
                                          <p:spTgt spid="6050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0499"/>
                                        </p:tgtEl>
                                        <p:attrNameLst>
                                          <p:attrName>style.visibility</p:attrName>
                                        </p:attrNameLst>
                                      </p:cBhvr>
                                      <p:to>
                                        <p:strVal val="visible"/>
                                      </p:to>
                                    </p:set>
                                    <p:animEffect transition="in" filter="dissolve">
                                      <p:cBhvr>
                                        <p:cTn id="10" dur="500"/>
                                        <p:tgtEl>
                                          <p:spTgt spid="6049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ssolv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dissolve">
                                      <p:cBhvr>
                                        <p:cTn id="18" dur="500"/>
                                        <p:tgtEl>
                                          <p:spTgt spid="5">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0502"/>
                                        </p:tgtEl>
                                        <p:attrNameLst>
                                          <p:attrName>style.visibility</p:attrName>
                                        </p:attrNameLst>
                                      </p:cBhvr>
                                      <p:to>
                                        <p:strVal val="visible"/>
                                      </p:to>
                                    </p:set>
                                    <p:animEffect transition="in" filter="dissolve">
                                      <p:cBhvr>
                                        <p:cTn id="21" dur="500"/>
                                        <p:tgtEl>
                                          <p:spTgt spid="6050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0497"/>
                                        </p:tgtEl>
                                        <p:attrNameLst>
                                          <p:attrName>style.visibility</p:attrName>
                                        </p:attrNameLst>
                                      </p:cBhvr>
                                      <p:to>
                                        <p:strVal val="visible"/>
                                      </p:to>
                                    </p:set>
                                    <p:animEffect transition="in" filter="dissolve">
                                      <p:cBhvr>
                                        <p:cTn id="24" dur="500"/>
                                        <p:tgtEl>
                                          <p:spTgt spid="6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99" grpId="0" animBg="1"/>
      <p:bldP spid="60497" grpId="0" animBg="1"/>
      <p:bldP spid="4" grpId="0" build="p"/>
      <p:bldP spid="5" grpId="0" build="p"/>
      <p:bldP spid="60501" grpId="0" animBg="1"/>
      <p:bldP spid="6050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971800"/>
            <a:ext cx="9144000" cy="1143000"/>
          </a:xfrm>
          <a:noFill/>
        </p:spPr>
        <p:txBody>
          <a:bodyPr/>
          <a:lstStyle/>
          <a:p>
            <a:pPr eaLnBrk="1" hangingPunct="1"/>
            <a:r>
              <a:rPr lang="en-US" sz="6000" b="1" smtClean="0"/>
              <a:t>Shifting Supply and Demand</a:t>
            </a:r>
            <a:endParaRPr lang="en-US" b="1" smtClean="0"/>
          </a:p>
        </p:txBody>
      </p:sp>
      <p:sp>
        <p:nvSpPr>
          <p:cNvPr id="26627" name="Rectangle 3"/>
          <p:cNvSpPr>
            <a:spLocks noChangeArrowheads="1"/>
          </p:cNvSpPr>
          <p:nvPr/>
        </p:nvSpPr>
        <p:spPr bwMode="auto">
          <a:xfrm>
            <a:off x="1543050" y="2238375"/>
            <a:ext cx="9144000" cy="0"/>
          </a:xfrm>
          <a:prstGeom prst="rect">
            <a:avLst/>
          </a:prstGeom>
          <a:noFill/>
          <a:ln w="9525">
            <a:noFill/>
            <a:miter lim="800000"/>
            <a:headEnd/>
            <a:tailEnd/>
          </a:ln>
        </p:spPr>
        <p:txBody>
          <a:bodyPr>
            <a:spAutoFit/>
          </a:bodyPr>
          <a:lstStyle/>
          <a:p>
            <a:endParaRPr lang="en-US"/>
          </a:p>
        </p:txBody>
      </p:sp>
      <p:sp>
        <p:nvSpPr>
          <p:cNvPr id="26628" name="Slide Number Placeholder 4"/>
          <p:cNvSpPr>
            <a:spLocks noGrp="1"/>
          </p:cNvSpPr>
          <p:nvPr>
            <p:ph type="sldNum" sz="quarter" idx="12"/>
          </p:nvPr>
        </p:nvSpPr>
        <p:spPr>
          <a:noFill/>
        </p:spPr>
        <p:txBody>
          <a:bodyPr/>
          <a:lstStyle/>
          <a:p>
            <a:fld id="{AAA1EF5B-0E27-4FA8-BA9E-0DD453E92D27}" type="slidenum">
              <a:rPr lang="en-US" smtClean="0">
                <a:latin typeface="Times New Roman" pitchFamily="18" charset="0"/>
              </a:rPr>
              <a:pPr/>
              <a:t>64</a:t>
            </a:fld>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772400" cy="1143000"/>
          </a:xfrm>
        </p:spPr>
        <p:txBody>
          <a:bodyPr/>
          <a:lstStyle/>
          <a:p>
            <a:pPr eaLnBrk="1" hangingPunct="1"/>
            <a:r>
              <a:rPr lang="en-US" altLang="en-US" b="1" smtClean="0"/>
              <a:t>Supply and Demand Analysis</a:t>
            </a:r>
          </a:p>
        </p:txBody>
      </p:sp>
      <p:sp>
        <p:nvSpPr>
          <p:cNvPr id="110595" name="Text Box 3"/>
          <p:cNvSpPr txBox="1">
            <a:spLocks noChangeArrowheads="1"/>
          </p:cNvSpPr>
          <p:nvPr/>
        </p:nvSpPr>
        <p:spPr bwMode="auto">
          <a:xfrm>
            <a:off x="228600" y="609600"/>
            <a:ext cx="8915400" cy="6069013"/>
          </a:xfrm>
          <a:prstGeom prst="rect">
            <a:avLst/>
          </a:prstGeom>
          <a:noFill/>
          <a:ln w="9525">
            <a:noFill/>
            <a:miter lim="800000"/>
            <a:headEnd/>
            <a:tailEnd/>
          </a:ln>
        </p:spPr>
        <p:txBody>
          <a:bodyPr>
            <a:spAutoFit/>
          </a:bodyPr>
          <a:lstStyle/>
          <a:p>
            <a:pPr marL="457200" indent="-457200" algn="ctr" eaLnBrk="0" hangingPunct="0"/>
            <a:r>
              <a:rPr lang="en-US" altLang="en-US" sz="3600" b="1">
                <a:solidFill>
                  <a:srgbClr val="000099"/>
                </a:solidFill>
              </a:rPr>
              <a:t>Easy as 1, 2, 3</a:t>
            </a:r>
          </a:p>
          <a:p>
            <a:pPr marL="457200" indent="-457200" eaLnBrk="0" hangingPunct="0">
              <a:buFontTx/>
              <a:buAutoNum type="arabicPeriod"/>
            </a:pPr>
            <a:r>
              <a:rPr lang="en-US" altLang="en-US" sz="3200" b="1"/>
              <a:t>Before the change:</a:t>
            </a:r>
          </a:p>
          <a:p>
            <a:pPr marL="914400" lvl="1" indent="-457200" eaLnBrk="0" hangingPunct="0">
              <a:buFontTx/>
              <a:buChar char="•"/>
            </a:pPr>
            <a:r>
              <a:rPr lang="en-US" altLang="en-US" sz="2800" b="1">
                <a:solidFill>
                  <a:srgbClr val="990000"/>
                </a:solidFill>
              </a:rPr>
              <a:t>Draw supply and demand </a:t>
            </a:r>
          </a:p>
          <a:p>
            <a:pPr marL="914400" lvl="1" indent="-457200" eaLnBrk="0" hangingPunct="0">
              <a:buFontTx/>
              <a:buChar char="•"/>
            </a:pPr>
            <a:r>
              <a:rPr lang="en-US" altLang="en-US" sz="2800" b="1">
                <a:solidFill>
                  <a:srgbClr val="990000"/>
                </a:solidFill>
              </a:rPr>
              <a:t>Label original equilibrium price and quantity</a:t>
            </a:r>
          </a:p>
          <a:p>
            <a:pPr marL="457200" indent="-457200" eaLnBrk="0" hangingPunct="0">
              <a:buFontTx/>
              <a:buAutoNum type="arabicPeriod"/>
            </a:pPr>
            <a:r>
              <a:rPr lang="en-US" altLang="en-US" sz="3200" b="1">
                <a:cs typeface="Arial" charset="0"/>
              </a:rPr>
              <a:t>The change:</a:t>
            </a:r>
            <a:r>
              <a:rPr lang="en-US" altLang="en-US" sz="2800" b="1">
                <a:cs typeface="Arial" charset="0"/>
              </a:rPr>
              <a:t>  </a:t>
            </a:r>
          </a:p>
          <a:p>
            <a:pPr marL="914400" lvl="1" indent="-457200" eaLnBrk="0" hangingPunct="0">
              <a:buFontTx/>
              <a:buChar char="•"/>
            </a:pPr>
            <a:r>
              <a:rPr lang="en-US" altLang="en-US" sz="2800" b="1">
                <a:solidFill>
                  <a:srgbClr val="990000"/>
                </a:solidFill>
                <a:cs typeface="Arial" charset="0"/>
              </a:rPr>
              <a:t>Did it affect supply or demand </a:t>
            </a:r>
            <a:r>
              <a:rPr lang="en-US" altLang="en-US" sz="2800" b="1" u="sng">
                <a:solidFill>
                  <a:srgbClr val="990000"/>
                </a:solidFill>
                <a:cs typeface="Arial" charset="0"/>
              </a:rPr>
              <a:t>first</a:t>
            </a:r>
            <a:r>
              <a:rPr lang="en-US" altLang="en-US" sz="2800" b="1">
                <a:solidFill>
                  <a:srgbClr val="990000"/>
                </a:solidFill>
                <a:cs typeface="Arial" charset="0"/>
              </a:rPr>
              <a:t>?</a:t>
            </a:r>
          </a:p>
          <a:p>
            <a:pPr marL="914400" lvl="1" indent="-457200" eaLnBrk="0" hangingPunct="0">
              <a:buFontTx/>
              <a:buChar char="•"/>
            </a:pPr>
            <a:r>
              <a:rPr lang="en-US" altLang="en-US" sz="2800" b="1">
                <a:solidFill>
                  <a:srgbClr val="990000"/>
                </a:solidFill>
                <a:cs typeface="Arial" charset="0"/>
              </a:rPr>
              <a:t>Which determinant caused the shift? </a:t>
            </a:r>
          </a:p>
          <a:p>
            <a:pPr marL="914400" lvl="1" indent="-457200" eaLnBrk="0" hangingPunct="0">
              <a:buFontTx/>
              <a:buChar char="•"/>
            </a:pPr>
            <a:r>
              <a:rPr lang="en-US" altLang="en-US" sz="2800" b="1">
                <a:solidFill>
                  <a:srgbClr val="990000"/>
                </a:solidFill>
                <a:cs typeface="Arial" charset="0"/>
              </a:rPr>
              <a:t>Draw increase or decrease</a:t>
            </a:r>
            <a:r>
              <a:rPr lang="en-US" altLang="en-US" sz="2800" b="1">
                <a:solidFill>
                  <a:srgbClr val="990000"/>
                </a:solidFill>
              </a:rPr>
              <a:t> </a:t>
            </a:r>
            <a:endParaRPr lang="en-US" altLang="en-US" sz="2800" b="1">
              <a:solidFill>
                <a:srgbClr val="990000"/>
              </a:solidFill>
              <a:cs typeface="Arial" charset="0"/>
            </a:endParaRPr>
          </a:p>
          <a:p>
            <a:pPr marL="457200" indent="-457200" eaLnBrk="0" hangingPunct="0">
              <a:buFontTx/>
              <a:buAutoNum type="arabicPeriod"/>
            </a:pPr>
            <a:r>
              <a:rPr lang="en-US" altLang="en-US" sz="3200" b="1">
                <a:cs typeface="Arial" charset="0"/>
              </a:rPr>
              <a:t>After change:</a:t>
            </a:r>
            <a:r>
              <a:rPr lang="en-US" altLang="en-US" sz="2800" b="1">
                <a:cs typeface="Arial" charset="0"/>
              </a:rPr>
              <a:t>  </a:t>
            </a:r>
          </a:p>
          <a:p>
            <a:pPr marL="914400" lvl="1" indent="-457200" eaLnBrk="0" hangingPunct="0">
              <a:buFontTx/>
              <a:buChar char="•"/>
            </a:pPr>
            <a:r>
              <a:rPr lang="en-US" altLang="en-US" sz="2800" b="1">
                <a:solidFill>
                  <a:srgbClr val="990000"/>
                </a:solidFill>
                <a:cs typeface="Arial" charset="0"/>
              </a:rPr>
              <a:t>Label new equilibrium?</a:t>
            </a:r>
          </a:p>
          <a:p>
            <a:pPr marL="914400" lvl="1" indent="-457200" eaLnBrk="0" hangingPunct="0">
              <a:buFontTx/>
              <a:buChar char="•"/>
            </a:pPr>
            <a:r>
              <a:rPr lang="en-US" altLang="en-US" sz="2800" b="1">
                <a:solidFill>
                  <a:srgbClr val="990000"/>
                </a:solidFill>
                <a:cs typeface="Arial" charset="0"/>
              </a:rPr>
              <a:t>What happens to Price? (increase or decrease)</a:t>
            </a:r>
          </a:p>
          <a:p>
            <a:pPr marL="914400" lvl="1" indent="-457200" eaLnBrk="0" hangingPunct="0">
              <a:buFontTx/>
              <a:buChar char="•"/>
            </a:pPr>
            <a:r>
              <a:rPr lang="en-US" altLang="en-US" sz="2800" b="1">
                <a:solidFill>
                  <a:srgbClr val="990000"/>
                </a:solidFill>
                <a:cs typeface="Arial" charset="0"/>
              </a:rPr>
              <a:t>What happens to Quantity?</a:t>
            </a:r>
            <a:r>
              <a:rPr lang="en-US" altLang="en-US" sz="2800" b="1"/>
              <a:t> </a:t>
            </a:r>
            <a:r>
              <a:rPr lang="en-US" altLang="en-US" sz="2800" b="1">
                <a:solidFill>
                  <a:srgbClr val="990000"/>
                </a:solidFill>
                <a:cs typeface="Arial" charset="0"/>
              </a:rPr>
              <a:t>(increase or decrease)</a:t>
            </a:r>
          </a:p>
          <a:p>
            <a:pPr marL="457200" indent="-457200" algn="ctr" eaLnBrk="0" hangingPunct="0"/>
            <a:r>
              <a:rPr lang="en-US" altLang="en-US" sz="3600" b="1">
                <a:solidFill>
                  <a:srgbClr val="000099"/>
                </a:solidFill>
              </a:rPr>
              <a:t>Let’s Practice!</a:t>
            </a:r>
            <a:r>
              <a:rPr lang="en-US" altLang="en-US" sz="2800" b="1">
                <a:solidFill>
                  <a:srgbClr val="000099"/>
                </a:solidFill>
              </a:rPr>
              <a:t> </a:t>
            </a:r>
          </a:p>
        </p:txBody>
      </p:sp>
      <p:sp>
        <p:nvSpPr>
          <p:cNvPr id="28676" name="Slide Number Placeholder 3"/>
          <p:cNvSpPr>
            <a:spLocks noGrp="1"/>
          </p:cNvSpPr>
          <p:nvPr>
            <p:ph type="sldNum" sz="quarter" idx="12"/>
          </p:nvPr>
        </p:nvSpPr>
        <p:spPr>
          <a:noFill/>
        </p:spPr>
        <p:txBody>
          <a:bodyPr/>
          <a:lstStyle/>
          <a:p>
            <a:fld id="{1722C5D4-B08F-4DFA-84DE-28E128DEE165}" type="slidenum">
              <a:rPr lang="en-US" smtClean="0">
                <a:latin typeface="Times New Roman" pitchFamily="18" charset="0"/>
              </a:rPr>
              <a:pPr/>
              <a:t>65</a:t>
            </a:fld>
            <a:endParaRPr lang="en-US" smtClean="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dissolve">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dissolve">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dissolve">
                                      <p:cBhvr>
                                        <p:cTn id="17" dur="500"/>
                                        <p:tgtEl>
                                          <p:spTgt spid="110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dissolve">
                                      <p:cBhvr>
                                        <p:cTn id="22" dur="500"/>
                                        <p:tgtEl>
                                          <p:spTgt spid="1105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Effect transition="in" filter="dissolve">
                                      <p:cBhvr>
                                        <p:cTn id="27" dur="500"/>
                                        <p:tgtEl>
                                          <p:spTgt spid="1105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0595">
                                            <p:txEl>
                                              <p:pRg st="5" end="5"/>
                                            </p:txEl>
                                          </p:spTgt>
                                        </p:tgtEl>
                                        <p:attrNameLst>
                                          <p:attrName>style.visibility</p:attrName>
                                        </p:attrNameLst>
                                      </p:cBhvr>
                                      <p:to>
                                        <p:strVal val="visible"/>
                                      </p:to>
                                    </p:set>
                                    <p:animEffect transition="in" filter="dissolve">
                                      <p:cBhvr>
                                        <p:cTn id="32" dur="500"/>
                                        <p:tgtEl>
                                          <p:spTgt spid="1105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0595">
                                            <p:txEl>
                                              <p:pRg st="6" end="6"/>
                                            </p:txEl>
                                          </p:spTgt>
                                        </p:tgtEl>
                                        <p:attrNameLst>
                                          <p:attrName>style.visibility</p:attrName>
                                        </p:attrNameLst>
                                      </p:cBhvr>
                                      <p:to>
                                        <p:strVal val="visible"/>
                                      </p:to>
                                    </p:set>
                                    <p:animEffect transition="in" filter="dissolve">
                                      <p:cBhvr>
                                        <p:cTn id="37" dur="500"/>
                                        <p:tgtEl>
                                          <p:spTgt spid="1105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0595">
                                            <p:txEl>
                                              <p:pRg st="7" end="7"/>
                                            </p:txEl>
                                          </p:spTgt>
                                        </p:tgtEl>
                                        <p:attrNameLst>
                                          <p:attrName>style.visibility</p:attrName>
                                        </p:attrNameLst>
                                      </p:cBhvr>
                                      <p:to>
                                        <p:strVal val="visible"/>
                                      </p:to>
                                    </p:set>
                                    <p:animEffect transition="in" filter="dissolve">
                                      <p:cBhvr>
                                        <p:cTn id="42" dur="500"/>
                                        <p:tgtEl>
                                          <p:spTgt spid="1105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0595">
                                            <p:txEl>
                                              <p:pRg st="8" end="8"/>
                                            </p:txEl>
                                          </p:spTgt>
                                        </p:tgtEl>
                                        <p:attrNameLst>
                                          <p:attrName>style.visibility</p:attrName>
                                        </p:attrNameLst>
                                      </p:cBhvr>
                                      <p:to>
                                        <p:strVal val="visible"/>
                                      </p:to>
                                    </p:set>
                                    <p:animEffect transition="in" filter="dissolve">
                                      <p:cBhvr>
                                        <p:cTn id="47" dur="500"/>
                                        <p:tgtEl>
                                          <p:spTgt spid="1105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0595">
                                            <p:txEl>
                                              <p:pRg st="9" end="9"/>
                                            </p:txEl>
                                          </p:spTgt>
                                        </p:tgtEl>
                                        <p:attrNameLst>
                                          <p:attrName>style.visibility</p:attrName>
                                        </p:attrNameLst>
                                      </p:cBhvr>
                                      <p:to>
                                        <p:strVal val="visible"/>
                                      </p:to>
                                    </p:set>
                                    <p:animEffect transition="in" filter="dissolve">
                                      <p:cBhvr>
                                        <p:cTn id="52" dur="500"/>
                                        <p:tgtEl>
                                          <p:spTgt spid="11059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0595">
                                            <p:txEl>
                                              <p:pRg st="10" end="10"/>
                                            </p:txEl>
                                          </p:spTgt>
                                        </p:tgtEl>
                                        <p:attrNameLst>
                                          <p:attrName>style.visibility</p:attrName>
                                        </p:attrNameLst>
                                      </p:cBhvr>
                                      <p:to>
                                        <p:strVal val="visible"/>
                                      </p:to>
                                    </p:set>
                                    <p:animEffect transition="in" filter="dissolve">
                                      <p:cBhvr>
                                        <p:cTn id="57" dur="500"/>
                                        <p:tgtEl>
                                          <p:spTgt spid="11059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10595">
                                            <p:txEl>
                                              <p:pRg st="11" end="11"/>
                                            </p:txEl>
                                          </p:spTgt>
                                        </p:tgtEl>
                                        <p:attrNameLst>
                                          <p:attrName>style.visibility</p:attrName>
                                        </p:attrNameLst>
                                      </p:cBhvr>
                                      <p:to>
                                        <p:strVal val="visible"/>
                                      </p:to>
                                    </p:set>
                                    <p:animEffect transition="in" filter="dissolve">
                                      <p:cBhvr>
                                        <p:cTn id="62" dur="500"/>
                                        <p:tgtEl>
                                          <p:spTgt spid="11059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0595">
                                            <p:txEl>
                                              <p:pRg st="12" end="12"/>
                                            </p:txEl>
                                          </p:spTgt>
                                        </p:tgtEl>
                                        <p:attrNameLst>
                                          <p:attrName>style.visibility</p:attrName>
                                        </p:attrNameLst>
                                      </p:cBhvr>
                                      <p:to>
                                        <p:strVal val="visible"/>
                                      </p:to>
                                    </p:set>
                                    <p:animEffect transition="in" filter="dissolve">
                                      <p:cBhvr>
                                        <p:cTn id="67" dur="500"/>
                                        <p:tgtEl>
                                          <p:spTgt spid="1105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28600"/>
            <a:ext cx="7772400" cy="1143000"/>
          </a:xfrm>
        </p:spPr>
        <p:txBody>
          <a:bodyPr/>
          <a:lstStyle/>
          <a:p>
            <a:pPr eaLnBrk="1" hangingPunct="1"/>
            <a:r>
              <a:rPr lang="en-US" altLang="en-US" b="1" smtClean="0"/>
              <a:t>S&amp;D Analysis Practice</a:t>
            </a:r>
          </a:p>
        </p:txBody>
      </p:sp>
      <p:sp>
        <p:nvSpPr>
          <p:cNvPr id="111619" name="Rectangle 3"/>
          <p:cNvSpPr>
            <a:spLocks noGrp="1" noChangeArrowheads="1"/>
          </p:cNvSpPr>
          <p:nvPr>
            <p:ph type="body" sz="half" idx="2"/>
          </p:nvPr>
        </p:nvSpPr>
        <p:spPr>
          <a:xfrm>
            <a:off x="0" y="1981200"/>
            <a:ext cx="8991600" cy="2362200"/>
          </a:xfrm>
        </p:spPr>
        <p:txBody>
          <a:bodyPr>
            <a:normAutofit fontScale="77500" lnSpcReduction="20000"/>
          </a:bodyPr>
          <a:lstStyle/>
          <a:p>
            <a:pPr marL="533400" indent="-533400" algn="ctr" eaLnBrk="1" hangingPunct="1">
              <a:lnSpc>
                <a:spcPct val="90000"/>
              </a:lnSpc>
              <a:spcBef>
                <a:spcPct val="0"/>
              </a:spcBef>
              <a:buFontTx/>
              <a:buNone/>
            </a:pPr>
            <a:r>
              <a:rPr lang="en-US" altLang="en-US" sz="4000" b="1" smtClean="0">
                <a:solidFill>
                  <a:srgbClr val="000099"/>
                </a:solidFill>
              </a:rPr>
              <a:t>Analyze Hamburgers</a:t>
            </a:r>
          </a:p>
          <a:p>
            <a:pPr marL="914400" lvl="1" indent="-457200" eaLnBrk="1" hangingPunct="1">
              <a:lnSpc>
                <a:spcPct val="90000"/>
              </a:lnSpc>
              <a:spcBef>
                <a:spcPct val="0"/>
              </a:spcBef>
              <a:buFontTx/>
              <a:buAutoNum type="arabicPeriod"/>
            </a:pPr>
            <a:r>
              <a:rPr lang="en-US" altLang="en-US" sz="3600" b="1" smtClean="0">
                <a:solidFill>
                  <a:srgbClr val="990000"/>
                </a:solidFill>
              </a:rPr>
              <a:t>Price of sushi (a substitute) increases</a:t>
            </a:r>
          </a:p>
          <a:p>
            <a:pPr marL="914400" lvl="1" indent="-457200" eaLnBrk="1" hangingPunct="1">
              <a:lnSpc>
                <a:spcPct val="90000"/>
              </a:lnSpc>
              <a:spcBef>
                <a:spcPct val="0"/>
              </a:spcBef>
              <a:buFontTx/>
              <a:buAutoNum type="arabicPeriod"/>
            </a:pPr>
            <a:r>
              <a:rPr lang="en-US" altLang="en-US" sz="3600" b="1" smtClean="0">
                <a:solidFill>
                  <a:srgbClr val="990000"/>
                </a:solidFill>
              </a:rPr>
              <a:t>New grilling technology cuts production time in half</a:t>
            </a:r>
          </a:p>
          <a:p>
            <a:pPr marL="914400" lvl="1" indent="-457200" eaLnBrk="1" hangingPunct="1">
              <a:lnSpc>
                <a:spcPct val="90000"/>
              </a:lnSpc>
              <a:spcBef>
                <a:spcPct val="0"/>
              </a:spcBef>
              <a:buFontTx/>
              <a:buAutoNum type="arabicPeriod"/>
            </a:pPr>
            <a:r>
              <a:rPr lang="en-US" altLang="en-US" sz="3600" b="1" smtClean="0">
                <a:solidFill>
                  <a:srgbClr val="990000"/>
                </a:solidFill>
              </a:rPr>
              <a:t>Price of burgers falls from $3 to $1. </a:t>
            </a:r>
          </a:p>
          <a:p>
            <a:pPr marL="914400" lvl="1" indent="-457200" eaLnBrk="1" hangingPunct="1">
              <a:lnSpc>
                <a:spcPct val="90000"/>
              </a:lnSpc>
              <a:spcBef>
                <a:spcPct val="0"/>
              </a:spcBef>
              <a:buFontTx/>
              <a:buAutoNum type="arabicPeriod"/>
            </a:pPr>
            <a:r>
              <a:rPr lang="en-US" altLang="en-US" sz="3600" b="1" smtClean="0">
                <a:solidFill>
                  <a:srgbClr val="990000"/>
                </a:solidFill>
              </a:rPr>
              <a:t>Price for ground beef triples</a:t>
            </a:r>
          </a:p>
          <a:p>
            <a:pPr marL="914400" lvl="1" indent="-457200" eaLnBrk="1" hangingPunct="1">
              <a:lnSpc>
                <a:spcPct val="90000"/>
              </a:lnSpc>
              <a:spcBef>
                <a:spcPct val="0"/>
              </a:spcBef>
              <a:buFontTx/>
              <a:buAutoNum type="arabicPeriod"/>
            </a:pPr>
            <a:r>
              <a:rPr lang="en-US" altLang="en-US" sz="3600" b="1" smtClean="0">
                <a:solidFill>
                  <a:srgbClr val="990000"/>
                </a:solidFill>
              </a:rPr>
              <a:t>Human fingers found in multiple burger restaurants.</a:t>
            </a:r>
          </a:p>
          <a:p>
            <a:pPr marL="914400" lvl="1" indent="-457200" eaLnBrk="1" hangingPunct="1">
              <a:lnSpc>
                <a:spcPct val="90000"/>
              </a:lnSpc>
              <a:spcBef>
                <a:spcPct val="0"/>
              </a:spcBef>
              <a:buFontTx/>
              <a:buNone/>
            </a:pPr>
            <a:endParaRPr lang="en-US" altLang="en-US" sz="3600" b="1" smtClean="0">
              <a:solidFill>
                <a:srgbClr val="990000"/>
              </a:solidFill>
            </a:endParaRPr>
          </a:p>
        </p:txBody>
      </p:sp>
      <p:sp>
        <p:nvSpPr>
          <p:cNvPr id="111620" name="Text Box 4"/>
          <p:cNvSpPr txBox="1">
            <a:spLocks noChangeArrowheads="1"/>
          </p:cNvSpPr>
          <p:nvPr/>
        </p:nvSpPr>
        <p:spPr bwMode="auto">
          <a:xfrm>
            <a:off x="1143000" y="609600"/>
            <a:ext cx="6934200" cy="1373188"/>
          </a:xfrm>
          <a:prstGeom prst="rect">
            <a:avLst/>
          </a:prstGeom>
          <a:noFill/>
          <a:ln w="9525">
            <a:noFill/>
            <a:miter lim="800000"/>
            <a:headEnd/>
            <a:tailEnd/>
          </a:ln>
        </p:spPr>
        <p:txBody>
          <a:bodyPr>
            <a:spAutoFit/>
          </a:bodyPr>
          <a:lstStyle/>
          <a:p>
            <a:pPr marL="457200" indent="-457200" eaLnBrk="0" hangingPunct="0">
              <a:buFontTx/>
              <a:buAutoNum type="arabicPeriod"/>
            </a:pPr>
            <a:r>
              <a:rPr lang="en-US" altLang="en-US" sz="2800" b="1"/>
              <a:t>Before Change (Draw equilibrium) </a:t>
            </a:r>
          </a:p>
          <a:p>
            <a:pPr marL="457200" indent="-457200" eaLnBrk="0" hangingPunct="0">
              <a:buFontTx/>
              <a:buAutoNum type="arabicPeriod"/>
            </a:pPr>
            <a:r>
              <a:rPr lang="en-US" altLang="en-US" sz="2800" b="1"/>
              <a:t>The Change (S or D, Identify Shifter)</a:t>
            </a:r>
          </a:p>
          <a:p>
            <a:pPr marL="457200" indent="-457200" eaLnBrk="0" hangingPunct="0">
              <a:buFontTx/>
              <a:buAutoNum type="arabicPeriod"/>
            </a:pPr>
            <a:r>
              <a:rPr lang="en-US" altLang="en-US" sz="2800" b="1"/>
              <a:t>After Change (Price and Quantity After)</a:t>
            </a:r>
            <a:endParaRPr lang="en-US" altLang="en-US" b="1"/>
          </a:p>
        </p:txBody>
      </p:sp>
      <p:sp>
        <p:nvSpPr>
          <p:cNvPr id="29701" name="Slide Number Placeholder 4"/>
          <p:cNvSpPr>
            <a:spLocks noGrp="1"/>
          </p:cNvSpPr>
          <p:nvPr>
            <p:ph type="sldNum" sz="quarter" idx="12"/>
          </p:nvPr>
        </p:nvSpPr>
        <p:spPr>
          <a:noFill/>
        </p:spPr>
        <p:txBody>
          <a:bodyPr/>
          <a:lstStyle/>
          <a:p>
            <a:fld id="{1436CAF8-D116-47A3-870B-6D48B4A9B379}" type="slidenum">
              <a:rPr lang="en-US" smtClean="0">
                <a:latin typeface="Times New Roman" pitchFamily="18" charset="0"/>
              </a:rPr>
              <a:pPr/>
              <a:t>66</a:t>
            </a:fld>
            <a:endParaRPr lang="en-US" smtClean="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dissolve">
                                      <p:cBhvr>
                                        <p:cTn id="7" dur="500"/>
                                        <p:tgtEl>
                                          <p:spTgt spid="1116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620">
                                            <p:txEl>
                                              <p:pRg st="1" end="1"/>
                                            </p:txEl>
                                          </p:spTgt>
                                        </p:tgtEl>
                                        <p:attrNameLst>
                                          <p:attrName>style.visibility</p:attrName>
                                        </p:attrNameLst>
                                      </p:cBhvr>
                                      <p:to>
                                        <p:strVal val="visible"/>
                                      </p:to>
                                    </p:set>
                                    <p:animEffect transition="in" filter="dissolve">
                                      <p:cBhvr>
                                        <p:cTn id="12" dur="500"/>
                                        <p:tgtEl>
                                          <p:spTgt spid="1116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1620">
                                            <p:txEl>
                                              <p:pRg st="2" end="2"/>
                                            </p:txEl>
                                          </p:spTgt>
                                        </p:tgtEl>
                                        <p:attrNameLst>
                                          <p:attrName>style.visibility</p:attrName>
                                        </p:attrNameLst>
                                      </p:cBhvr>
                                      <p:to>
                                        <p:strVal val="visible"/>
                                      </p:to>
                                    </p:set>
                                    <p:animEffect transition="in" filter="dissolve">
                                      <p:cBhvr>
                                        <p:cTn id="17" dur="500"/>
                                        <p:tgtEl>
                                          <p:spTgt spid="1116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1619">
                                            <p:txEl>
                                              <p:pRg st="0" end="0"/>
                                            </p:txEl>
                                          </p:spTgt>
                                        </p:tgtEl>
                                        <p:attrNameLst>
                                          <p:attrName>style.visibility</p:attrName>
                                        </p:attrNameLst>
                                      </p:cBhvr>
                                      <p:to>
                                        <p:strVal val="visible"/>
                                      </p:to>
                                    </p:set>
                                    <p:animEffect transition="in" filter="dissolve">
                                      <p:cBhvr>
                                        <p:cTn id="22" dur="500"/>
                                        <p:tgtEl>
                                          <p:spTgt spid="1116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1619">
                                            <p:txEl>
                                              <p:pRg st="1" end="1"/>
                                            </p:txEl>
                                          </p:spTgt>
                                        </p:tgtEl>
                                        <p:attrNameLst>
                                          <p:attrName>style.visibility</p:attrName>
                                        </p:attrNameLst>
                                      </p:cBhvr>
                                      <p:to>
                                        <p:strVal val="visible"/>
                                      </p:to>
                                    </p:set>
                                    <p:animEffect transition="in" filter="dissolve">
                                      <p:cBhvr>
                                        <p:cTn id="27" dur="500"/>
                                        <p:tgtEl>
                                          <p:spTgt spid="1116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1619">
                                            <p:txEl>
                                              <p:pRg st="2" end="2"/>
                                            </p:txEl>
                                          </p:spTgt>
                                        </p:tgtEl>
                                        <p:attrNameLst>
                                          <p:attrName>style.visibility</p:attrName>
                                        </p:attrNameLst>
                                      </p:cBhvr>
                                      <p:to>
                                        <p:strVal val="visible"/>
                                      </p:to>
                                    </p:set>
                                    <p:animEffect transition="in" filter="dissolve">
                                      <p:cBhvr>
                                        <p:cTn id="32" dur="500"/>
                                        <p:tgtEl>
                                          <p:spTgt spid="1116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1619">
                                            <p:txEl>
                                              <p:pRg st="3" end="3"/>
                                            </p:txEl>
                                          </p:spTgt>
                                        </p:tgtEl>
                                        <p:attrNameLst>
                                          <p:attrName>style.visibility</p:attrName>
                                        </p:attrNameLst>
                                      </p:cBhvr>
                                      <p:to>
                                        <p:strVal val="visible"/>
                                      </p:to>
                                    </p:set>
                                    <p:animEffect transition="in" filter="dissolve">
                                      <p:cBhvr>
                                        <p:cTn id="37" dur="500"/>
                                        <p:tgtEl>
                                          <p:spTgt spid="11161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1619">
                                            <p:txEl>
                                              <p:pRg st="4" end="4"/>
                                            </p:txEl>
                                          </p:spTgt>
                                        </p:tgtEl>
                                        <p:attrNameLst>
                                          <p:attrName>style.visibility</p:attrName>
                                        </p:attrNameLst>
                                      </p:cBhvr>
                                      <p:to>
                                        <p:strVal val="visible"/>
                                      </p:to>
                                    </p:set>
                                    <p:animEffect transition="in" filter="dissolve">
                                      <p:cBhvr>
                                        <p:cTn id="42" dur="500"/>
                                        <p:tgtEl>
                                          <p:spTgt spid="11161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1619">
                                            <p:txEl>
                                              <p:pRg st="5" end="5"/>
                                            </p:txEl>
                                          </p:spTgt>
                                        </p:tgtEl>
                                        <p:attrNameLst>
                                          <p:attrName>style.visibility</p:attrName>
                                        </p:attrNameLst>
                                      </p:cBhvr>
                                      <p:to>
                                        <p:strVal val="visible"/>
                                      </p:to>
                                    </p:set>
                                    <p:animEffect transition="in" filter="dissolve">
                                      <p:cBhvr>
                                        <p:cTn id="47"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5" autoUpdateAnimBg="0"/>
      <p:bldP spid="111620"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7772400" cy="1143000"/>
          </a:xfrm>
        </p:spPr>
        <p:txBody>
          <a:bodyPr/>
          <a:lstStyle/>
          <a:p>
            <a:pPr eaLnBrk="1" hangingPunct="1"/>
            <a:r>
              <a:rPr lang="en-US" altLang="en-US" sz="5400" b="1" smtClean="0"/>
              <a:t>Double Shifts</a:t>
            </a:r>
          </a:p>
        </p:txBody>
      </p:sp>
      <p:sp>
        <p:nvSpPr>
          <p:cNvPr id="118787" name="Text Box 3"/>
          <p:cNvSpPr txBox="1">
            <a:spLocks noChangeArrowheads="1"/>
          </p:cNvSpPr>
          <p:nvPr/>
        </p:nvSpPr>
        <p:spPr bwMode="auto">
          <a:xfrm>
            <a:off x="228600" y="1371600"/>
            <a:ext cx="8915400" cy="4478338"/>
          </a:xfrm>
          <a:prstGeom prst="rect">
            <a:avLst/>
          </a:prstGeom>
          <a:noFill/>
          <a:ln w="9525">
            <a:noFill/>
            <a:miter lim="800000"/>
            <a:headEnd/>
            <a:tailEnd/>
          </a:ln>
        </p:spPr>
        <p:txBody>
          <a:bodyPr>
            <a:spAutoFit/>
          </a:bodyPr>
          <a:lstStyle/>
          <a:p>
            <a:pPr marL="457200" indent="-457200" eaLnBrk="0" hangingPunct="0">
              <a:buFontTx/>
              <a:buChar char="•"/>
            </a:pPr>
            <a:r>
              <a:rPr lang="en-US" altLang="en-US" sz="3200" b="1">
                <a:solidFill>
                  <a:srgbClr val="000099"/>
                </a:solidFill>
              </a:rPr>
              <a:t>Suppose the demand for sports cars fell at the same time as production technology improved. </a:t>
            </a:r>
          </a:p>
          <a:p>
            <a:pPr marL="457200" indent="-457200" eaLnBrk="0" hangingPunct="0">
              <a:buFontTx/>
              <a:buChar char="•"/>
            </a:pPr>
            <a:r>
              <a:rPr lang="en-US" altLang="en-US" sz="3200" b="1">
                <a:solidFill>
                  <a:srgbClr val="000099"/>
                </a:solidFill>
              </a:rPr>
              <a:t>Use S&amp;D Analysis to show what will happen to PRICE and QUANTITY.</a:t>
            </a:r>
          </a:p>
          <a:p>
            <a:pPr marL="457200" indent="-457200" eaLnBrk="0" hangingPunct="0"/>
            <a:endParaRPr lang="en-US" altLang="en-US" sz="2800" b="1">
              <a:solidFill>
                <a:srgbClr val="990000"/>
              </a:solidFill>
            </a:endParaRPr>
          </a:p>
          <a:p>
            <a:pPr marL="457200" indent="-457200" algn="ctr" eaLnBrk="0" hangingPunct="0"/>
            <a:r>
              <a:rPr lang="en-US" altLang="en-US" sz="4400" b="1">
                <a:solidFill>
                  <a:srgbClr val="990000"/>
                </a:solidFill>
              </a:rPr>
              <a:t>If TWO curves shift at the same time,  EITHER price or quantity will be indeterminate.</a:t>
            </a:r>
          </a:p>
        </p:txBody>
      </p:sp>
      <p:pic>
        <p:nvPicPr>
          <p:cNvPr id="30724" name="Picture 4" descr="car sports blue"/>
          <p:cNvPicPr>
            <a:picLocks noChangeAspect="1" noChangeArrowheads="1" noCrop="1"/>
          </p:cNvPicPr>
          <p:nvPr/>
        </p:nvPicPr>
        <p:blipFill>
          <a:blip r:embed="rId2" cstate="print"/>
          <a:srcRect/>
          <a:stretch>
            <a:fillRect/>
          </a:stretch>
        </p:blipFill>
        <p:spPr bwMode="auto">
          <a:xfrm>
            <a:off x="5810250" y="0"/>
            <a:ext cx="3333750" cy="1428750"/>
          </a:xfrm>
          <a:prstGeom prst="rect">
            <a:avLst/>
          </a:prstGeom>
          <a:noFill/>
          <a:ln w="9525">
            <a:noFill/>
            <a:miter lim="800000"/>
            <a:headEnd/>
            <a:tailEnd/>
          </a:ln>
        </p:spPr>
      </p:pic>
      <p:sp>
        <p:nvSpPr>
          <p:cNvPr id="30725" name="Slide Number Placeholder 4"/>
          <p:cNvSpPr>
            <a:spLocks noGrp="1"/>
          </p:cNvSpPr>
          <p:nvPr>
            <p:ph type="sldNum" sz="quarter" idx="12"/>
          </p:nvPr>
        </p:nvSpPr>
        <p:spPr>
          <a:noFill/>
        </p:spPr>
        <p:txBody>
          <a:bodyPr/>
          <a:lstStyle/>
          <a:p>
            <a:fld id="{651550EF-3E4B-4582-8851-53D190DEA246}" type="slidenum">
              <a:rPr lang="en-US" smtClean="0">
                <a:latin typeface="Times New Roman" pitchFamily="18" charset="0"/>
              </a:rPr>
              <a:pPr/>
              <a:t>67</a:t>
            </a:fld>
            <a:endParaRPr lang="en-US" smtClean="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dissolve">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dissolve">
                                      <p:cBhvr>
                                        <p:cTn id="12" dur="500"/>
                                        <p:tgtEl>
                                          <p:spTgt spid="118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animEffect transition="in" filter="dissolve">
                                      <p:cBhvr>
                                        <p:cTn id="17" dur="5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04800" y="990600"/>
            <a:ext cx="8186738" cy="5526088"/>
          </a:xfrm>
          <a:prstGeom prst="rect">
            <a:avLst/>
          </a:prstGeom>
          <a:noFill/>
          <a:ln w="9525">
            <a:noFill/>
            <a:miter lim="800000"/>
            <a:headEnd/>
            <a:tailEnd/>
          </a:ln>
        </p:spPr>
        <p:txBody>
          <a:bodyPr>
            <a:spAutoFit/>
          </a:bodyPr>
          <a:lstStyle/>
          <a:p>
            <a:pPr eaLnBrk="0" hangingPunct="0">
              <a:spcBef>
                <a:spcPct val="50000"/>
              </a:spcBef>
            </a:pPr>
            <a:r>
              <a:rPr kumimoji="1" lang="en-US" sz="3400" b="1">
                <a:latin typeface="Arial" charset="0"/>
              </a:rPr>
              <a:t>Consumer Surplus is the difference between what you are willing to pay and what you actually pay. </a:t>
            </a:r>
          </a:p>
          <a:p>
            <a:pPr eaLnBrk="0" hangingPunct="0">
              <a:spcBef>
                <a:spcPct val="50000"/>
              </a:spcBef>
            </a:pPr>
            <a:r>
              <a:rPr kumimoji="1" lang="en-US" sz="3400" b="1">
                <a:latin typeface="Arial" charset="0"/>
              </a:rPr>
              <a:t>	</a:t>
            </a:r>
            <a:r>
              <a:rPr kumimoji="1" lang="en-US" sz="3400" b="1">
                <a:solidFill>
                  <a:srgbClr val="990000"/>
                </a:solidFill>
                <a:latin typeface="Arial" charset="0"/>
              </a:rPr>
              <a:t>CS = Buyer’s Maximum – Price</a:t>
            </a:r>
          </a:p>
          <a:p>
            <a:pPr eaLnBrk="0" hangingPunct="0">
              <a:spcBef>
                <a:spcPct val="50000"/>
              </a:spcBef>
            </a:pPr>
            <a:r>
              <a:rPr kumimoji="1" lang="en-US" sz="3400" b="1">
                <a:latin typeface="Arial" charset="0"/>
              </a:rPr>
              <a:t>Producer’s Surplus is the difference between the price the seller received and how much they were willing to sell it for.  </a:t>
            </a:r>
          </a:p>
          <a:p>
            <a:pPr eaLnBrk="0" hangingPunct="0">
              <a:spcBef>
                <a:spcPct val="50000"/>
              </a:spcBef>
            </a:pPr>
            <a:r>
              <a:rPr kumimoji="1" lang="en-US" sz="3400" b="1">
                <a:latin typeface="Arial" charset="0"/>
              </a:rPr>
              <a:t>	</a:t>
            </a:r>
            <a:r>
              <a:rPr kumimoji="1" lang="en-US" sz="3400" b="1">
                <a:solidFill>
                  <a:srgbClr val="990000"/>
                </a:solidFill>
                <a:latin typeface="Arial" charset="0"/>
              </a:rPr>
              <a:t>PS = Price – Seller’s Minimum</a:t>
            </a:r>
          </a:p>
        </p:txBody>
      </p:sp>
      <p:sp>
        <p:nvSpPr>
          <p:cNvPr id="37891" name="Rectangle 3"/>
          <p:cNvSpPr>
            <a:spLocks noChangeArrowheads="1"/>
          </p:cNvSpPr>
          <p:nvPr/>
        </p:nvSpPr>
        <p:spPr bwMode="auto">
          <a:xfrm>
            <a:off x="609600" y="-76200"/>
            <a:ext cx="7772400" cy="1143000"/>
          </a:xfrm>
          <a:prstGeom prst="rect">
            <a:avLst/>
          </a:prstGeom>
          <a:noFill/>
          <a:ln w="9525">
            <a:noFill/>
            <a:miter lim="800000"/>
            <a:headEnd/>
            <a:tailEnd/>
          </a:ln>
        </p:spPr>
        <p:txBody>
          <a:bodyPr anchor="ctr"/>
          <a:lstStyle/>
          <a:p>
            <a:pPr algn="ctr"/>
            <a:r>
              <a:rPr lang="en-US" sz="4400" b="1">
                <a:solidFill>
                  <a:schemeClr val="tx2"/>
                </a:solidFill>
              </a:rPr>
              <a:t>Voluntary Exchange Terms</a:t>
            </a:r>
          </a:p>
        </p:txBody>
      </p:sp>
      <p:sp>
        <p:nvSpPr>
          <p:cNvPr id="37892" name="Slide Number Placeholder 3"/>
          <p:cNvSpPr>
            <a:spLocks noGrp="1"/>
          </p:cNvSpPr>
          <p:nvPr>
            <p:ph type="sldNum" sz="quarter" idx="12"/>
          </p:nvPr>
        </p:nvSpPr>
        <p:spPr>
          <a:noFill/>
        </p:spPr>
        <p:txBody>
          <a:bodyPr/>
          <a:lstStyle/>
          <a:p>
            <a:fld id="{8A5B426D-5F9B-47C4-82BB-8BD69B9A41D7}" type="slidenum">
              <a:rPr lang="en-US" smtClean="0">
                <a:latin typeface="Times New Roman" pitchFamily="18" charset="0"/>
              </a:rPr>
              <a:pPr/>
              <a:t>68</a:t>
            </a:fld>
            <a:endParaRPr lang="en-US" smtClean="0">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 calcmode="lin" valueType="num">
                                      <p:cBhvr additive="base">
                                        <p:cTn id="7" dur="500" fill="hold"/>
                                        <p:tgtEl>
                                          <p:spTgt spid="1157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4">
                                            <p:txEl>
                                              <p:pRg st="1" end="1"/>
                                            </p:txEl>
                                          </p:spTgt>
                                        </p:tgtEl>
                                        <p:attrNameLst>
                                          <p:attrName>style.visibility</p:attrName>
                                        </p:attrNameLst>
                                      </p:cBhvr>
                                      <p:to>
                                        <p:strVal val="visible"/>
                                      </p:to>
                                    </p:set>
                                    <p:anim calcmode="lin" valueType="num">
                                      <p:cBhvr additive="base">
                                        <p:cTn id="13" dur="500" fill="hold"/>
                                        <p:tgtEl>
                                          <p:spTgt spid="1157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4">
                                            <p:txEl>
                                              <p:pRg st="2" end="2"/>
                                            </p:txEl>
                                          </p:spTgt>
                                        </p:tgtEl>
                                        <p:attrNameLst>
                                          <p:attrName>style.visibility</p:attrName>
                                        </p:attrNameLst>
                                      </p:cBhvr>
                                      <p:to>
                                        <p:strVal val="visible"/>
                                      </p:to>
                                    </p:set>
                                    <p:anim calcmode="lin" valueType="num">
                                      <p:cBhvr additive="base">
                                        <p:cTn id="19" dur="500" fill="hold"/>
                                        <p:tgtEl>
                                          <p:spTgt spid="1157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5714">
                                            <p:txEl>
                                              <p:pRg st="3" end="3"/>
                                            </p:txEl>
                                          </p:spTgt>
                                        </p:tgtEl>
                                        <p:attrNameLst>
                                          <p:attrName>style.visibility</p:attrName>
                                        </p:attrNameLst>
                                      </p:cBhvr>
                                      <p:to>
                                        <p:strVal val="visible"/>
                                      </p:to>
                                    </p:set>
                                    <p:anim calcmode="lin" valueType="num">
                                      <p:cBhvr additive="base">
                                        <p:cTn id="25" dur="500" fill="hold"/>
                                        <p:tgtEl>
                                          <p:spTgt spid="1157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7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2590800"/>
            <a:ext cx="9144000" cy="1752600"/>
          </a:xfrm>
        </p:spPr>
        <p:txBody>
          <a:bodyPr/>
          <a:lstStyle/>
          <a:p>
            <a:pPr eaLnBrk="1" hangingPunct="1"/>
            <a:r>
              <a:rPr lang="en-US" altLang="en-US" sz="6000" b="1" smtClean="0"/>
              <a:t>Supply and Demand</a:t>
            </a:r>
          </a:p>
        </p:txBody>
      </p:sp>
      <p:sp>
        <p:nvSpPr>
          <p:cNvPr id="3075" name="Slide Number Placeholder 2"/>
          <p:cNvSpPr>
            <a:spLocks noGrp="1"/>
          </p:cNvSpPr>
          <p:nvPr>
            <p:ph type="sldNum" sz="quarter" idx="12"/>
          </p:nvPr>
        </p:nvSpPr>
        <p:spPr>
          <a:noFill/>
        </p:spPr>
        <p:txBody>
          <a:bodyPr/>
          <a:lstStyle/>
          <a:p>
            <a:fld id="{B4D7B49F-06A2-4602-A558-D6481AE626B1}" type="slidenum">
              <a:rPr lang="en-US" smtClean="0">
                <a:latin typeface="Times New Roman" pitchFamily="18" charset="0"/>
              </a:rPr>
              <a:pPr/>
              <a:t>69</a:t>
            </a:fld>
            <a:endParaRPr lang="en-US" smtClean="0">
              <a:latin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4" name="Rectangle 19"/>
          <p:cNvSpPr>
            <a:spLocks noGrp="1" noChangeArrowheads="1"/>
          </p:cNvSpPr>
          <p:nvPr>
            <p:ph type="title"/>
          </p:nvPr>
        </p:nvSpPr>
        <p:spPr>
          <a:xfrm>
            <a:off x="0" y="152400"/>
            <a:ext cx="6934200" cy="1143000"/>
          </a:xfrm>
        </p:spPr>
        <p:txBody>
          <a:bodyPr rtlCol="0">
            <a:normAutofit fontScale="90000"/>
          </a:bodyPr>
          <a:lstStyle/>
          <a:p>
            <a:pPr fontAlgn="auto">
              <a:lnSpc>
                <a:spcPct val="90000"/>
              </a:lnSpc>
              <a:spcAft>
                <a:spcPts val="0"/>
              </a:spcAft>
              <a:defRPr/>
            </a:pPr>
            <a:r>
              <a:rPr lang="en-US" altLang="en-US" b="1" dirty="0" smtClean="0">
                <a:solidFill>
                  <a:srgbClr val="000099"/>
                </a:solidFill>
              </a:rPr>
              <a:t>Why does the Law of Demand occur?</a:t>
            </a:r>
          </a:p>
        </p:txBody>
      </p:sp>
      <p:sp>
        <p:nvSpPr>
          <p:cNvPr id="58370" name="Rectangle 2"/>
          <p:cNvSpPr>
            <a:spLocks noGrp="1" noChangeArrowheads="1"/>
          </p:cNvSpPr>
          <p:nvPr>
            <p:ph sz="half" idx="1"/>
          </p:nvPr>
        </p:nvSpPr>
        <p:spPr>
          <a:xfrm>
            <a:off x="0" y="1752600"/>
            <a:ext cx="9144000" cy="1876425"/>
          </a:xfrm>
        </p:spPr>
        <p:txBody>
          <a:bodyPr rtlCol="0">
            <a:normAutofit fontScale="92500" lnSpcReduction="10000"/>
          </a:bodyPr>
          <a:lstStyle/>
          <a:p>
            <a:pPr fontAlgn="auto">
              <a:spcAft>
                <a:spcPts val="0"/>
              </a:spcAft>
              <a:buFont typeface="Arial" pitchFamily="34" charset="0"/>
              <a:buChar char="•"/>
              <a:defRPr/>
            </a:pPr>
            <a:r>
              <a:rPr lang="en-US" altLang="en-US" sz="3600" b="1" dirty="0" smtClean="0"/>
              <a:t>If the price goes up for a product, consumer buy less of that product and more of another substitute product (and vice versa) </a:t>
            </a:r>
          </a:p>
        </p:txBody>
      </p:sp>
      <p:sp>
        <p:nvSpPr>
          <p:cNvPr id="58380" name="Rectangle 12"/>
          <p:cNvSpPr>
            <a:spLocks noGrp="1" noChangeArrowheads="1"/>
          </p:cNvSpPr>
          <p:nvPr>
            <p:ph sz="half" idx="2"/>
          </p:nvPr>
        </p:nvSpPr>
        <p:spPr>
          <a:xfrm>
            <a:off x="0" y="5181600"/>
            <a:ext cx="9144000" cy="1306513"/>
          </a:xfrm>
        </p:spPr>
        <p:txBody>
          <a:bodyPr rtlCol="0">
            <a:normAutofit fontScale="92500" lnSpcReduction="10000"/>
          </a:bodyPr>
          <a:lstStyle/>
          <a:p>
            <a:pPr fontAlgn="auto">
              <a:lnSpc>
                <a:spcPct val="90000"/>
              </a:lnSpc>
              <a:spcAft>
                <a:spcPts val="0"/>
              </a:spcAft>
              <a:buFont typeface="Arial" pitchFamily="34" charset="0"/>
              <a:buChar char="•"/>
              <a:defRPr/>
            </a:pPr>
            <a:r>
              <a:rPr lang="en-US" altLang="en-US" sz="3600" b="1" dirty="0" smtClean="0"/>
              <a:t>If the price goes down for a product, the </a:t>
            </a:r>
            <a:r>
              <a:rPr lang="en-US" altLang="en-US" sz="3600" b="1" u="sng" dirty="0" smtClean="0"/>
              <a:t>purchasing power</a:t>
            </a:r>
            <a:r>
              <a:rPr lang="en-US" altLang="en-US" sz="3600" b="1" dirty="0" smtClean="0"/>
              <a:t> increases for consumers -allowing them to purchase more. </a:t>
            </a:r>
          </a:p>
        </p:txBody>
      </p:sp>
      <p:sp>
        <p:nvSpPr>
          <p:cNvPr id="24585" name="Slide Number Placeholder 8"/>
          <p:cNvSpPr>
            <a:spLocks noGrp="1"/>
          </p:cNvSpPr>
          <p:nvPr>
            <p:ph type="sldNum" sz="quarter" idx="12"/>
          </p:nvPr>
        </p:nvSpPr>
        <p:spPr/>
        <p:txBody>
          <a:bodyPr/>
          <a:lstStyle/>
          <a:p>
            <a:pPr>
              <a:defRPr/>
            </a:pPr>
            <a:fld id="{50062C6C-1F9A-4436-92F8-9414ABCDF8D1}" type="slidenum">
              <a:rPr lang="en-US" sz="1600"/>
              <a:pPr>
                <a:defRPr/>
              </a:pPr>
              <a:t>7</a:t>
            </a:fld>
            <a:endParaRPr lang="en-US" sz="1600" dirty="0"/>
          </a:p>
        </p:txBody>
      </p:sp>
      <p:sp>
        <p:nvSpPr>
          <p:cNvPr id="58371" name="Text Box 3"/>
          <p:cNvSpPr txBox="1">
            <a:spLocks noChangeArrowheads="1"/>
          </p:cNvSpPr>
          <p:nvPr/>
        </p:nvSpPr>
        <p:spPr bwMode="auto">
          <a:xfrm>
            <a:off x="0" y="1295400"/>
            <a:ext cx="7924800" cy="609600"/>
          </a:xfrm>
          <a:prstGeom prst="rect">
            <a:avLst/>
          </a:prstGeom>
          <a:noFill/>
          <a:ln w="9525">
            <a:noFill/>
            <a:miter lim="800000"/>
            <a:headEnd/>
            <a:tailEnd/>
          </a:ln>
        </p:spPr>
        <p:txBody>
          <a:bodyPr>
            <a:spAutoFit/>
          </a:bodyPr>
          <a:lstStyle/>
          <a:p>
            <a:pPr eaLnBrk="0" hangingPunct="0">
              <a:spcBef>
                <a:spcPct val="50000"/>
              </a:spcBef>
            </a:pPr>
            <a:r>
              <a:rPr lang="en-US" altLang="en-US" sz="3400" b="1" dirty="0">
                <a:solidFill>
                  <a:srgbClr val="990000"/>
                </a:solidFill>
              </a:rPr>
              <a:t>1. The Substitution Effect</a:t>
            </a:r>
            <a:endParaRPr lang="en-US" altLang="en-US" sz="3400" dirty="0">
              <a:solidFill>
                <a:srgbClr val="990000"/>
              </a:solidFill>
            </a:endParaRPr>
          </a:p>
        </p:txBody>
      </p:sp>
      <p:sp>
        <p:nvSpPr>
          <p:cNvPr id="58381" name="Text Box 13"/>
          <p:cNvSpPr txBox="1">
            <a:spLocks noChangeArrowheads="1"/>
          </p:cNvSpPr>
          <p:nvPr/>
        </p:nvSpPr>
        <p:spPr bwMode="auto">
          <a:xfrm>
            <a:off x="0" y="4495800"/>
            <a:ext cx="4572000" cy="609600"/>
          </a:xfrm>
          <a:prstGeom prst="rect">
            <a:avLst/>
          </a:prstGeom>
          <a:noFill/>
          <a:ln w="9525">
            <a:noFill/>
            <a:miter lim="800000"/>
            <a:headEnd/>
            <a:tailEnd/>
          </a:ln>
        </p:spPr>
        <p:txBody>
          <a:bodyPr>
            <a:spAutoFit/>
          </a:bodyPr>
          <a:lstStyle/>
          <a:p>
            <a:pPr eaLnBrk="0" hangingPunct="0">
              <a:spcBef>
                <a:spcPct val="50000"/>
              </a:spcBef>
            </a:pPr>
            <a:r>
              <a:rPr lang="en-US" altLang="en-US" sz="3400" b="1" dirty="0">
                <a:solidFill>
                  <a:srgbClr val="990000"/>
                </a:solidFill>
              </a:rPr>
              <a:t>2. The Income Effect</a:t>
            </a:r>
            <a:endParaRPr lang="en-US" altLang="en-US" sz="3400" dirty="0">
              <a:solidFill>
                <a:srgbClr val="990000"/>
              </a:solidFill>
            </a:endParaRPr>
          </a:p>
        </p:txBody>
      </p:sp>
      <p:pic>
        <p:nvPicPr>
          <p:cNvPr id="58384" name="Picture 16" descr="http://money.cnn.com/2003/06/13/news/funny/coke_pepsi/coke_vs_pepsi.03.jpg"/>
          <p:cNvPicPr>
            <a:picLocks noChangeAspect="1" noChangeArrowheads="1"/>
          </p:cNvPicPr>
          <p:nvPr/>
        </p:nvPicPr>
        <p:blipFill>
          <a:blip r:embed="rId2" cstate="print"/>
          <a:srcRect/>
          <a:stretch>
            <a:fillRect/>
          </a:stretch>
        </p:blipFill>
        <p:spPr bwMode="auto">
          <a:xfrm>
            <a:off x="6781800" y="152400"/>
            <a:ext cx="2133600" cy="1597025"/>
          </a:xfrm>
          <a:prstGeom prst="rect">
            <a:avLst/>
          </a:prstGeom>
          <a:noFill/>
          <a:ln w="9525">
            <a:noFill/>
            <a:miter lim="800000"/>
            <a:headEnd/>
            <a:tailEnd/>
          </a:ln>
        </p:spPr>
      </p:pic>
      <p:pic>
        <p:nvPicPr>
          <p:cNvPr id="58386" name="Picture 18" descr="http://wwp.income-uk.com/images/income.jpg"/>
          <p:cNvPicPr>
            <a:picLocks noChangeAspect="1" noChangeArrowheads="1"/>
          </p:cNvPicPr>
          <p:nvPr/>
        </p:nvPicPr>
        <p:blipFill>
          <a:blip r:embed="rId3" cstate="print"/>
          <a:srcRect/>
          <a:stretch>
            <a:fillRect/>
          </a:stretch>
        </p:blipFill>
        <p:spPr bwMode="auto">
          <a:xfrm>
            <a:off x="6324600" y="3429000"/>
            <a:ext cx="2590800" cy="172561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slide(fromLeft)">
                                      <p:cBhvr>
                                        <p:cTn id="7" dur="500"/>
                                        <p:tgtEl>
                                          <p:spTgt spid="583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5838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8370">
                                            <p:txEl>
                                              <p:pRg st="0" end="0"/>
                                            </p:txEl>
                                          </p:spTgt>
                                        </p:tgtEl>
                                        <p:attrNameLst>
                                          <p:attrName>style.visibility</p:attrName>
                                        </p:attrNameLst>
                                      </p:cBhvr>
                                      <p:to>
                                        <p:strVal val="visible"/>
                                      </p:to>
                                    </p:set>
                                    <p:animEffect transition="in" filter="checkerboard(across)">
                                      <p:cBhvr>
                                        <p:cTn id="16" dur="500"/>
                                        <p:tgtEl>
                                          <p:spTgt spid="5837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58381"/>
                                        </p:tgtEl>
                                        <p:attrNameLst>
                                          <p:attrName>style.visibility</p:attrName>
                                        </p:attrNameLst>
                                      </p:cBhvr>
                                      <p:to>
                                        <p:strVal val="visible"/>
                                      </p:to>
                                    </p:set>
                                    <p:animEffect transition="in" filter="slide(fromRight)">
                                      <p:cBhvr>
                                        <p:cTn id="21" dur="500"/>
                                        <p:tgtEl>
                                          <p:spTgt spid="5838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5838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58380">
                                            <p:txEl>
                                              <p:pRg st="0" end="0"/>
                                            </p:txEl>
                                          </p:spTgt>
                                        </p:tgtEl>
                                        <p:attrNameLst>
                                          <p:attrName>style.visibility</p:attrName>
                                        </p:attrNameLst>
                                      </p:cBhvr>
                                      <p:to>
                                        <p:strVal val="visible"/>
                                      </p:to>
                                    </p:set>
                                    <p:anim calcmode="lin" valueType="num">
                                      <p:cBhvr additive="base">
                                        <p:cTn id="30" dur="500" fill="hold"/>
                                        <p:tgtEl>
                                          <p:spTgt spid="58380">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583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bldLvl="2" autoUpdateAnimBg="0"/>
      <p:bldP spid="58380" grpId="0" build="p" bldLvl="2" autoUpdateAnimBg="0"/>
      <p:bldP spid="58371" grpId="0" autoUpdateAnimBg="0"/>
      <p:bldP spid="58381"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1447800"/>
            <a:ext cx="7543800" cy="1752600"/>
          </a:xfrm>
        </p:spPr>
        <p:txBody>
          <a:bodyPr>
            <a:normAutofit fontScale="90000"/>
          </a:bodyPr>
          <a:lstStyle/>
          <a:p>
            <a:pPr eaLnBrk="1" hangingPunct="1"/>
            <a:r>
              <a:rPr lang="en-US" altLang="en-US" sz="7200" b="1" smtClean="0"/>
              <a:t>Government Involvement</a:t>
            </a:r>
          </a:p>
        </p:txBody>
      </p:sp>
      <p:sp>
        <p:nvSpPr>
          <p:cNvPr id="5123" name="Rectangle 3"/>
          <p:cNvSpPr>
            <a:spLocks noChangeArrowheads="1"/>
          </p:cNvSpPr>
          <p:nvPr/>
        </p:nvSpPr>
        <p:spPr bwMode="auto">
          <a:xfrm>
            <a:off x="1524000" y="4191000"/>
            <a:ext cx="7620000" cy="1143000"/>
          </a:xfrm>
          <a:prstGeom prst="rect">
            <a:avLst/>
          </a:prstGeom>
          <a:noFill/>
          <a:ln w="9525">
            <a:noFill/>
            <a:miter lim="800000"/>
            <a:headEnd/>
            <a:tailEnd/>
          </a:ln>
        </p:spPr>
        <p:txBody>
          <a:bodyPr anchor="ctr"/>
          <a:lstStyle/>
          <a:p>
            <a:r>
              <a:rPr lang="en-US" altLang="en-US" sz="3200" b="1">
                <a:solidFill>
                  <a:srgbClr val="000099"/>
                </a:solidFill>
              </a:rPr>
              <a:t>#1-Price Controls: Floors and Ceilings</a:t>
            </a:r>
            <a:br>
              <a:rPr lang="en-US" altLang="en-US" sz="3200" b="1">
                <a:solidFill>
                  <a:srgbClr val="000099"/>
                </a:solidFill>
              </a:rPr>
            </a:br>
            <a:r>
              <a:rPr lang="en-US" altLang="en-US" sz="3200" b="1">
                <a:solidFill>
                  <a:srgbClr val="000099"/>
                </a:solidFill>
              </a:rPr>
              <a:t>#2-Subsidies</a:t>
            </a:r>
            <a:br>
              <a:rPr lang="en-US" altLang="en-US" sz="3200" b="1">
                <a:solidFill>
                  <a:srgbClr val="000099"/>
                </a:solidFill>
              </a:rPr>
            </a:br>
            <a:r>
              <a:rPr lang="en-US" altLang="en-US" sz="3200" b="1">
                <a:solidFill>
                  <a:srgbClr val="000099"/>
                </a:solidFill>
              </a:rPr>
              <a:t>#3-Excise Taxes</a:t>
            </a:r>
            <a:br>
              <a:rPr lang="en-US" altLang="en-US" sz="3200" b="1">
                <a:solidFill>
                  <a:srgbClr val="000099"/>
                </a:solidFill>
              </a:rPr>
            </a:br>
            <a:endParaRPr lang="en-US" altLang="en-US" sz="3200" b="1">
              <a:solidFill>
                <a:srgbClr val="000099"/>
              </a:solidFill>
            </a:endParaRPr>
          </a:p>
        </p:txBody>
      </p:sp>
      <p:sp>
        <p:nvSpPr>
          <p:cNvPr id="5124" name="Slide Number Placeholder 3"/>
          <p:cNvSpPr>
            <a:spLocks noGrp="1"/>
          </p:cNvSpPr>
          <p:nvPr>
            <p:ph type="sldNum" sz="quarter" idx="12"/>
          </p:nvPr>
        </p:nvSpPr>
        <p:spPr>
          <a:noFill/>
        </p:spPr>
        <p:txBody>
          <a:bodyPr/>
          <a:lstStyle/>
          <a:p>
            <a:fld id="{0617E1C4-C832-42D4-8AED-F7B951EEEBB8}" type="slidenum">
              <a:rPr lang="en-US" smtClean="0">
                <a:latin typeface="Times New Roman" pitchFamily="18" charset="0"/>
              </a:rPr>
              <a:pPr/>
              <a:t>70</a:t>
            </a:fld>
            <a:endParaRPr lang="en-US" smtClean="0">
              <a:latin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09600" y="2362200"/>
            <a:ext cx="7620000" cy="1143000"/>
          </a:xfrm>
          <a:prstGeom prst="rect">
            <a:avLst/>
          </a:prstGeom>
          <a:noFill/>
          <a:ln w="9525">
            <a:noFill/>
            <a:miter lim="800000"/>
            <a:headEnd/>
            <a:tailEnd/>
          </a:ln>
        </p:spPr>
        <p:txBody>
          <a:bodyPr anchor="ctr"/>
          <a:lstStyle/>
          <a:p>
            <a:pPr algn="ctr"/>
            <a:r>
              <a:rPr lang="en-US" altLang="en-US" sz="5400" b="1"/>
              <a:t>#1-PRICE CONTROLS</a:t>
            </a:r>
          </a:p>
        </p:txBody>
      </p:sp>
      <p:sp>
        <p:nvSpPr>
          <p:cNvPr id="130053" name="Text Box 5"/>
          <p:cNvSpPr txBox="1">
            <a:spLocks noChangeArrowheads="1"/>
          </p:cNvSpPr>
          <p:nvPr/>
        </p:nvSpPr>
        <p:spPr bwMode="auto">
          <a:xfrm>
            <a:off x="228600" y="3429000"/>
            <a:ext cx="8610600" cy="1066800"/>
          </a:xfrm>
          <a:prstGeom prst="rect">
            <a:avLst/>
          </a:prstGeom>
          <a:noFill/>
          <a:ln w="9525">
            <a:noFill/>
            <a:miter lim="800000"/>
            <a:headEnd/>
            <a:tailEnd/>
          </a:ln>
        </p:spPr>
        <p:txBody>
          <a:bodyPr>
            <a:spAutoFit/>
          </a:bodyPr>
          <a:lstStyle/>
          <a:p>
            <a:pPr algn="ctr">
              <a:spcBef>
                <a:spcPct val="50000"/>
              </a:spcBef>
            </a:pPr>
            <a:r>
              <a:rPr lang="en-US" sz="3200" b="1">
                <a:solidFill>
                  <a:srgbClr val="990000"/>
                </a:solidFill>
              </a:rPr>
              <a:t>Who likes the idea of having a price ceiling on gas so prices will never go over $1 per gallon?</a:t>
            </a:r>
            <a:r>
              <a:rPr lang="en-US" b="1">
                <a:solidFill>
                  <a:srgbClr val="990000"/>
                </a:solidFill>
              </a:rPr>
              <a:t> </a:t>
            </a:r>
          </a:p>
        </p:txBody>
      </p:sp>
      <p:sp>
        <p:nvSpPr>
          <p:cNvPr id="6148" name="Slide Number Placeholder 3"/>
          <p:cNvSpPr>
            <a:spLocks noGrp="1"/>
          </p:cNvSpPr>
          <p:nvPr>
            <p:ph type="sldNum" sz="quarter" idx="12"/>
          </p:nvPr>
        </p:nvSpPr>
        <p:spPr>
          <a:noFill/>
        </p:spPr>
        <p:txBody>
          <a:bodyPr/>
          <a:lstStyle/>
          <a:p>
            <a:fld id="{CFC6DD23-210C-4B59-AED0-F4FFD40D87A6}" type="slidenum">
              <a:rPr lang="en-US" smtClean="0">
                <a:latin typeface="Times New Roman" pitchFamily="18" charset="0"/>
              </a:rPr>
              <a:pPr/>
              <a:t>71</a:t>
            </a:fld>
            <a:endParaRPr lang="en-US" smtClean="0">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dissolve">
                                      <p:cBhvr>
                                        <p:cTn id="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07" name="Line 63"/>
          <p:cNvSpPr>
            <a:spLocks noChangeShapeType="1"/>
          </p:cNvSpPr>
          <p:nvPr/>
        </p:nvSpPr>
        <p:spPr bwMode="auto">
          <a:xfrm>
            <a:off x="2971800" y="4800600"/>
            <a:ext cx="3962400" cy="0"/>
          </a:xfrm>
          <a:prstGeom prst="line">
            <a:avLst/>
          </a:prstGeom>
          <a:noFill/>
          <a:ln w="57150">
            <a:solidFill>
              <a:schemeClr val="tx1"/>
            </a:solidFill>
            <a:round/>
            <a:headEnd/>
            <a:tailEnd/>
          </a:ln>
        </p:spPr>
        <p:txBody>
          <a:bodyPr/>
          <a:lstStyle/>
          <a:p>
            <a:endParaRPr lang="en-US"/>
          </a:p>
        </p:txBody>
      </p:sp>
      <p:sp>
        <p:nvSpPr>
          <p:cNvPr id="47106" name="Line 2"/>
          <p:cNvSpPr>
            <a:spLocks noChangeShapeType="1"/>
          </p:cNvSpPr>
          <p:nvPr/>
        </p:nvSpPr>
        <p:spPr bwMode="auto">
          <a:xfrm flipH="1">
            <a:off x="3959225" y="4891088"/>
            <a:ext cx="0" cy="1447800"/>
          </a:xfrm>
          <a:prstGeom prst="line">
            <a:avLst/>
          </a:prstGeom>
          <a:noFill/>
          <a:ln w="28575">
            <a:solidFill>
              <a:schemeClr val="tx1"/>
            </a:solidFill>
            <a:prstDash val="dash"/>
            <a:round/>
            <a:headEnd/>
            <a:tailEnd/>
          </a:ln>
        </p:spPr>
        <p:txBody>
          <a:bodyPr/>
          <a:lstStyle/>
          <a:p>
            <a:endParaRPr lang="en-US"/>
          </a:p>
        </p:txBody>
      </p:sp>
      <p:sp>
        <p:nvSpPr>
          <p:cNvPr id="47107" name="Line 3"/>
          <p:cNvSpPr>
            <a:spLocks noChangeShapeType="1"/>
          </p:cNvSpPr>
          <p:nvPr/>
        </p:nvSpPr>
        <p:spPr bwMode="auto">
          <a:xfrm flipH="1">
            <a:off x="5711825" y="4814888"/>
            <a:ext cx="0" cy="1600200"/>
          </a:xfrm>
          <a:prstGeom prst="line">
            <a:avLst/>
          </a:prstGeom>
          <a:noFill/>
          <a:ln w="28575">
            <a:solidFill>
              <a:schemeClr val="tx1"/>
            </a:solidFill>
            <a:prstDash val="dash"/>
            <a:round/>
            <a:headEnd/>
            <a:tailEnd/>
          </a:ln>
        </p:spPr>
        <p:txBody>
          <a:bodyPr/>
          <a:lstStyle/>
          <a:p>
            <a:endParaRPr lang="en-US"/>
          </a:p>
        </p:txBody>
      </p:sp>
      <p:grpSp>
        <p:nvGrpSpPr>
          <p:cNvPr id="2" name="Group 17"/>
          <p:cNvGrpSpPr>
            <a:grpSpLocks/>
          </p:cNvGrpSpPr>
          <p:nvPr/>
        </p:nvGrpSpPr>
        <p:grpSpPr bwMode="auto">
          <a:xfrm>
            <a:off x="2932113" y="2152650"/>
            <a:ext cx="4608512" cy="4262438"/>
            <a:chOff x="1473" y="948"/>
            <a:chExt cx="2989" cy="2724"/>
          </a:xfrm>
        </p:grpSpPr>
        <p:sp>
          <p:nvSpPr>
            <p:cNvPr id="7202"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7203"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7174" name="Rectangle 21"/>
          <p:cNvSpPr>
            <a:spLocks noChangeArrowheads="1"/>
          </p:cNvSpPr>
          <p:nvPr/>
        </p:nvSpPr>
        <p:spPr bwMode="auto">
          <a:xfrm>
            <a:off x="7540625" y="6338888"/>
            <a:ext cx="460375"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7175" name="Rectangle 22"/>
          <p:cNvSpPr>
            <a:spLocks noChangeArrowheads="1"/>
          </p:cNvSpPr>
          <p:nvPr/>
        </p:nvSpPr>
        <p:spPr bwMode="auto">
          <a:xfrm>
            <a:off x="2668588" y="6230938"/>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7176" name="Text Box 23"/>
          <p:cNvSpPr txBox="1">
            <a:spLocks noChangeArrowheads="1"/>
          </p:cNvSpPr>
          <p:nvPr/>
        </p:nvSpPr>
        <p:spPr bwMode="auto">
          <a:xfrm>
            <a:off x="2517775" y="2143125"/>
            <a:ext cx="438150" cy="3662363"/>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7177" name="Text Box 31"/>
          <p:cNvSpPr txBox="1">
            <a:spLocks noChangeArrowheads="1"/>
          </p:cNvSpPr>
          <p:nvPr/>
        </p:nvSpPr>
        <p:spPr bwMode="auto">
          <a:xfrm>
            <a:off x="2435225" y="1538288"/>
            <a:ext cx="420688" cy="519112"/>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7178" name="Text Box 35"/>
          <p:cNvSpPr txBox="1">
            <a:spLocks noChangeArrowheads="1"/>
          </p:cNvSpPr>
          <p:nvPr/>
        </p:nvSpPr>
        <p:spPr bwMode="auto">
          <a:xfrm>
            <a:off x="3163888" y="6375400"/>
            <a:ext cx="4529137" cy="366713"/>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7179"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14BBE63D-1F56-4373-BEE0-70ACD0D1C32E}" type="slidenum">
              <a:rPr lang="en-US" sz="1400"/>
              <a:pPr algn="r"/>
              <a:t>72</a:t>
            </a:fld>
            <a:endParaRPr lang="en-US" sz="1400"/>
          </a:p>
        </p:txBody>
      </p:sp>
      <p:sp>
        <p:nvSpPr>
          <p:cNvPr id="7180" name="Freeform 30"/>
          <p:cNvSpPr>
            <a:spLocks/>
          </p:cNvSpPr>
          <p:nvPr/>
        </p:nvSpPr>
        <p:spPr bwMode="auto">
          <a:xfrm rot="-358900">
            <a:off x="3494088" y="2159000"/>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7181" name="Oval 39"/>
          <p:cNvSpPr>
            <a:spLocks noChangeArrowheads="1"/>
          </p:cNvSpPr>
          <p:nvPr/>
        </p:nvSpPr>
        <p:spPr bwMode="auto">
          <a:xfrm>
            <a:off x="3273425" y="22240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7182" name="Oval 40"/>
          <p:cNvSpPr>
            <a:spLocks noChangeArrowheads="1"/>
          </p:cNvSpPr>
          <p:nvPr/>
        </p:nvSpPr>
        <p:spPr bwMode="auto">
          <a:xfrm>
            <a:off x="3806825" y="3062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7183" name="Oval 41"/>
          <p:cNvSpPr>
            <a:spLocks noChangeArrowheads="1"/>
          </p:cNvSpPr>
          <p:nvPr/>
        </p:nvSpPr>
        <p:spPr bwMode="auto">
          <a:xfrm>
            <a:off x="5635625" y="47386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7184" name="Oval 42"/>
          <p:cNvSpPr>
            <a:spLocks noChangeArrowheads="1"/>
          </p:cNvSpPr>
          <p:nvPr/>
        </p:nvSpPr>
        <p:spPr bwMode="auto">
          <a:xfrm>
            <a:off x="7083425" y="54244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7185" name="Freeform 16"/>
          <p:cNvSpPr>
            <a:spLocks/>
          </p:cNvSpPr>
          <p:nvPr/>
        </p:nvSpPr>
        <p:spPr bwMode="auto">
          <a:xfrm rot="-192810">
            <a:off x="3276600" y="2378075"/>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7186" name="Oval 44"/>
          <p:cNvSpPr>
            <a:spLocks noChangeArrowheads="1"/>
          </p:cNvSpPr>
          <p:nvPr/>
        </p:nvSpPr>
        <p:spPr bwMode="auto">
          <a:xfrm>
            <a:off x="3271838" y="54229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7187" name="Oval 45"/>
          <p:cNvSpPr>
            <a:spLocks noChangeArrowheads="1"/>
          </p:cNvSpPr>
          <p:nvPr/>
        </p:nvSpPr>
        <p:spPr bwMode="auto">
          <a:xfrm>
            <a:off x="3881438" y="47371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7188" name="Oval 46"/>
          <p:cNvSpPr>
            <a:spLocks noChangeArrowheads="1"/>
          </p:cNvSpPr>
          <p:nvPr/>
        </p:nvSpPr>
        <p:spPr bwMode="auto">
          <a:xfrm>
            <a:off x="5026025" y="3062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7189" name="Oval 47"/>
          <p:cNvSpPr>
            <a:spLocks noChangeArrowheads="1"/>
          </p:cNvSpPr>
          <p:nvPr/>
        </p:nvSpPr>
        <p:spPr bwMode="auto">
          <a:xfrm>
            <a:off x="5483225" y="22240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7190" name="Oval 48"/>
          <p:cNvSpPr>
            <a:spLocks noChangeArrowheads="1"/>
          </p:cNvSpPr>
          <p:nvPr/>
        </p:nvSpPr>
        <p:spPr bwMode="auto">
          <a:xfrm>
            <a:off x="4568825" y="3824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7191" name="Line 73"/>
          <p:cNvSpPr>
            <a:spLocks noChangeShapeType="1"/>
          </p:cNvSpPr>
          <p:nvPr/>
        </p:nvSpPr>
        <p:spPr bwMode="auto">
          <a:xfrm flipH="1">
            <a:off x="2968625" y="3900488"/>
            <a:ext cx="1600200" cy="0"/>
          </a:xfrm>
          <a:prstGeom prst="line">
            <a:avLst/>
          </a:prstGeom>
          <a:noFill/>
          <a:ln w="28575">
            <a:solidFill>
              <a:schemeClr val="tx1"/>
            </a:solidFill>
            <a:prstDash val="dash"/>
            <a:round/>
            <a:headEnd/>
            <a:tailEnd/>
          </a:ln>
        </p:spPr>
        <p:txBody>
          <a:bodyPr/>
          <a:lstStyle/>
          <a:p>
            <a:endParaRPr lang="en-US"/>
          </a:p>
        </p:txBody>
      </p:sp>
      <p:sp>
        <p:nvSpPr>
          <p:cNvPr id="7192" name="Line 74"/>
          <p:cNvSpPr>
            <a:spLocks noChangeShapeType="1"/>
          </p:cNvSpPr>
          <p:nvPr/>
        </p:nvSpPr>
        <p:spPr bwMode="auto">
          <a:xfrm flipH="1">
            <a:off x="4645025" y="3976688"/>
            <a:ext cx="0" cy="2362200"/>
          </a:xfrm>
          <a:prstGeom prst="line">
            <a:avLst/>
          </a:prstGeom>
          <a:noFill/>
          <a:ln w="28575">
            <a:solidFill>
              <a:schemeClr val="tx1"/>
            </a:solidFill>
            <a:prstDash val="dash"/>
            <a:round/>
            <a:headEnd/>
            <a:tailEnd/>
          </a:ln>
        </p:spPr>
        <p:txBody>
          <a:bodyPr/>
          <a:lstStyle/>
          <a:p>
            <a:endParaRPr lang="en-US"/>
          </a:p>
        </p:txBody>
      </p:sp>
      <p:sp>
        <p:nvSpPr>
          <p:cNvPr id="7193" name="Rectangle 31"/>
          <p:cNvSpPr>
            <a:spLocks noChangeArrowheads="1"/>
          </p:cNvSpPr>
          <p:nvPr/>
        </p:nvSpPr>
        <p:spPr bwMode="auto">
          <a:xfrm>
            <a:off x="7388225" y="5500688"/>
            <a:ext cx="441325"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7194" name="Rectangle 31"/>
          <p:cNvSpPr>
            <a:spLocks noChangeArrowheads="1"/>
          </p:cNvSpPr>
          <p:nvPr/>
        </p:nvSpPr>
        <p:spPr bwMode="auto">
          <a:xfrm>
            <a:off x="5711825" y="1919288"/>
            <a:ext cx="420688"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94242" name="Text Box 34"/>
          <p:cNvSpPr txBox="1">
            <a:spLocks noChangeArrowheads="1"/>
          </p:cNvSpPr>
          <p:nvPr/>
        </p:nvSpPr>
        <p:spPr bwMode="auto">
          <a:xfrm>
            <a:off x="4035425" y="5043488"/>
            <a:ext cx="1600200" cy="860425"/>
          </a:xfrm>
          <a:prstGeom prst="rect">
            <a:avLst/>
          </a:prstGeom>
          <a:solidFill>
            <a:schemeClr val="bg1"/>
          </a:solidFill>
          <a:ln w="9525">
            <a:noFill/>
            <a:miter lim="800000"/>
            <a:headEnd/>
            <a:tailEnd/>
          </a:ln>
        </p:spPr>
        <p:txBody>
          <a:bodyPr lIns="92075" tIns="46038" rIns="92075" bIns="46038">
            <a:spAutoFit/>
          </a:bodyPr>
          <a:lstStyle/>
          <a:p>
            <a:pPr algn="ctr" eaLnBrk="0" hangingPunct="0">
              <a:lnSpc>
                <a:spcPct val="90000"/>
              </a:lnSpc>
            </a:pPr>
            <a:r>
              <a:rPr lang="en-US" sz="2800" b="1">
                <a:solidFill>
                  <a:srgbClr val="990000"/>
                </a:solidFill>
              </a:rPr>
              <a:t>Shortage</a:t>
            </a:r>
          </a:p>
          <a:p>
            <a:pPr algn="ctr" eaLnBrk="0" hangingPunct="0">
              <a:lnSpc>
                <a:spcPct val="90000"/>
              </a:lnSpc>
            </a:pPr>
            <a:r>
              <a:rPr lang="en-US" sz="2800" b="1">
                <a:solidFill>
                  <a:srgbClr val="990000"/>
                </a:solidFill>
              </a:rPr>
              <a:t>(Qd&gt;Qs)</a:t>
            </a:r>
          </a:p>
        </p:txBody>
      </p:sp>
      <p:sp>
        <p:nvSpPr>
          <p:cNvPr id="134206" name="Text Box 62"/>
          <p:cNvSpPr txBox="1">
            <a:spLocks noChangeArrowheads="1"/>
          </p:cNvSpPr>
          <p:nvPr/>
        </p:nvSpPr>
        <p:spPr bwMode="auto">
          <a:xfrm>
            <a:off x="0" y="685800"/>
            <a:ext cx="9144000" cy="860425"/>
          </a:xfrm>
          <a:prstGeom prst="rect">
            <a:avLst/>
          </a:prstGeom>
          <a:noFill/>
          <a:ln w="19050">
            <a:noFill/>
            <a:miter lim="800000"/>
            <a:headEnd/>
            <a:tailEnd/>
          </a:ln>
        </p:spPr>
        <p:txBody>
          <a:bodyPr lIns="92075" tIns="46038" rIns="92075" bIns="46038" anchor="ctr">
            <a:spAutoFit/>
          </a:bodyPr>
          <a:lstStyle/>
          <a:p>
            <a:pPr algn="ctr" eaLnBrk="0" hangingPunct="0">
              <a:lnSpc>
                <a:spcPct val="90000"/>
              </a:lnSpc>
            </a:pPr>
            <a:r>
              <a:rPr lang="en-US" altLang="en-US" sz="2800" b="1">
                <a:solidFill>
                  <a:srgbClr val="000099"/>
                </a:solidFill>
              </a:rPr>
              <a:t>Maximum legal price a seller can charge for a product.</a:t>
            </a:r>
            <a:endParaRPr lang="en-US" b="1">
              <a:solidFill>
                <a:srgbClr val="000099"/>
              </a:solidFill>
            </a:endParaRPr>
          </a:p>
          <a:p>
            <a:pPr algn="ctr" eaLnBrk="0" hangingPunct="0">
              <a:lnSpc>
                <a:spcPct val="90000"/>
              </a:lnSpc>
            </a:pPr>
            <a:r>
              <a:rPr lang="en-US" sz="2800" b="1">
                <a:solidFill>
                  <a:srgbClr val="000099"/>
                </a:solidFill>
              </a:rPr>
              <a:t>Goal: Make affordable by keeping price from reaching Eq.</a:t>
            </a:r>
          </a:p>
        </p:txBody>
      </p:sp>
      <p:sp>
        <p:nvSpPr>
          <p:cNvPr id="7197" name="Rectangle 86"/>
          <p:cNvSpPr>
            <a:spLocks noChangeArrowheads="1"/>
          </p:cNvSpPr>
          <p:nvPr/>
        </p:nvSpPr>
        <p:spPr bwMode="auto">
          <a:xfrm>
            <a:off x="2971800" y="1600200"/>
            <a:ext cx="3276600" cy="579438"/>
          </a:xfrm>
          <a:prstGeom prst="rect">
            <a:avLst/>
          </a:prstGeom>
          <a:noFill/>
          <a:ln w="9525">
            <a:noFill/>
            <a:miter lim="800000"/>
            <a:headEnd/>
            <a:tailEnd/>
          </a:ln>
        </p:spPr>
        <p:txBody>
          <a:bodyPr>
            <a:spAutoFit/>
          </a:bodyPr>
          <a:lstStyle/>
          <a:p>
            <a:pPr algn="ctr"/>
            <a:r>
              <a:rPr lang="en-US" sz="3200" b="1"/>
              <a:t>Gasoline</a:t>
            </a:r>
          </a:p>
        </p:txBody>
      </p:sp>
      <p:sp>
        <p:nvSpPr>
          <p:cNvPr id="134211" name="Rectangle 67"/>
          <p:cNvSpPr>
            <a:spLocks noChangeArrowheads="1"/>
          </p:cNvSpPr>
          <p:nvPr/>
        </p:nvSpPr>
        <p:spPr bwMode="auto">
          <a:xfrm>
            <a:off x="152400" y="2438400"/>
            <a:ext cx="2438400" cy="2654300"/>
          </a:xfrm>
          <a:prstGeom prst="rect">
            <a:avLst/>
          </a:prstGeom>
          <a:noFill/>
          <a:ln w="9525">
            <a:noFill/>
            <a:miter lim="800000"/>
            <a:headEnd/>
            <a:tailEnd/>
          </a:ln>
        </p:spPr>
        <p:txBody>
          <a:bodyPr>
            <a:spAutoFit/>
          </a:bodyPr>
          <a:lstStyle/>
          <a:p>
            <a:pPr algn="ctr"/>
            <a:r>
              <a:rPr lang="en-US" altLang="en-US" sz="2800" b="1"/>
              <a:t>Does this policy help consumers?</a:t>
            </a:r>
          </a:p>
          <a:p>
            <a:pPr algn="ctr"/>
            <a:r>
              <a:rPr lang="en-US" altLang="en-US" sz="2800" b="1"/>
              <a:t>Result: BLACK MARKETS</a:t>
            </a:r>
            <a:endParaRPr lang="en-US" sz="2800" b="1"/>
          </a:p>
        </p:txBody>
      </p:sp>
      <p:sp>
        <p:nvSpPr>
          <p:cNvPr id="134208" name="Text Box 64"/>
          <p:cNvSpPr txBox="1">
            <a:spLocks noChangeArrowheads="1"/>
          </p:cNvSpPr>
          <p:nvPr/>
        </p:nvSpPr>
        <p:spPr bwMode="auto">
          <a:xfrm>
            <a:off x="7086600" y="4343400"/>
            <a:ext cx="1371600" cy="822325"/>
          </a:xfrm>
          <a:prstGeom prst="rect">
            <a:avLst/>
          </a:prstGeom>
          <a:noFill/>
          <a:ln w="9525">
            <a:noFill/>
            <a:miter lim="800000"/>
            <a:headEnd/>
            <a:tailEnd/>
          </a:ln>
        </p:spPr>
        <p:txBody>
          <a:bodyPr>
            <a:spAutoFit/>
          </a:bodyPr>
          <a:lstStyle/>
          <a:p>
            <a:pPr>
              <a:spcBef>
                <a:spcPct val="50000"/>
              </a:spcBef>
            </a:pPr>
            <a:r>
              <a:rPr lang="en-US" b="1"/>
              <a:t>Price Ceiling</a:t>
            </a:r>
          </a:p>
        </p:txBody>
      </p:sp>
      <p:sp>
        <p:nvSpPr>
          <p:cNvPr id="7200" name="Rectangle 90"/>
          <p:cNvSpPr>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r>
              <a:rPr lang="en-US" sz="4400" b="1"/>
              <a:t>Price Ceiling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206">
                                            <p:txEl>
                                              <p:pRg st="0" end="0"/>
                                            </p:txEl>
                                          </p:spTgt>
                                        </p:tgtEl>
                                        <p:attrNameLst>
                                          <p:attrName>style.visibility</p:attrName>
                                        </p:attrNameLst>
                                      </p:cBhvr>
                                      <p:to>
                                        <p:strVal val="visible"/>
                                      </p:to>
                                    </p:set>
                                    <p:animEffect transition="in" filter="dissolve">
                                      <p:cBhvr>
                                        <p:cTn id="7" dur="500"/>
                                        <p:tgtEl>
                                          <p:spTgt spid="134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206">
                                            <p:txEl>
                                              <p:pRg st="1" end="1"/>
                                            </p:txEl>
                                          </p:spTgt>
                                        </p:tgtEl>
                                        <p:attrNameLst>
                                          <p:attrName>style.visibility</p:attrName>
                                        </p:attrNameLst>
                                      </p:cBhvr>
                                      <p:to>
                                        <p:strVal val="visible"/>
                                      </p:to>
                                    </p:set>
                                    <p:animEffect transition="in" filter="dissolve">
                                      <p:cBhvr>
                                        <p:cTn id="12" dur="500"/>
                                        <p:tgtEl>
                                          <p:spTgt spid="134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4207"/>
                                        </p:tgtEl>
                                        <p:attrNameLst>
                                          <p:attrName>style.visibility</p:attrName>
                                        </p:attrNameLst>
                                      </p:cBhvr>
                                      <p:to>
                                        <p:strVal val="visible"/>
                                      </p:to>
                                    </p:set>
                                    <p:animEffect transition="in" filter="dissolve">
                                      <p:cBhvr>
                                        <p:cTn id="17" dur="500"/>
                                        <p:tgtEl>
                                          <p:spTgt spid="13420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7106"/>
                                        </p:tgtEl>
                                        <p:attrNameLst>
                                          <p:attrName>style.visibility</p:attrName>
                                        </p:attrNameLst>
                                      </p:cBhvr>
                                      <p:to>
                                        <p:strVal val="visible"/>
                                      </p:to>
                                    </p:set>
                                    <p:animEffect transition="in" filter="dissolve">
                                      <p:cBhvr>
                                        <p:cTn id="20" dur="500"/>
                                        <p:tgtEl>
                                          <p:spTgt spid="4710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7107"/>
                                        </p:tgtEl>
                                        <p:attrNameLst>
                                          <p:attrName>style.visibility</p:attrName>
                                        </p:attrNameLst>
                                      </p:cBhvr>
                                      <p:to>
                                        <p:strVal val="visible"/>
                                      </p:to>
                                    </p:set>
                                    <p:animEffect transition="in" filter="dissolve">
                                      <p:cBhvr>
                                        <p:cTn id="23" dur="500"/>
                                        <p:tgtEl>
                                          <p:spTgt spid="4710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4208"/>
                                        </p:tgtEl>
                                        <p:attrNameLst>
                                          <p:attrName>style.visibility</p:attrName>
                                        </p:attrNameLst>
                                      </p:cBhvr>
                                      <p:to>
                                        <p:strVal val="visible"/>
                                      </p:to>
                                    </p:set>
                                    <p:animEffect transition="in" filter="dissolve">
                                      <p:cBhvr>
                                        <p:cTn id="28" dur="500"/>
                                        <p:tgtEl>
                                          <p:spTgt spid="13420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4242"/>
                                        </p:tgtEl>
                                        <p:attrNameLst>
                                          <p:attrName>style.visibility</p:attrName>
                                        </p:attrNameLst>
                                      </p:cBhvr>
                                      <p:to>
                                        <p:strVal val="visible"/>
                                      </p:to>
                                    </p:set>
                                    <p:animEffect transition="in" filter="dissolve">
                                      <p:cBhvr>
                                        <p:cTn id="33" dur="500"/>
                                        <p:tgtEl>
                                          <p:spTgt spid="9424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4211">
                                            <p:txEl>
                                              <p:pRg st="0" end="0"/>
                                            </p:txEl>
                                          </p:spTgt>
                                        </p:tgtEl>
                                        <p:attrNameLst>
                                          <p:attrName>style.visibility</p:attrName>
                                        </p:attrNameLst>
                                      </p:cBhvr>
                                      <p:to>
                                        <p:strVal val="visible"/>
                                      </p:to>
                                    </p:set>
                                    <p:animEffect transition="in" filter="dissolve">
                                      <p:cBhvr>
                                        <p:cTn id="38" dur="500"/>
                                        <p:tgtEl>
                                          <p:spTgt spid="1342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4211">
                                            <p:txEl>
                                              <p:pRg st="1" end="1"/>
                                            </p:txEl>
                                          </p:spTgt>
                                        </p:tgtEl>
                                        <p:attrNameLst>
                                          <p:attrName>style.visibility</p:attrName>
                                        </p:attrNameLst>
                                      </p:cBhvr>
                                      <p:to>
                                        <p:strVal val="visible"/>
                                      </p:to>
                                    </p:set>
                                    <p:animEffect transition="in" filter="dissolve">
                                      <p:cBhvr>
                                        <p:cTn id="43" dur="500"/>
                                        <p:tgtEl>
                                          <p:spTgt spid="134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07" grpId="0" animBg="1"/>
      <p:bldP spid="47106" grpId="0" animBg="1"/>
      <p:bldP spid="47107" grpId="0" animBg="1"/>
      <p:bldP spid="94242" grpId="0" animBg="1"/>
      <p:bldP spid="134206" grpId="0" build="p"/>
      <p:bldP spid="134211" grpId="0" build="p" autoUpdateAnimBg="0"/>
      <p:bldP spid="134208"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07" name="Line 63"/>
          <p:cNvSpPr>
            <a:spLocks noChangeShapeType="1"/>
          </p:cNvSpPr>
          <p:nvPr/>
        </p:nvSpPr>
        <p:spPr bwMode="auto">
          <a:xfrm>
            <a:off x="2971800" y="3124200"/>
            <a:ext cx="3962400" cy="0"/>
          </a:xfrm>
          <a:prstGeom prst="line">
            <a:avLst/>
          </a:prstGeom>
          <a:noFill/>
          <a:ln w="57150">
            <a:solidFill>
              <a:schemeClr val="tx1"/>
            </a:solidFill>
            <a:round/>
            <a:headEnd/>
            <a:tailEnd/>
          </a:ln>
        </p:spPr>
        <p:txBody>
          <a:bodyPr/>
          <a:lstStyle/>
          <a:p>
            <a:endParaRPr lang="en-US"/>
          </a:p>
        </p:txBody>
      </p:sp>
      <p:sp>
        <p:nvSpPr>
          <p:cNvPr id="48131" name="Line 3"/>
          <p:cNvSpPr>
            <a:spLocks noChangeShapeType="1"/>
          </p:cNvSpPr>
          <p:nvPr/>
        </p:nvSpPr>
        <p:spPr bwMode="auto">
          <a:xfrm flipH="1">
            <a:off x="3886200" y="3200400"/>
            <a:ext cx="3175" cy="3138488"/>
          </a:xfrm>
          <a:prstGeom prst="line">
            <a:avLst/>
          </a:prstGeom>
          <a:noFill/>
          <a:ln w="28575">
            <a:solidFill>
              <a:schemeClr val="tx1"/>
            </a:solidFill>
            <a:prstDash val="dash"/>
            <a:round/>
            <a:headEnd/>
            <a:tailEnd/>
          </a:ln>
        </p:spPr>
        <p:txBody>
          <a:bodyPr/>
          <a:lstStyle/>
          <a:p>
            <a:endParaRPr lang="en-US"/>
          </a:p>
        </p:txBody>
      </p:sp>
      <p:sp>
        <p:nvSpPr>
          <p:cNvPr id="48132" name="Line 4"/>
          <p:cNvSpPr>
            <a:spLocks noChangeShapeType="1"/>
          </p:cNvSpPr>
          <p:nvPr/>
        </p:nvSpPr>
        <p:spPr bwMode="auto">
          <a:xfrm flipH="1">
            <a:off x="5105400" y="3124200"/>
            <a:ext cx="0" cy="3276600"/>
          </a:xfrm>
          <a:prstGeom prst="line">
            <a:avLst/>
          </a:prstGeom>
          <a:noFill/>
          <a:ln w="28575">
            <a:solidFill>
              <a:schemeClr val="tx1"/>
            </a:solidFill>
            <a:prstDash val="dash"/>
            <a:round/>
            <a:headEnd/>
            <a:tailEnd/>
          </a:ln>
        </p:spPr>
        <p:txBody>
          <a:bodyPr/>
          <a:lstStyle/>
          <a:p>
            <a:endParaRPr lang="en-US"/>
          </a:p>
        </p:txBody>
      </p:sp>
      <p:grpSp>
        <p:nvGrpSpPr>
          <p:cNvPr id="2" name="Group 17"/>
          <p:cNvGrpSpPr>
            <a:grpSpLocks/>
          </p:cNvGrpSpPr>
          <p:nvPr/>
        </p:nvGrpSpPr>
        <p:grpSpPr bwMode="auto">
          <a:xfrm>
            <a:off x="2932113" y="2152650"/>
            <a:ext cx="4608512" cy="4262438"/>
            <a:chOff x="1473" y="948"/>
            <a:chExt cx="2989" cy="2724"/>
          </a:xfrm>
        </p:grpSpPr>
        <p:sp>
          <p:nvSpPr>
            <p:cNvPr id="8226"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8227"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8198" name="Rectangle 21"/>
          <p:cNvSpPr>
            <a:spLocks noChangeArrowheads="1"/>
          </p:cNvSpPr>
          <p:nvPr/>
        </p:nvSpPr>
        <p:spPr bwMode="auto">
          <a:xfrm>
            <a:off x="7540625" y="6338888"/>
            <a:ext cx="460375"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8199" name="Rectangle 22"/>
          <p:cNvSpPr>
            <a:spLocks noChangeArrowheads="1"/>
          </p:cNvSpPr>
          <p:nvPr/>
        </p:nvSpPr>
        <p:spPr bwMode="auto">
          <a:xfrm>
            <a:off x="2668588" y="6230938"/>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8200" name="Text Box 23"/>
          <p:cNvSpPr txBox="1">
            <a:spLocks noChangeArrowheads="1"/>
          </p:cNvSpPr>
          <p:nvPr/>
        </p:nvSpPr>
        <p:spPr bwMode="auto">
          <a:xfrm>
            <a:off x="2644775" y="2143125"/>
            <a:ext cx="311150" cy="3662363"/>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8201" name="Text Box 31"/>
          <p:cNvSpPr txBox="1">
            <a:spLocks noChangeArrowheads="1"/>
          </p:cNvSpPr>
          <p:nvPr/>
        </p:nvSpPr>
        <p:spPr bwMode="auto">
          <a:xfrm>
            <a:off x="2435225" y="1538288"/>
            <a:ext cx="420688" cy="519112"/>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8202" name="Text Box 35"/>
          <p:cNvSpPr txBox="1">
            <a:spLocks noChangeArrowheads="1"/>
          </p:cNvSpPr>
          <p:nvPr/>
        </p:nvSpPr>
        <p:spPr bwMode="auto">
          <a:xfrm>
            <a:off x="3163888" y="6375400"/>
            <a:ext cx="4529137" cy="366713"/>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10     20     30     40     50     60     70     80</a:t>
            </a:r>
          </a:p>
        </p:txBody>
      </p:sp>
      <p:sp>
        <p:nvSpPr>
          <p:cNvPr id="8203"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7A3B05E3-9A0F-4BDB-A421-038D9C4A9D46}" type="slidenum">
              <a:rPr lang="en-US" sz="1400"/>
              <a:pPr algn="r"/>
              <a:t>73</a:t>
            </a:fld>
            <a:endParaRPr lang="en-US" sz="1400"/>
          </a:p>
        </p:txBody>
      </p:sp>
      <p:sp>
        <p:nvSpPr>
          <p:cNvPr id="8204" name="Freeform 30"/>
          <p:cNvSpPr>
            <a:spLocks/>
          </p:cNvSpPr>
          <p:nvPr/>
        </p:nvSpPr>
        <p:spPr bwMode="auto">
          <a:xfrm rot="-358900">
            <a:off x="3494088" y="2159000"/>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8205" name="Oval 15"/>
          <p:cNvSpPr>
            <a:spLocks noChangeArrowheads="1"/>
          </p:cNvSpPr>
          <p:nvPr/>
        </p:nvSpPr>
        <p:spPr bwMode="auto">
          <a:xfrm>
            <a:off x="3273425" y="22240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206" name="Oval 16"/>
          <p:cNvSpPr>
            <a:spLocks noChangeArrowheads="1"/>
          </p:cNvSpPr>
          <p:nvPr/>
        </p:nvSpPr>
        <p:spPr bwMode="auto">
          <a:xfrm>
            <a:off x="3806825" y="3062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207" name="Oval 17"/>
          <p:cNvSpPr>
            <a:spLocks noChangeArrowheads="1"/>
          </p:cNvSpPr>
          <p:nvPr/>
        </p:nvSpPr>
        <p:spPr bwMode="auto">
          <a:xfrm>
            <a:off x="5635625" y="47386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208" name="Oval 18"/>
          <p:cNvSpPr>
            <a:spLocks noChangeArrowheads="1"/>
          </p:cNvSpPr>
          <p:nvPr/>
        </p:nvSpPr>
        <p:spPr bwMode="auto">
          <a:xfrm>
            <a:off x="7083425" y="54244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209" name="Freeform 16"/>
          <p:cNvSpPr>
            <a:spLocks/>
          </p:cNvSpPr>
          <p:nvPr/>
        </p:nvSpPr>
        <p:spPr bwMode="auto">
          <a:xfrm rot="-192810">
            <a:off x="3276600" y="2378075"/>
            <a:ext cx="2362200" cy="30480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8210" name="Oval 20"/>
          <p:cNvSpPr>
            <a:spLocks noChangeArrowheads="1"/>
          </p:cNvSpPr>
          <p:nvPr/>
        </p:nvSpPr>
        <p:spPr bwMode="auto">
          <a:xfrm>
            <a:off x="3271838" y="54229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211" name="Oval 21"/>
          <p:cNvSpPr>
            <a:spLocks noChangeArrowheads="1"/>
          </p:cNvSpPr>
          <p:nvPr/>
        </p:nvSpPr>
        <p:spPr bwMode="auto">
          <a:xfrm>
            <a:off x="3881438" y="47371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212" name="Oval 22"/>
          <p:cNvSpPr>
            <a:spLocks noChangeArrowheads="1"/>
          </p:cNvSpPr>
          <p:nvPr/>
        </p:nvSpPr>
        <p:spPr bwMode="auto">
          <a:xfrm>
            <a:off x="5026025" y="3062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213" name="Oval 23"/>
          <p:cNvSpPr>
            <a:spLocks noChangeArrowheads="1"/>
          </p:cNvSpPr>
          <p:nvPr/>
        </p:nvSpPr>
        <p:spPr bwMode="auto">
          <a:xfrm>
            <a:off x="5483225" y="22240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214" name="Oval 24"/>
          <p:cNvSpPr>
            <a:spLocks noChangeArrowheads="1"/>
          </p:cNvSpPr>
          <p:nvPr/>
        </p:nvSpPr>
        <p:spPr bwMode="auto">
          <a:xfrm>
            <a:off x="4568825" y="3824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8215" name="Line 25"/>
          <p:cNvSpPr>
            <a:spLocks noChangeShapeType="1"/>
          </p:cNvSpPr>
          <p:nvPr/>
        </p:nvSpPr>
        <p:spPr bwMode="auto">
          <a:xfrm flipH="1">
            <a:off x="2968625" y="3900488"/>
            <a:ext cx="1600200" cy="0"/>
          </a:xfrm>
          <a:prstGeom prst="line">
            <a:avLst/>
          </a:prstGeom>
          <a:noFill/>
          <a:ln w="28575">
            <a:solidFill>
              <a:schemeClr val="tx1"/>
            </a:solidFill>
            <a:prstDash val="dash"/>
            <a:round/>
            <a:headEnd/>
            <a:tailEnd/>
          </a:ln>
        </p:spPr>
        <p:txBody>
          <a:bodyPr/>
          <a:lstStyle/>
          <a:p>
            <a:endParaRPr lang="en-US"/>
          </a:p>
        </p:txBody>
      </p:sp>
      <p:sp>
        <p:nvSpPr>
          <p:cNvPr id="8216" name="Line 26"/>
          <p:cNvSpPr>
            <a:spLocks noChangeShapeType="1"/>
          </p:cNvSpPr>
          <p:nvPr/>
        </p:nvSpPr>
        <p:spPr bwMode="auto">
          <a:xfrm flipH="1">
            <a:off x="4645025" y="3976688"/>
            <a:ext cx="0" cy="2362200"/>
          </a:xfrm>
          <a:prstGeom prst="line">
            <a:avLst/>
          </a:prstGeom>
          <a:noFill/>
          <a:ln w="28575">
            <a:solidFill>
              <a:schemeClr val="tx1"/>
            </a:solidFill>
            <a:prstDash val="dash"/>
            <a:round/>
            <a:headEnd/>
            <a:tailEnd/>
          </a:ln>
        </p:spPr>
        <p:txBody>
          <a:bodyPr/>
          <a:lstStyle/>
          <a:p>
            <a:endParaRPr lang="en-US"/>
          </a:p>
        </p:txBody>
      </p:sp>
      <p:sp>
        <p:nvSpPr>
          <p:cNvPr id="8217" name="Rectangle 31"/>
          <p:cNvSpPr>
            <a:spLocks noChangeArrowheads="1"/>
          </p:cNvSpPr>
          <p:nvPr/>
        </p:nvSpPr>
        <p:spPr bwMode="auto">
          <a:xfrm>
            <a:off x="7388225" y="5500688"/>
            <a:ext cx="441325"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8218" name="Rectangle 31"/>
          <p:cNvSpPr>
            <a:spLocks noChangeArrowheads="1"/>
          </p:cNvSpPr>
          <p:nvPr/>
        </p:nvSpPr>
        <p:spPr bwMode="auto">
          <a:xfrm>
            <a:off x="5711825" y="1919288"/>
            <a:ext cx="420688"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94242" name="Text Box 34"/>
          <p:cNvSpPr txBox="1">
            <a:spLocks noChangeArrowheads="1"/>
          </p:cNvSpPr>
          <p:nvPr/>
        </p:nvSpPr>
        <p:spPr bwMode="auto">
          <a:xfrm>
            <a:off x="3657600" y="2209800"/>
            <a:ext cx="1600200" cy="86042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2800" b="1">
                <a:solidFill>
                  <a:srgbClr val="990000"/>
                </a:solidFill>
              </a:rPr>
              <a:t>Surplus</a:t>
            </a:r>
          </a:p>
          <a:p>
            <a:pPr algn="ctr" eaLnBrk="0" hangingPunct="0">
              <a:lnSpc>
                <a:spcPct val="90000"/>
              </a:lnSpc>
            </a:pPr>
            <a:r>
              <a:rPr lang="en-US" sz="2800" b="1">
                <a:solidFill>
                  <a:srgbClr val="990000"/>
                </a:solidFill>
              </a:rPr>
              <a:t>(Qd&lt;Qs)</a:t>
            </a:r>
          </a:p>
        </p:txBody>
      </p:sp>
      <p:sp>
        <p:nvSpPr>
          <p:cNvPr id="134206" name="Text Box 62"/>
          <p:cNvSpPr txBox="1">
            <a:spLocks noChangeArrowheads="1"/>
          </p:cNvSpPr>
          <p:nvPr/>
        </p:nvSpPr>
        <p:spPr bwMode="auto">
          <a:xfrm>
            <a:off x="0" y="642938"/>
            <a:ext cx="9144000" cy="946150"/>
          </a:xfrm>
          <a:prstGeom prst="rect">
            <a:avLst/>
          </a:prstGeom>
          <a:noFill/>
          <a:ln w="19050">
            <a:noFill/>
            <a:miter lim="800000"/>
            <a:headEnd/>
            <a:tailEnd/>
          </a:ln>
        </p:spPr>
        <p:txBody>
          <a:bodyPr lIns="92075" tIns="46038" rIns="92075" bIns="46038" anchor="ctr">
            <a:spAutoFit/>
          </a:bodyPr>
          <a:lstStyle/>
          <a:p>
            <a:pPr algn="ctr"/>
            <a:r>
              <a:rPr lang="en-US" altLang="en-US" sz="2800" b="1">
                <a:solidFill>
                  <a:srgbClr val="000099"/>
                </a:solidFill>
              </a:rPr>
              <a:t>Minimum legal price a seller can sell a product.</a:t>
            </a:r>
            <a:endParaRPr lang="en-US" sz="2800" b="1">
              <a:solidFill>
                <a:srgbClr val="000099"/>
              </a:solidFill>
            </a:endParaRPr>
          </a:p>
          <a:p>
            <a:pPr algn="ctr"/>
            <a:r>
              <a:rPr lang="en-US" sz="2800" b="1">
                <a:solidFill>
                  <a:srgbClr val="000099"/>
                </a:solidFill>
              </a:rPr>
              <a:t>Goal: Keep price high by keeping price from falling to Eq.</a:t>
            </a:r>
          </a:p>
        </p:txBody>
      </p:sp>
      <p:sp>
        <p:nvSpPr>
          <p:cNvPr id="8221" name="Rectangle 31"/>
          <p:cNvSpPr>
            <a:spLocks noChangeArrowheads="1"/>
          </p:cNvSpPr>
          <p:nvPr/>
        </p:nvSpPr>
        <p:spPr bwMode="auto">
          <a:xfrm>
            <a:off x="2971800" y="1600200"/>
            <a:ext cx="3276600" cy="579438"/>
          </a:xfrm>
          <a:prstGeom prst="rect">
            <a:avLst/>
          </a:prstGeom>
          <a:noFill/>
          <a:ln w="9525">
            <a:noFill/>
            <a:miter lim="800000"/>
            <a:headEnd/>
            <a:tailEnd/>
          </a:ln>
        </p:spPr>
        <p:txBody>
          <a:bodyPr>
            <a:spAutoFit/>
          </a:bodyPr>
          <a:lstStyle/>
          <a:p>
            <a:pPr algn="ctr"/>
            <a:r>
              <a:rPr lang="en-US" sz="3200" b="1"/>
              <a:t>Corn</a:t>
            </a:r>
          </a:p>
        </p:txBody>
      </p:sp>
      <p:sp>
        <p:nvSpPr>
          <p:cNvPr id="134211" name="Rectangle 67"/>
          <p:cNvSpPr>
            <a:spLocks noChangeArrowheads="1"/>
          </p:cNvSpPr>
          <p:nvPr/>
        </p:nvSpPr>
        <p:spPr bwMode="auto">
          <a:xfrm>
            <a:off x="152400" y="4267200"/>
            <a:ext cx="2438400" cy="1800225"/>
          </a:xfrm>
          <a:prstGeom prst="rect">
            <a:avLst/>
          </a:prstGeom>
          <a:noFill/>
          <a:ln w="9525">
            <a:noFill/>
            <a:miter lim="800000"/>
            <a:headEnd/>
            <a:tailEnd/>
          </a:ln>
        </p:spPr>
        <p:txBody>
          <a:bodyPr>
            <a:spAutoFit/>
          </a:bodyPr>
          <a:lstStyle/>
          <a:p>
            <a:pPr algn="ctr"/>
            <a:r>
              <a:rPr lang="en-US" altLang="en-US" sz="2800" b="1"/>
              <a:t>Does this policy help corn producers?</a:t>
            </a:r>
            <a:endParaRPr lang="en-US" sz="2800" b="1"/>
          </a:p>
        </p:txBody>
      </p:sp>
      <p:sp>
        <p:nvSpPr>
          <p:cNvPr id="134208" name="Text Box 64"/>
          <p:cNvSpPr txBox="1">
            <a:spLocks noChangeArrowheads="1"/>
          </p:cNvSpPr>
          <p:nvPr/>
        </p:nvSpPr>
        <p:spPr bwMode="auto">
          <a:xfrm>
            <a:off x="7010400" y="2895600"/>
            <a:ext cx="1981200" cy="457200"/>
          </a:xfrm>
          <a:prstGeom prst="rect">
            <a:avLst/>
          </a:prstGeom>
          <a:noFill/>
          <a:ln w="9525">
            <a:noFill/>
            <a:miter lim="800000"/>
            <a:headEnd/>
            <a:tailEnd/>
          </a:ln>
        </p:spPr>
        <p:txBody>
          <a:bodyPr>
            <a:spAutoFit/>
          </a:bodyPr>
          <a:lstStyle/>
          <a:p>
            <a:pPr>
              <a:spcBef>
                <a:spcPct val="50000"/>
              </a:spcBef>
            </a:pPr>
            <a:r>
              <a:rPr lang="en-US" b="1"/>
              <a:t>Price Floor</a:t>
            </a:r>
          </a:p>
        </p:txBody>
      </p:sp>
      <p:sp>
        <p:nvSpPr>
          <p:cNvPr id="8224" name="Rectangle 34"/>
          <p:cNvSpPr>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r>
              <a:rPr lang="en-US" sz="4400" b="1"/>
              <a:t>Price Floor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206">
                                            <p:txEl>
                                              <p:pRg st="0" end="0"/>
                                            </p:txEl>
                                          </p:spTgt>
                                        </p:tgtEl>
                                        <p:attrNameLst>
                                          <p:attrName>style.visibility</p:attrName>
                                        </p:attrNameLst>
                                      </p:cBhvr>
                                      <p:to>
                                        <p:strVal val="visible"/>
                                      </p:to>
                                    </p:set>
                                    <p:animEffect transition="in" filter="dissolve">
                                      <p:cBhvr>
                                        <p:cTn id="7" dur="500"/>
                                        <p:tgtEl>
                                          <p:spTgt spid="134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206">
                                            <p:txEl>
                                              <p:pRg st="1" end="1"/>
                                            </p:txEl>
                                          </p:spTgt>
                                        </p:tgtEl>
                                        <p:attrNameLst>
                                          <p:attrName>style.visibility</p:attrName>
                                        </p:attrNameLst>
                                      </p:cBhvr>
                                      <p:to>
                                        <p:strVal val="visible"/>
                                      </p:to>
                                    </p:set>
                                    <p:animEffect transition="in" filter="dissolve">
                                      <p:cBhvr>
                                        <p:cTn id="12" dur="500"/>
                                        <p:tgtEl>
                                          <p:spTgt spid="134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4207"/>
                                        </p:tgtEl>
                                        <p:attrNameLst>
                                          <p:attrName>style.visibility</p:attrName>
                                        </p:attrNameLst>
                                      </p:cBhvr>
                                      <p:to>
                                        <p:strVal val="visible"/>
                                      </p:to>
                                    </p:set>
                                    <p:animEffect transition="in" filter="dissolve">
                                      <p:cBhvr>
                                        <p:cTn id="17" dur="500"/>
                                        <p:tgtEl>
                                          <p:spTgt spid="13420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8131"/>
                                        </p:tgtEl>
                                        <p:attrNameLst>
                                          <p:attrName>style.visibility</p:attrName>
                                        </p:attrNameLst>
                                      </p:cBhvr>
                                      <p:to>
                                        <p:strVal val="visible"/>
                                      </p:to>
                                    </p:set>
                                    <p:animEffect transition="in" filter="dissolve">
                                      <p:cBhvr>
                                        <p:cTn id="20" dur="500"/>
                                        <p:tgtEl>
                                          <p:spTgt spid="4813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8132"/>
                                        </p:tgtEl>
                                        <p:attrNameLst>
                                          <p:attrName>style.visibility</p:attrName>
                                        </p:attrNameLst>
                                      </p:cBhvr>
                                      <p:to>
                                        <p:strVal val="visible"/>
                                      </p:to>
                                    </p:set>
                                    <p:animEffect transition="in" filter="dissolve">
                                      <p:cBhvr>
                                        <p:cTn id="23" dur="500"/>
                                        <p:tgtEl>
                                          <p:spTgt spid="4813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4208"/>
                                        </p:tgtEl>
                                        <p:attrNameLst>
                                          <p:attrName>style.visibility</p:attrName>
                                        </p:attrNameLst>
                                      </p:cBhvr>
                                      <p:to>
                                        <p:strVal val="visible"/>
                                      </p:to>
                                    </p:set>
                                    <p:animEffect transition="in" filter="dissolve">
                                      <p:cBhvr>
                                        <p:cTn id="28" dur="500"/>
                                        <p:tgtEl>
                                          <p:spTgt spid="13420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4242"/>
                                        </p:tgtEl>
                                        <p:attrNameLst>
                                          <p:attrName>style.visibility</p:attrName>
                                        </p:attrNameLst>
                                      </p:cBhvr>
                                      <p:to>
                                        <p:strVal val="visible"/>
                                      </p:to>
                                    </p:set>
                                    <p:animEffect transition="in" filter="dissolve">
                                      <p:cBhvr>
                                        <p:cTn id="33" dur="500"/>
                                        <p:tgtEl>
                                          <p:spTgt spid="9424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4211"/>
                                        </p:tgtEl>
                                        <p:attrNameLst>
                                          <p:attrName>style.visibility</p:attrName>
                                        </p:attrNameLst>
                                      </p:cBhvr>
                                      <p:to>
                                        <p:strVal val="visible"/>
                                      </p:to>
                                    </p:set>
                                    <p:animEffect transition="in" filter="dissolve">
                                      <p:cBhvr>
                                        <p:cTn id="38" dur="500"/>
                                        <p:tgtEl>
                                          <p:spTgt spid="13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07" grpId="0" animBg="1"/>
      <p:bldP spid="48131" grpId="0" animBg="1"/>
      <p:bldP spid="48132" grpId="0" animBg="1"/>
      <p:bldP spid="94242" grpId="0"/>
      <p:bldP spid="134206" grpId="0" build="p"/>
      <p:bldP spid="134211" grpId="0" autoUpdateAnimBg="0"/>
      <p:bldP spid="134208"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228600"/>
            <a:ext cx="7772400" cy="1143000"/>
          </a:xfrm>
        </p:spPr>
        <p:txBody>
          <a:bodyPr/>
          <a:lstStyle/>
          <a:p>
            <a:pPr eaLnBrk="1" hangingPunct="1"/>
            <a:r>
              <a:rPr lang="en-US" altLang="en-US" b="1" smtClean="0"/>
              <a:t>Practice Questions</a:t>
            </a:r>
          </a:p>
        </p:txBody>
      </p:sp>
      <p:sp>
        <p:nvSpPr>
          <p:cNvPr id="9219" name="Text Box 3"/>
          <p:cNvSpPr txBox="1">
            <a:spLocks noChangeArrowheads="1"/>
          </p:cNvSpPr>
          <p:nvPr/>
        </p:nvSpPr>
        <p:spPr bwMode="auto">
          <a:xfrm>
            <a:off x="0" y="609600"/>
            <a:ext cx="9144000" cy="885825"/>
          </a:xfrm>
          <a:prstGeom prst="rect">
            <a:avLst/>
          </a:prstGeom>
          <a:noFill/>
          <a:ln w="9525">
            <a:noFill/>
            <a:miter lim="800000"/>
            <a:headEnd/>
            <a:tailEnd/>
          </a:ln>
        </p:spPr>
        <p:txBody>
          <a:bodyPr>
            <a:spAutoFit/>
          </a:bodyPr>
          <a:lstStyle/>
          <a:p>
            <a:pPr marL="457200" indent="-457200" eaLnBrk="0" hangingPunct="0"/>
            <a:r>
              <a:rPr lang="en-US" altLang="en-US" sz="2600" b="1">
                <a:solidFill>
                  <a:srgbClr val="000099"/>
                </a:solidFill>
                <a:cs typeface="Times New Roman" pitchFamily="18" charset="0"/>
              </a:rPr>
              <a:t>1. Which of the following will occur if a legal price floor is placed on a good below its free market equilibrium?</a:t>
            </a:r>
          </a:p>
        </p:txBody>
      </p:sp>
      <p:sp>
        <p:nvSpPr>
          <p:cNvPr id="9220" name="Rectangle 4"/>
          <p:cNvSpPr>
            <a:spLocks noChangeArrowheads="1"/>
          </p:cNvSpPr>
          <p:nvPr/>
        </p:nvSpPr>
        <p:spPr bwMode="auto">
          <a:xfrm>
            <a:off x="381000" y="1447800"/>
            <a:ext cx="8001000" cy="2076450"/>
          </a:xfrm>
          <a:prstGeom prst="rect">
            <a:avLst/>
          </a:prstGeom>
          <a:noFill/>
          <a:ln w="9525">
            <a:noFill/>
            <a:miter lim="800000"/>
            <a:headEnd/>
            <a:tailEnd/>
          </a:ln>
        </p:spPr>
        <p:txBody>
          <a:bodyPr>
            <a:spAutoFit/>
          </a:bodyPr>
          <a:lstStyle/>
          <a:p>
            <a:pPr marL="457200" indent="-457200" eaLnBrk="0" hangingPunct="0">
              <a:buFontTx/>
              <a:buAutoNum type="alphaUcPeriod"/>
            </a:pPr>
            <a:r>
              <a:rPr lang="en-US" altLang="en-US" sz="2600" b="1">
                <a:cs typeface="Times New Roman" pitchFamily="18" charset="0"/>
              </a:rPr>
              <a:t>Surpluses will develop</a:t>
            </a:r>
          </a:p>
          <a:p>
            <a:pPr marL="457200" indent="-457200" eaLnBrk="0" hangingPunct="0">
              <a:buFontTx/>
              <a:buAutoNum type="alphaUcPeriod"/>
            </a:pPr>
            <a:r>
              <a:rPr lang="en-US" altLang="en-US" sz="2600" b="1">
                <a:cs typeface="Times New Roman" pitchFamily="18" charset="0"/>
              </a:rPr>
              <a:t>Shortages will develop</a:t>
            </a:r>
          </a:p>
          <a:p>
            <a:pPr marL="457200" indent="-457200" eaLnBrk="0" hangingPunct="0">
              <a:buFontTx/>
              <a:buAutoNum type="alphaUcPeriod"/>
            </a:pPr>
            <a:r>
              <a:rPr lang="en-US" altLang="en-US" sz="2600" b="1">
                <a:cs typeface="Times New Roman" pitchFamily="18" charset="0"/>
              </a:rPr>
              <a:t>Underground markets will develop</a:t>
            </a:r>
          </a:p>
          <a:p>
            <a:pPr marL="457200" indent="-457200" eaLnBrk="0" hangingPunct="0">
              <a:buFontTx/>
              <a:buAutoNum type="alphaUcPeriod"/>
            </a:pPr>
            <a:r>
              <a:rPr lang="en-US" altLang="en-US" sz="2600" b="1">
                <a:cs typeface="Times New Roman" pitchFamily="18" charset="0"/>
              </a:rPr>
              <a:t>The equilibrium price will remain the same</a:t>
            </a:r>
          </a:p>
          <a:p>
            <a:pPr marL="457200" indent="-457200" eaLnBrk="0" hangingPunct="0">
              <a:buFontTx/>
              <a:buAutoNum type="alphaUcPeriod"/>
            </a:pPr>
            <a:r>
              <a:rPr lang="en-US" altLang="en-US" sz="2600" b="1">
                <a:cs typeface="Times New Roman" pitchFamily="18" charset="0"/>
              </a:rPr>
              <a:t>The quantity sold will increase</a:t>
            </a:r>
            <a:r>
              <a:rPr lang="en-US" altLang="en-US" sz="2600" b="1">
                <a:solidFill>
                  <a:srgbClr val="000099"/>
                </a:solidFill>
              </a:rPr>
              <a:t> </a:t>
            </a:r>
          </a:p>
        </p:txBody>
      </p:sp>
      <p:sp>
        <p:nvSpPr>
          <p:cNvPr id="9221" name="Rectangle 5"/>
          <p:cNvSpPr>
            <a:spLocks noChangeArrowheads="1"/>
          </p:cNvSpPr>
          <p:nvPr/>
        </p:nvSpPr>
        <p:spPr bwMode="auto">
          <a:xfrm>
            <a:off x="381000" y="3962400"/>
            <a:ext cx="8763000" cy="2736850"/>
          </a:xfrm>
          <a:prstGeom prst="rect">
            <a:avLst/>
          </a:prstGeom>
          <a:noFill/>
          <a:ln w="9525">
            <a:noFill/>
            <a:miter lim="800000"/>
            <a:headEnd/>
            <a:tailEnd/>
          </a:ln>
        </p:spPr>
        <p:txBody>
          <a:bodyPr>
            <a:spAutoFit/>
          </a:bodyPr>
          <a:lstStyle/>
          <a:p>
            <a:pPr eaLnBrk="0" hangingPunct="0">
              <a:lnSpc>
                <a:spcPct val="95000"/>
              </a:lnSpc>
            </a:pPr>
            <a:r>
              <a:rPr lang="en-US" altLang="en-US" sz="2600" b="1">
                <a:cs typeface="Times New Roman" pitchFamily="18" charset="0"/>
              </a:rPr>
              <a:t>A. A price ceiling causes a shortage if the ceiling price is above the equilibrium price</a:t>
            </a:r>
          </a:p>
          <a:p>
            <a:pPr eaLnBrk="0" hangingPunct="0">
              <a:lnSpc>
                <a:spcPct val="95000"/>
              </a:lnSpc>
            </a:pPr>
            <a:r>
              <a:rPr lang="en-US" altLang="en-US" sz="2600" b="1">
                <a:cs typeface="Times New Roman" pitchFamily="18" charset="0"/>
              </a:rPr>
              <a:t>B. A price floor causes a surplus if the price floor is below the equilibrium price</a:t>
            </a:r>
          </a:p>
          <a:p>
            <a:pPr eaLnBrk="0" hangingPunct="0">
              <a:lnSpc>
                <a:spcPct val="95000"/>
              </a:lnSpc>
            </a:pPr>
            <a:r>
              <a:rPr lang="en-US" altLang="en-US" sz="2600" b="1">
                <a:cs typeface="Times New Roman" pitchFamily="18" charset="0"/>
              </a:rPr>
              <a:t>C. Price ceilings and price floors result in a misallocation of resources</a:t>
            </a:r>
            <a:r>
              <a:rPr lang="en-US" altLang="en-US" sz="2600" b="1"/>
              <a:t> </a:t>
            </a:r>
          </a:p>
          <a:p>
            <a:pPr eaLnBrk="0" hangingPunct="0">
              <a:lnSpc>
                <a:spcPct val="95000"/>
              </a:lnSpc>
            </a:pPr>
            <a:r>
              <a:rPr lang="en-US" altLang="en-US" sz="2600" b="1"/>
              <a:t>D. Price floors above equilibrium cause a shortage</a:t>
            </a:r>
          </a:p>
        </p:txBody>
      </p:sp>
      <p:sp>
        <p:nvSpPr>
          <p:cNvPr id="9222" name="Rectangle 6"/>
          <p:cNvSpPr>
            <a:spLocks noChangeArrowheads="1"/>
          </p:cNvSpPr>
          <p:nvPr/>
        </p:nvSpPr>
        <p:spPr bwMode="auto">
          <a:xfrm>
            <a:off x="0" y="3505200"/>
            <a:ext cx="9215438" cy="488950"/>
          </a:xfrm>
          <a:prstGeom prst="rect">
            <a:avLst/>
          </a:prstGeom>
          <a:noFill/>
          <a:ln w="9525">
            <a:noFill/>
            <a:miter lim="800000"/>
            <a:headEnd/>
            <a:tailEnd/>
          </a:ln>
        </p:spPr>
        <p:txBody>
          <a:bodyPr wrap="none">
            <a:spAutoFit/>
          </a:bodyPr>
          <a:lstStyle/>
          <a:p>
            <a:pPr eaLnBrk="0" hangingPunct="0"/>
            <a:r>
              <a:rPr lang="en-US" altLang="en-US" sz="2600" b="1">
                <a:solidFill>
                  <a:srgbClr val="000099"/>
                </a:solidFill>
                <a:cs typeface="Times New Roman" pitchFamily="18" charset="0"/>
              </a:rPr>
              <a:t>2. Which of the following statements about price control is true?</a:t>
            </a:r>
          </a:p>
        </p:txBody>
      </p:sp>
      <p:sp>
        <p:nvSpPr>
          <p:cNvPr id="9223" name="Slide Number Placeholder 6"/>
          <p:cNvSpPr>
            <a:spLocks noGrp="1"/>
          </p:cNvSpPr>
          <p:nvPr>
            <p:ph type="sldNum" sz="quarter" idx="12"/>
          </p:nvPr>
        </p:nvSpPr>
        <p:spPr>
          <a:noFill/>
        </p:spPr>
        <p:txBody>
          <a:bodyPr/>
          <a:lstStyle/>
          <a:p>
            <a:fld id="{FBCFBF6D-40A9-4148-914E-96BFB7902D7C}" type="slidenum">
              <a:rPr lang="en-US" smtClean="0">
                <a:latin typeface="Times New Roman" pitchFamily="18" charset="0"/>
              </a:rPr>
              <a:pPr/>
              <a:t>74</a:t>
            </a:fld>
            <a:endParaRPr lang="en-US" smtClean="0">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21" name="Freeform 69"/>
          <p:cNvSpPr>
            <a:spLocks/>
          </p:cNvSpPr>
          <p:nvPr/>
        </p:nvSpPr>
        <p:spPr bwMode="auto">
          <a:xfrm>
            <a:off x="1447800" y="4038600"/>
            <a:ext cx="2895600" cy="1676400"/>
          </a:xfrm>
          <a:custGeom>
            <a:avLst/>
            <a:gdLst>
              <a:gd name="T0" fmla="*/ 0 w 1824"/>
              <a:gd name="T1" fmla="*/ 2147483647 h 1056"/>
              <a:gd name="T2" fmla="*/ 2147483647 w 1824"/>
              <a:gd name="T3" fmla="*/ 2147483647 h 1056"/>
              <a:gd name="T4" fmla="*/ 2147483647 w 1824"/>
              <a:gd name="T5" fmla="*/ 2147483647 h 1056"/>
              <a:gd name="T6" fmla="*/ 2147483647 w 1824"/>
              <a:gd name="T7" fmla="*/ 2147483647 h 1056"/>
              <a:gd name="T8" fmla="*/ 2147483647 w 1824"/>
              <a:gd name="T9" fmla="*/ 2147483647 h 1056"/>
              <a:gd name="T10" fmla="*/ 2147483647 w 1824"/>
              <a:gd name="T11" fmla="*/ 2147483647 h 1056"/>
              <a:gd name="T12" fmla="*/ 2147483647 w 1824"/>
              <a:gd name="T13" fmla="*/ 0 h 1056"/>
              <a:gd name="T14" fmla="*/ 0 w 1824"/>
              <a:gd name="T15" fmla="*/ 0 h 1056"/>
              <a:gd name="T16" fmla="*/ 0 w 1824"/>
              <a:gd name="T17" fmla="*/ 2147483647 h 10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1056"/>
              <a:gd name="T29" fmla="*/ 1824 w 1824"/>
              <a:gd name="T30" fmla="*/ 1056 h 10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1056">
                <a:moveTo>
                  <a:pt x="0" y="1056"/>
                </a:moveTo>
                <a:lnTo>
                  <a:pt x="576" y="912"/>
                </a:lnTo>
                <a:lnTo>
                  <a:pt x="864" y="768"/>
                </a:lnTo>
                <a:lnTo>
                  <a:pt x="1296" y="480"/>
                </a:lnTo>
                <a:lnTo>
                  <a:pt x="1632" y="192"/>
                </a:lnTo>
                <a:lnTo>
                  <a:pt x="1776" y="48"/>
                </a:lnTo>
                <a:lnTo>
                  <a:pt x="1824" y="0"/>
                </a:lnTo>
                <a:lnTo>
                  <a:pt x="0" y="0"/>
                </a:lnTo>
                <a:lnTo>
                  <a:pt x="0" y="1056"/>
                </a:lnTo>
                <a:close/>
              </a:path>
            </a:pathLst>
          </a:custGeom>
          <a:gradFill rotWithShape="0">
            <a:gsLst>
              <a:gs pos="0">
                <a:srgbClr val="000099"/>
              </a:gs>
              <a:gs pos="100000">
                <a:srgbClr val="000065"/>
              </a:gs>
            </a:gsLst>
            <a:lin ang="5400000" scaled="1"/>
          </a:gradFill>
          <a:ln w="9525">
            <a:solidFill>
              <a:schemeClr val="tx1"/>
            </a:solidFill>
            <a:round/>
            <a:headEnd/>
            <a:tailEnd/>
          </a:ln>
        </p:spPr>
        <p:txBody>
          <a:bodyPr/>
          <a:lstStyle/>
          <a:p>
            <a:endParaRPr lang="en-US"/>
          </a:p>
        </p:txBody>
      </p:sp>
      <p:sp>
        <p:nvSpPr>
          <p:cNvPr id="151620" name="Freeform 68"/>
          <p:cNvSpPr>
            <a:spLocks/>
          </p:cNvSpPr>
          <p:nvPr/>
        </p:nvSpPr>
        <p:spPr bwMode="auto">
          <a:xfrm>
            <a:off x="1447800" y="2057400"/>
            <a:ext cx="2743200" cy="1981200"/>
          </a:xfrm>
          <a:custGeom>
            <a:avLst/>
            <a:gdLst>
              <a:gd name="T0" fmla="*/ 0 w 1832"/>
              <a:gd name="T1" fmla="*/ 2147483647 h 1352"/>
              <a:gd name="T2" fmla="*/ 2147483647 w 1832"/>
              <a:gd name="T3" fmla="*/ 2147483647 h 1352"/>
              <a:gd name="T4" fmla="*/ 2147483647 w 1832"/>
              <a:gd name="T5" fmla="*/ 0 h 1352"/>
              <a:gd name="T6" fmla="*/ 0 w 1832"/>
              <a:gd name="T7" fmla="*/ 2147483647 h 1352"/>
              <a:gd name="T8" fmla="*/ 0 60000 65536"/>
              <a:gd name="T9" fmla="*/ 0 60000 65536"/>
              <a:gd name="T10" fmla="*/ 0 60000 65536"/>
              <a:gd name="T11" fmla="*/ 0 60000 65536"/>
              <a:gd name="T12" fmla="*/ 0 w 1832"/>
              <a:gd name="T13" fmla="*/ 0 h 1352"/>
              <a:gd name="T14" fmla="*/ 1832 w 1832"/>
              <a:gd name="T15" fmla="*/ 1352 h 1352"/>
            </a:gdLst>
            <a:ahLst/>
            <a:cxnLst>
              <a:cxn ang="T8">
                <a:pos x="T0" y="T1"/>
              </a:cxn>
              <a:cxn ang="T9">
                <a:pos x="T2" y="T3"/>
              </a:cxn>
              <a:cxn ang="T10">
                <a:pos x="T4" y="T5"/>
              </a:cxn>
              <a:cxn ang="T11">
                <a:pos x="T6" y="T7"/>
              </a:cxn>
            </a:cxnLst>
            <a:rect l="T12" t="T13" r="T14" b="T15"/>
            <a:pathLst>
              <a:path w="1832" h="1352">
                <a:moveTo>
                  <a:pt x="0" y="1352"/>
                </a:moveTo>
                <a:lnTo>
                  <a:pt x="1832" y="1352"/>
                </a:lnTo>
                <a:lnTo>
                  <a:pt x="16" y="0"/>
                </a:lnTo>
                <a:lnTo>
                  <a:pt x="0" y="1352"/>
                </a:lnTo>
                <a:close/>
              </a:path>
            </a:pathLst>
          </a:custGeom>
          <a:gradFill rotWithShape="0">
            <a:gsLst>
              <a:gs pos="0">
                <a:srgbClr val="FFFF00"/>
              </a:gs>
              <a:gs pos="100000">
                <a:srgbClr val="767600"/>
              </a:gs>
            </a:gsLst>
            <a:lin ang="5400000" scaled="1"/>
          </a:gradFill>
          <a:ln w="12700">
            <a:solidFill>
              <a:schemeClr val="tx1"/>
            </a:solidFill>
            <a:round/>
            <a:headEnd/>
            <a:tailEnd/>
          </a:ln>
        </p:spPr>
        <p:txBody>
          <a:bodyPr wrap="none" anchor="ctr"/>
          <a:lstStyle/>
          <a:p>
            <a:endParaRPr lang="en-US"/>
          </a:p>
        </p:txBody>
      </p:sp>
      <p:sp>
        <p:nvSpPr>
          <p:cNvPr id="10244" name="Line 46"/>
          <p:cNvSpPr>
            <a:spLocks noChangeShapeType="1"/>
          </p:cNvSpPr>
          <p:nvPr/>
        </p:nvSpPr>
        <p:spPr bwMode="auto">
          <a:xfrm>
            <a:off x="1447800" y="4038600"/>
            <a:ext cx="2819400" cy="0"/>
          </a:xfrm>
          <a:prstGeom prst="line">
            <a:avLst/>
          </a:prstGeom>
          <a:noFill/>
          <a:ln w="38100">
            <a:solidFill>
              <a:schemeClr val="tx1"/>
            </a:solidFill>
            <a:prstDash val="dash"/>
            <a:round/>
            <a:headEnd type="triangle" w="med" len="med"/>
            <a:tailEnd/>
          </a:ln>
        </p:spPr>
        <p:txBody>
          <a:bodyPr wrap="none" anchor="ctr"/>
          <a:lstStyle/>
          <a:p>
            <a:endParaRPr lang="en-US"/>
          </a:p>
        </p:txBody>
      </p:sp>
      <p:sp>
        <p:nvSpPr>
          <p:cNvPr id="151554" name="Text Box 2"/>
          <p:cNvSpPr txBox="1">
            <a:spLocks noChangeArrowheads="1"/>
          </p:cNvSpPr>
          <p:nvPr/>
        </p:nvSpPr>
        <p:spPr bwMode="auto">
          <a:xfrm>
            <a:off x="0" y="-15875"/>
            <a:ext cx="9144000" cy="1571625"/>
          </a:xfrm>
          <a:prstGeom prst="rect">
            <a:avLst/>
          </a:prstGeom>
          <a:noFill/>
          <a:ln w="19050">
            <a:noFill/>
            <a:miter lim="800000"/>
            <a:headEnd/>
            <a:tailEnd/>
          </a:ln>
        </p:spPr>
        <p:txBody>
          <a:bodyPr lIns="92075" tIns="46038" rIns="92075" bIns="46038" anchor="ctr">
            <a:spAutoFit/>
          </a:bodyPr>
          <a:lstStyle/>
          <a:p>
            <a:pPr algn="ctr" eaLnBrk="0" hangingPunct="0">
              <a:lnSpc>
                <a:spcPct val="90000"/>
              </a:lnSpc>
            </a:pPr>
            <a:r>
              <a:rPr lang="en-US" sz="4400" b="1"/>
              <a:t>Are Price Controls Good or Bad?</a:t>
            </a:r>
          </a:p>
          <a:p>
            <a:pPr algn="ctr" eaLnBrk="0" hangingPunct="0">
              <a:lnSpc>
                <a:spcPct val="90000"/>
              </a:lnSpc>
            </a:pPr>
            <a:r>
              <a:rPr lang="en-US" altLang="en-US" sz="3200" b="1">
                <a:solidFill>
                  <a:srgbClr val="000099"/>
                </a:solidFill>
              </a:rPr>
              <a:t>To be “efficient” a market must maximize consumers and producers surplus</a:t>
            </a:r>
            <a:endParaRPr lang="en-US" sz="3200" b="1">
              <a:solidFill>
                <a:srgbClr val="000099"/>
              </a:solidFill>
            </a:endParaRPr>
          </a:p>
        </p:txBody>
      </p:sp>
      <p:sp>
        <p:nvSpPr>
          <p:cNvPr id="10246" name="Line 45"/>
          <p:cNvSpPr>
            <a:spLocks noChangeShapeType="1"/>
          </p:cNvSpPr>
          <p:nvPr/>
        </p:nvSpPr>
        <p:spPr bwMode="auto">
          <a:xfrm>
            <a:off x="4343400" y="4038600"/>
            <a:ext cx="0" cy="2209800"/>
          </a:xfrm>
          <a:prstGeom prst="line">
            <a:avLst/>
          </a:prstGeom>
          <a:noFill/>
          <a:ln w="38100">
            <a:solidFill>
              <a:schemeClr val="tx1"/>
            </a:solidFill>
            <a:prstDash val="dash"/>
            <a:round/>
            <a:headEnd/>
            <a:tailEnd type="triangle" w="med" len="med"/>
          </a:ln>
        </p:spPr>
        <p:txBody>
          <a:bodyPr wrap="none" anchor="ctr"/>
          <a:lstStyle/>
          <a:p>
            <a:endParaRPr lang="en-US"/>
          </a:p>
        </p:txBody>
      </p:sp>
      <p:sp>
        <p:nvSpPr>
          <p:cNvPr id="10247" name="Rectangle 48"/>
          <p:cNvSpPr>
            <a:spLocks noChangeArrowheads="1"/>
          </p:cNvSpPr>
          <p:nvPr/>
        </p:nvSpPr>
        <p:spPr bwMode="auto">
          <a:xfrm>
            <a:off x="7129463" y="6543675"/>
            <a:ext cx="457200" cy="515938"/>
          </a:xfrm>
          <a:prstGeom prst="rect">
            <a:avLst/>
          </a:prstGeom>
          <a:noFill/>
          <a:ln w="12700">
            <a:noFill/>
            <a:miter lim="800000"/>
            <a:headEnd/>
            <a:tailEnd/>
          </a:ln>
        </p:spPr>
        <p:txBody>
          <a:bodyPr wrap="none" lIns="90488" tIns="44450" rIns="90488" bIns="44450">
            <a:spAutoFit/>
          </a:bodyPr>
          <a:lstStyle/>
          <a:p>
            <a:pPr eaLnBrk="0" hangingPunct="0"/>
            <a:r>
              <a:rPr lang="en-US" sz="2800" b="1">
                <a:solidFill>
                  <a:srgbClr val="000000"/>
                </a:solidFill>
                <a:latin typeface="Arial" charset="0"/>
              </a:rPr>
              <a:t>Q</a:t>
            </a:r>
          </a:p>
        </p:txBody>
      </p:sp>
      <p:grpSp>
        <p:nvGrpSpPr>
          <p:cNvPr id="2" name="Group 49"/>
          <p:cNvGrpSpPr>
            <a:grpSpLocks/>
          </p:cNvGrpSpPr>
          <p:nvPr/>
        </p:nvGrpSpPr>
        <p:grpSpPr bwMode="auto">
          <a:xfrm>
            <a:off x="1371600" y="1676400"/>
            <a:ext cx="5719763" cy="4664075"/>
            <a:chOff x="1595" y="769"/>
            <a:chExt cx="3603" cy="3096"/>
          </a:xfrm>
        </p:grpSpPr>
        <p:sp>
          <p:nvSpPr>
            <p:cNvPr id="10259" name="Line 50"/>
            <p:cNvSpPr>
              <a:spLocks noChangeShapeType="1"/>
            </p:cNvSpPr>
            <p:nvPr/>
          </p:nvSpPr>
          <p:spPr bwMode="auto">
            <a:xfrm>
              <a:off x="1617" y="769"/>
              <a:ext cx="0" cy="3096"/>
            </a:xfrm>
            <a:prstGeom prst="line">
              <a:avLst/>
            </a:prstGeom>
            <a:noFill/>
            <a:ln w="76200">
              <a:solidFill>
                <a:srgbClr val="000000"/>
              </a:solidFill>
              <a:round/>
              <a:headEnd/>
              <a:tailEnd/>
            </a:ln>
          </p:spPr>
          <p:txBody>
            <a:bodyPr wrap="none" anchor="ctr"/>
            <a:lstStyle/>
            <a:p>
              <a:endParaRPr lang="en-US"/>
            </a:p>
          </p:txBody>
        </p:sp>
        <p:sp>
          <p:nvSpPr>
            <p:cNvPr id="10260" name="Line 51"/>
            <p:cNvSpPr>
              <a:spLocks noChangeShapeType="1"/>
            </p:cNvSpPr>
            <p:nvPr/>
          </p:nvSpPr>
          <p:spPr bwMode="auto">
            <a:xfrm>
              <a:off x="1595" y="3841"/>
              <a:ext cx="3603" cy="0"/>
            </a:xfrm>
            <a:prstGeom prst="line">
              <a:avLst/>
            </a:prstGeom>
            <a:noFill/>
            <a:ln w="76200">
              <a:solidFill>
                <a:srgbClr val="000000"/>
              </a:solidFill>
              <a:round/>
              <a:headEnd/>
              <a:tailEnd/>
            </a:ln>
          </p:spPr>
          <p:txBody>
            <a:bodyPr wrap="none" anchor="ctr"/>
            <a:lstStyle/>
            <a:p>
              <a:endParaRPr lang="en-US"/>
            </a:p>
          </p:txBody>
        </p:sp>
      </p:grpSp>
      <p:sp>
        <p:nvSpPr>
          <p:cNvPr id="10249" name="Line 52"/>
          <p:cNvSpPr>
            <a:spLocks noChangeShapeType="1"/>
          </p:cNvSpPr>
          <p:nvPr/>
        </p:nvSpPr>
        <p:spPr bwMode="auto">
          <a:xfrm>
            <a:off x="1447800" y="1981200"/>
            <a:ext cx="5419725" cy="3951288"/>
          </a:xfrm>
          <a:prstGeom prst="line">
            <a:avLst/>
          </a:prstGeom>
          <a:noFill/>
          <a:ln w="76200">
            <a:solidFill>
              <a:schemeClr val="tx1"/>
            </a:solidFill>
            <a:round/>
            <a:headEnd/>
            <a:tailEnd/>
          </a:ln>
        </p:spPr>
        <p:txBody>
          <a:bodyPr wrap="none" anchor="ctr"/>
          <a:lstStyle/>
          <a:p>
            <a:endParaRPr lang="en-US"/>
          </a:p>
        </p:txBody>
      </p:sp>
      <p:sp>
        <p:nvSpPr>
          <p:cNvPr id="10250" name="Rectangle 53"/>
          <p:cNvSpPr>
            <a:spLocks noChangeArrowheads="1"/>
          </p:cNvSpPr>
          <p:nvPr/>
        </p:nvSpPr>
        <p:spPr bwMode="auto">
          <a:xfrm>
            <a:off x="914400" y="1600200"/>
            <a:ext cx="417513" cy="515938"/>
          </a:xfrm>
          <a:prstGeom prst="rect">
            <a:avLst/>
          </a:prstGeom>
          <a:noFill/>
          <a:ln w="12700">
            <a:noFill/>
            <a:miter lim="800000"/>
            <a:headEnd/>
            <a:tailEnd/>
          </a:ln>
        </p:spPr>
        <p:txBody>
          <a:bodyPr lIns="90488" tIns="44450" rIns="90488" bIns="44450">
            <a:spAutoFit/>
          </a:bodyPr>
          <a:lstStyle/>
          <a:p>
            <a:pPr eaLnBrk="0" hangingPunct="0"/>
            <a:r>
              <a:rPr lang="en-US" sz="2800" b="1">
                <a:solidFill>
                  <a:srgbClr val="000000"/>
                </a:solidFill>
                <a:latin typeface="Arial" charset="0"/>
              </a:rPr>
              <a:t>P</a:t>
            </a:r>
          </a:p>
        </p:txBody>
      </p:sp>
      <p:sp>
        <p:nvSpPr>
          <p:cNvPr id="10251" name="Rectangle 54"/>
          <p:cNvSpPr>
            <a:spLocks noChangeArrowheads="1"/>
          </p:cNvSpPr>
          <p:nvPr/>
        </p:nvSpPr>
        <p:spPr bwMode="auto">
          <a:xfrm>
            <a:off x="6964363" y="5624513"/>
            <a:ext cx="438150"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D</a:t>
            </a:r>
          </a:p>
        </p:txBody>
      </p:sp>
      <p:sp>
        <p:nvSpPr>
          <p:cNvPr id="10252" name="Rectangle 56"/>
          <p:cNvSpPr>
            <a:spLocks noChangeArrowheads="1"/>
          </p:cNvSpPr>
          <p:nvPr/>
        </p:nvSpPr>
        <p:spPr bwMode="auto">
          <a:xfrm>
            <a:off x="5376863" y="2182813"/>
            <a:ext cx="417512" cy="515937"/>
          </a:xfrm>
          <a:prstGeom prst="rect">
            <a:avLst/>
          </a:prstGeom>
          <a:noFill/>
          <a:ln w="12700">
            <a:noFill/>
            <a:miter lim="800000"/>
            <a:headEnd/>
            <a:tailEnd/>
          </a:ln>
        </p:spPr>
        <p:txBody>
          <a:bodyPr wrap="none" lIns="90488" tIns="44450" rIns="90488" bIns="44450">
            <a:spAutoFit/>
          </a:bodyPr>
          <a:lstStyle/>
          <a:p>
            <a:pPr eaLnBrk="0" hangingPunct="0"/>
            <a:r>
              <a:rPr lang="en-US" sz="2800" b="1" i="1">
                <a:latin typeface="Arial" charset="0"/>
              </a:rPr>
              <a:t>S</a:t>
            </a:r>
          </a:p>
        </p:txBody>
      </p:sp>
      <p:sp>
        <p:nvSpPr>
          <p:cNvPr id="10253" name="Freeform 57"/>
          <p:cNvSpPr>
            <a:spLocks/>
          </p:cNvSpPr>
          <p:nvPr/>
        </p:nvSpPr>
        <p:spPr bwMode="auto">
          <a:xfrm>
            <a:off x="2362200" y="2487613"/>
            <a:ext cx="3028950" cy="3074987"/>
          </a:xfrm>
          <a:custGeom>
            <a:avLst/>
            <a:gdLst>
              <a:gd name="T0" fmla="*/ 0 w 2259"/>
              <a:gd name="T1" fmla="*/ 2147483647 h 2513"/>
              <a:gd name="T2" fmla="*/ 2147483647 w 2259"/>
              <a:gd name="T3" fmla="*/ 2147483647 h 2513"/>
              <a:gd name="T4" fmla="*/ 2147483647 w 2259"/>
              <a:gd name="T5" fmla="*/ 2147483647 h 2513"/>
              <a:gd name="T6" fmla="*/ 2147483647 w 2259"/>
              <a:gd name="T7" fmla="*/ 2147483647 h 2513"/>
              <a:gd name="T8" fmla="*/ 2147483647 w 2259"/>
              <a:gd name="T9" fmla="*/ 2147483647 h 2513"/>
              <a:gd name="T10" fmla="*/ 2147483647 w 2259"/>
              <a:gd name="T11" fmla="*/ 2147483647 h 2513"/>
              <a:gd name="T12" fmla="*/ 2147483647 w 2259"/>
              <a:gd name="T13" fmla="*/ 2147483647 h 2513"/>
              <a:gd name="T14" fmla="*/ 2147483647 w 2259"/>
              <a:gd name="T15" fmla="*/ 2147483647 h 2513"/>
              <a:gd name="T16" fmla="*/ 2147483647 w 2259"/>
              <a:gd name="T17" fmla="*/ 0 h 2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9"/>
              <a:gd name="T28" fmla="*/ 0 h 2513"/>
              <a:gd name="T29" fmla="*/ 2259 w 2259"/>
              <a:gd name="T30" fmla="*/ 2513 h 2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9" h="2513">
                <a:moveTo>
                  <a:pt x="0" y="2512"/>
                </a:moveTo>
                <a:lnTo>
                  <a:pt x="371" y="2285"/>
                </a:lnTo>
                <a:lnTo>
                  <a:pt x="721" y="2029"/>
                </a:lnTo>
                <a:lnTo>
                  <a:pt x="1047" y="1746"/>
                </a:lnTo>
                <a:lnTo>
                  <a:pt x="1347" y="1439"/>
                </a:lnTo>
                <a:lnTo>
                  <a:pt x="1618" y="1110"/>
                </a:lnTo>
                <a:lnTo>
                  <a:pt x="1862" y="759"/>
                </a:lnTo>
                <a:lnTo>
                  <a:pt x="2075" y="389"/>
                </a:lnTo>
                <a:lnTo>
                  <a:pt x="2258" y="0"/>
                </a:lnTo>
              </a:path>
            </a:pathLst>
          </a:custGeom>
          <a:noFill/>
          <a:ln w="76200" cap="rnd">
            <a:solidFill>
              <a:srgbClr val="CC0000"/>
            </a:solidFill>
            <a:round/>
            <a:headEnd/>
            <a:tailEnd/>
          </a:ln>
        </p:spPr>
        <p:txBody>
          <a:bodyPr/>
          <a:lstStyle/>
          <a:p>
            <a:endParaRPr lang="en-US"/>
          </a:p>
        </p:txBody>
      </p:sp>
      <p:sp>
        <p:nvSpPr>
          <p:cNvPr id="10254" name="Rectangle 58"/>
          <p:cNvSpPr>
            <a:spLocks noChangeArrowheads="1"/>
          </p:cNvSpPr>
          <p:nvPr/>
        </p:nvSpPr>
        <p:spPr bwMode="auto">
          <a:xfrm>
            <a:off x="655638" y="3833813"/>
            <a:ext cx="552450"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r>
              <a:rPr lang="en-US" sz="2800" b="1" baseline="-25000">
                <a:latin typeface="Arial" charset="0"/>
              </a:rPr>
              <a:t>c</a:t>
            </a:r>
          </a:p>
        </p:txBody>
      </p:sp>
      <p:sp>
        <p:nvSpPr>
          <p:cNvPr id="10255" name="Rectangle 60"/>
          <p:cNvSpPr>
            <a:spLocks noChangeArrowheads="1"/>
          </p:cNvSpPr>
          <p:nvPr/>
        </p:nvSpPr>
        <p:spPr bwMode="auto">
          <a:xfrm>
            <a:off x="4191000" y="6342063"/>
            <a:ext cx="592138"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Q</a:t>
            </a:r>
            <a:r>
              <a:rPr lang="en-US" sz="2800" b="1" baseline="-25000">
                <a:latin typeface="Arial" charset="0"/>
              </a:rPr>
              <a:t>e</a:t>
            </a:r>
          </a:p>
        </p:txBody>
      </p:sp>
      <p:sp>
        <p:nvSpPr>
          <p:cNvPr id="151617" name="Rectangle 65"/>
          <p:cNvSpPr>
            <a:spLocks noChangeArrowheads="1"/>
          </p:cNvSpPr>
          <p:nvPr/>
        </p:nvSpPr>
        <p:spPr bwMode="auto">
          <a:xfrm>
            <a:off x="1676400" y="3048000"/>
            <a:ext cx="674688" cy="515938"/>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CS</a:t>
            </a:r>
          </a:p>
        </p:txBody>
      </p:sp>
      <p:sp>
        <p:nvSpPr>
          <p:cNvPr id="151618" name="Rectangle 66"/>
          <p:cNvSpPr>
            <a:spLocks noChangeArrowheads="1"/>
          </p:cNvSpPr>
          <p:nvPr/>
        </p:nvSpPr>
        <p:spPr bwMode="auto">
          <a:xfrm>
            <a:off x="1625600" y="4159250"/>
            <a:ext cx="654050" cy="515938"/>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PS</a:t>
            </a:r>
          </a:p>
        </p:txBody>
      </p:sp>
      <p:sp>
        <p:nvSpPr>
          <p:cNvPr id="10258" name="Slide Number Placeholder 19"/>
          <p:cNvSpPr>
            <a:spLocks noGrp="1"/>
          </p:cNvSpPr>
          <p:nvPr>
            <p:ph type="sldNum" sz="quarter" idx="12"/>
          </p:nvPr>
        </p:nvSpPr>
        <p:spPr>
          <a:noFill/>
        </p:spPr>
        <p:txBody>
          <a:bodyPr/>
          <a:lstStyle/>
          <a:p>
            <a:fld id="{9CA538B2-FA89-4C6D-AF96-DF5EFD1B4131}" type="slidenum">
              <a:rPr lang="en-US" smtClean="0">
                <a:latin typeface="Times New Roman" pitchFamily="18" charset="0"/>
              </a:rPr>
              <a:pPr/>
              <a:t>75</a:t>
            </a:fld>
            <a:endParaRPr lang="en-US"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54">
                                            <p:txEl>
                                              <p:pRg st="0" end="0"/>
                                            </p:txEl>
                                          </p:spTgt>
                                        </p:tgtEl>
                                        <p:attrNameLst>
                                          <p:attrName>style.visibility</p:attrName>
                                        </p:attrNameLst>
                                      </p:cBhvr>
                                      <p:to>
                                        <p:strVal val="visible"/>
                                      </p:to>
                                    </p:set>
                                    <p:animEffect transition="in" filter="dissolve">
                                      <p:cBhvr>
                                        <p:cTn id="7" dur="500"/>
                                        <p:tgtEl>
                                          <p:spTgt spid="151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1554">
                                            <p:txEl>
                                              <p:pRg st="1" end="1"/>
                                            </p:txEl>
                                          </p:spTgt>
                                        </p:tgtEl>
                                        <p:attrNameLst>
                                          <p:attrName>style.visibility</p:attrName>
                                        </p:attrNameLst>
                                      </p:cBhvr>
                                      <p:to>
                                        <p:strVal val="visible"/>
                                      </p:to>
                                    </p:set>
                                    <p:animEffect transition="in" filter="dissolve">
                                      <p:cBhvr>
                                        <p:cTn id="12" dur="500"/>
                                        <p:tgtEl>
                                          <p:spTgt spid="151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1620"/>
                                        </p:tgtEl>
                                        <p:attrNameLst>
                                          <p:attrName>style.visibility</p:attrName>
                                        </p:attrNameLst>
                                      </p:cBhvr>
                                      <p:to>
                                        <p:strVal val="visible"/>
                                      </p:to>
                                    </p:set>
                                    <p:animEffect transition="in" filter="dissolve">
                                      <p:cBhvr>
                                        <p:cTn id="17" dur="500"/>
                                        <p:tgtEl>
                                          <p:spTgt spid="151620"/>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51617"/>
                                        </p:tgtEl>
                                        <p:attrNameLst>
                                          <p:attrName>style.visibility</p:attrName>
                                        </p:attrNameLst>
                                      </p:cBhvr>
                                      <p:to>
                                        <p:strVal val="visible"/>
                                      </p:to>
                                    </p:set>
                                    <p:animEffect transition="in" filter="dissolve">
                                      <p:cBhvr>
                                        <p:cTn id="21" dur="500"/>
                                        <p:tgtEl>
                                          <p:spTgt spid="15161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1621"/>
                                        </p:tgtEl>
                                        <p:attrNameLst>
                                          <p:attrName>style.visibility</p:attrName>
                                        </p:attrNameLst>
                                      </p:cBhvr>
                                      <p:to>
                                        <p:strVal val="visible"/>
                                      </p:to>
                                    </p:set>
                                    <p:animEffect transition="in" filter="dissolve">
                                      <p:cBhvr>
                                        <p:cTn id="26" dur="500"/>
                                        <p:tgtEl>
                                          <p:spTgt spid="1516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1618"/>
                                        </p:tgtEl>
                                        <p:attrNameLst>
                                          <p:attrName>style.visibility</p:attrName>
                                        </p:attrNameLst>
                                      </p:cBhvr>
                                      <p:to>
                                        <p:strVal val="visible"/>
                                      </p:to>
                                    </p:set>
                                    <p:animEffect transition="in" filter="dissolve">
                                      <p:cBhvr>
                                        <p:cTn id="31" dur="500"/>
                                        <p:tgtEl>
                                          <p:spTgt spid="15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21" grpId="0" animBg="1"/>
      <p:bldP spid="151620" grpId="0" animBg="1"/>
      <p:bldP spid="151554" grpId="0" build="p" autoUpdateAnimBg="0"/>
      <p:bldP spid="151617" grpId="0" autoUpdateAnimBg="0"/>
      <p:bldP spid="151618"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1447800" y="4038600"/>
            <a:ext cx="2819400" cy="0"/>
          </a:xfrm>
          <a:prstGeom prst="line">
            <a:avLst/>
          </a:prstGeom>
          <a:noFill/>
          <a:ln w="38100">
            <a:solidFill>
              <a:schemeClr val="tx1"/>
            </a:solidFill>
            <a:prstDash val="dash"/>
            <a:round/>
            <a:headEnd type="triangle" w="med" len="med"/>
            <a:tailEnd/>
          </a:ln>
        </p:spPr>
        <p:txBody>
          <a:bodyPr wrap="none" anchor="ctr"/>
          <a:lstStyle/>
          <a:p>
            <a:endParaRPr lang="en-US"/>
          </a:p>
        </p:txBody>
      </p:sp>
      <p:sp>
        <p:nvSpPr>
          <p:cNvPr id="11267" name="Text Box 3"/>
          <p:cNvSpPr txBox="1">
            <a:spLocks noChangeArrowheads="1"/>
          </p:cNvSpPr>
          <p:nvPr/>
        </p:nvSpPr>
        <p:spPr bwMode="auto">
          <a:xfrm>
            <a:off x="0" y="38100"/>
            <a:ext cx="9144000" cy="1463675"/>
          </a:xfrm>
          <a:prstGeom prst="rect">
            <a:avLst/>
          </a:prstGeom>
          <a:noFill/>
          <a:ln w="19050">
            <a:noFill/>
            <a:miter lim="800000"/>
            <a:headEnd/>
            <a:tailEnd/>
          </a:ln>
        </p:spPr>
        <p:txBody>
          <a:bodyPr lIns="92075" tIns="46038" rIns="92075" bIns="46038" anchor="ctr">
            <a:spAutoFit/>
          </a:bodyPr>
          <a:lstStyle/>
          <a:p>
            <a:pPr algn="ctr" eaLnBrk="0" hangingPunct="0">
              <a:lnSpc>
                <a:spcPct val="90000"/>
              </a:lnSpc>
            </a:pPr>
            <a:r>
              <a:rPr lang="en-US" sz="4400" b="1"/>
              <a:t>Are Price Controls Good or Bad?</a:t>
            </a:r>
          </a:p>
          <a:p>
            <a:pPr algn="ctr" eaLnBrk="0" hangingPunct="0">
              <a:lnSpc>
                <a:spcPct val="90000"/>
              </a:lnSpc>
            </a:pPr>
            <a:r>
              <a:rPr lang="en-US" altLang="en-US" sz="2800" b="1">
                <a:solidFill>
                  <a:srgbClr val="000099"/>
                </a:solidFill>
              </a:rPr>
              <a:t>To be “efficient” a market must maximize consumers and producers surplus</a:t>
            </a:r>
            <a:endParaRPr lang="en-US" sz="2800" b="1">
              <a:solidFill>
                <a:srgbClr val="000099"/>
              </a:solidFill>
            </a:endParaRPr>
          </a:p>
        </p:txBody>
      </p:sp>
      <p:sp>
        <p:nvSpPr>
          <p:cNvPr id="153604" name="Text Box 4"/>
          <p:cNvSpPr txBox="1">
            <a:spLocks noChangeArrowheads="1"/>
          </p:cNvSpPr>
          <p:nvPr/>
        </p:nvSpPr>
        <p:spPr bwMode="auto">
          <a:xfrm>
            <a:off x="0" y="2971800"/>
            <a:ext cx="1371600" cy="822325"/>
          </a:xfrm>
          <a:prstGeom prst="rect">
            <a:avLst/>
          </a:prstGeom>
          <a:noFill/>
          <a:ln w="9525">
            <a:noFill/>
            <a:miter lim="800000"/>
            <a:headEnd/>
            <a:tailEnd/>
          </a:ln>
        </p:spPr>
        <p:txBody>
          <a:bodyPr>
            <a:spAutoFit/>
          </a:bodyPr>
          <a:lstStyle/>
          <a:p>
            <a:pPr algn="ctr">
              <a:spcBef>
                <a:spcPct val="50000"/>
              </a:spcBef>
            </a:pPr>
            <a:r>
              <a:rPr lang="en-US" b="1"/>
              <a:t>Price FLOOR</a:t>
            </a:r>
          </a:p>
        </p:txBody>
      </p:sp>
      <p:sp>
        <p:nvSpPr>
          <p:cNvPr id="153605" name="Freeform 5"/>
          <p:cNvSpPr>
            <a:spLocks/>
          </p:cNvSpPr>
          <p:nvPr/>
        </p:nvSpPr>
        <p:spPr bwMode="auto">
          <a:xfrm>
            <a:off x="1409700" y="3505200"/>
            <a:ext cx="2184400" cy="2324100"/>
          </a:xfrm>
          <a:custGeom>
            <a:avLst/>
            <a:gdLst>
              <a:gd name="T0" fmla="*/ 0 w 1376"/>
              <a:gd name="T1" fmla="*/ 2147483647 h 1448"/>
              <a:gd name="T2" fmla="*/ 2147483647 w 1376"/>
              <a:gd name="T3" fmla="*/ 2147483647 h 1448"/>
              <a:gd name="T4" fmla="*/ 2147483647 w 1376"/>
              <a:gd name="T5" fmla="*/ 2147483647 h 1448"/>
              <a:gd name="T6" fmla="*/ 2147483647 w 1376"/>
              <a:gd name="T7" fmla="*/ 2147483647 h 1448"/>
              <a:gd name="T8" fmla="*/ 2147483647 w 1376"/>
              <a:gd name="T9" fmla="*/ 2147483647 h 1448"/>
              <a:gd name="T10" fmla="*/ 2147483647 w 1376"/>
              <a:gd name="T11" fmla="*/ 2147483647 h 1448"/>
              <a:gd name="T12" fmla="*/ 0 w 1376"/>
              <a:gd name="T13" fmla="*/ 0 h 1448"/>
              <a:gd name="T14" fmla="*/ 0 w 1376"/>
              <a:gd name="T15" fmla="*/ 2147483647 h 1448"/>
              <a:gd name="T16" fmla="*/ 0 60000 65536"/>
              <a:gd name="T17" fmla="*/ 0 60000 65536"/>
              <a:gd name="T18" fmla="*/ 0 60000 65536"/>
              <a:gd name="T19" fmla="*/ 0 60000 65536"/>
              <a:gd name="T20" fmla="*/ 0 60000 65536"/>
              <a:gd name="T21" fmla="*/ 0 60000 65536"/>
              <a:gd name="T22" fmla="*/ 0 60000 65536"/>
              <a:gd name="T23" fmla="*/ 0 60000 65536"/>
              <a:gd name="T24" fmla="*/ 0 w 1376"/>
              <a:gd name="T25" fmla="*/ 0 h 1448"/>
              <a:gd name="T26" fmla="*/ 1376 w 1376"/>
              <a:gd name="T27" fmla="*/ 1448 h 1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6" h="1448">
                <a:moveTo>
                  <a:pt x="0" y="1448"/>
                </a:moveTo>
                <a:lnTo>
                  <a:pt x="568" y="1328"/>
                </a:lnTo>
                <a:lnTo>
                  <a:pt x="968" y="1080"/>
                </a:lnTo>
                <a:lnTo>
                  <a:pt x="1112" y="968"/>
                </a:lnTo>
                <a:lnTo>
                  <a:pt x="1368" y="784"/>
                </a:lnTo>
                <a:lnTo>
                  <a:pt x="1376" y="16"/>
                </a:lnTo>
                <a:lnTo>
                  <a:pt x="0" y="0"/>
                </a:lnTo>
                <a:lnTo>
                  <a:pt x="0" y="1448"/>
                </a:lnTo>
                <a:close/>
              </a:path>
            </a:pathLst>
          </a:custGeom>
          <a:gradFill rotWithShape="0">
            <a:gsLst>
              <a:gs pos="0">
                <a:srgbClr val="00185E"/>
              </a:gs>
              <a:gs pos="100000">
                <a:srgbClr val="0033CC"/>
              </a:gs>
            </a:gsLst>
            <a:lin ang="5400000" scaled="1"/>
          </a:gradFill>
          <a:ln w="12700">
            <a:solidFill>
              <a:schemeClr val="tx1"/>
            </a:solidFill>
            <a:round/>
            <a:headEnd/>
            <a:tailEnd/>
          </a:ln>
        </p:spPr>
        <p:txBody>
          <a:bodyPr wrap="none" anchor="ctr"/>
          <a:lstStyle/>
          <a:p>
            <a:endParaRPr lang="en-US"/>
          </a:p>
        </p:txBody>
      </p:sp>
      <p:sp>
        <p:nvSpPr>
          <p:cNvPr id="153606" name="Freeform 6"/>
          <p:cNvSpPr>
            <a:spLocks/>
          </p:cNvSpPr>
          <p:nvPr/>
        </p:nvSpPr>
        <p:spPr bwMode="auto">
          <a:xfrm>
            <a:off x="1371600" y="1905000"/>
            <a:ext cx="2197100" cy="1625600"/>
          </a:xfrm>
          <a:custGeom>
            <a:avLst/>
            <a:gdLst>
              <a:gd name="T0" fmla="*/ 0 w 1832"/>
              <a:gd name="T1" fmla="*/ 2147483647 h 1352"/>
              <a:gd name="T2" fmla="*/ 2147483647 w 1832"/>
              <a:gd name="T3" fmla="*/ 2147483647 h 1352"/>
              <a:gd name="T4" fmla="*/ 2147483647 w 1832"/>
              <a:gd name="T5" fmla="*/ 0 h 1352"/>
              <a:gd name="T6" fmla="*/ 0 w 1832"/>
              <a:gd name="T7" fmla="*/ 2147483647 h 1352"/>
              <a:gd name="T8" fmla="*/ 0 60000 65536"/>
              <a:gd name="T9" fmla="*/ 0 60000 65536"/>
              <a:gd name="T10" fmla="*/ 0 60000 65536"/>
              <a:gd name="T11" fmla="*/ 0 60000 65536"/>
              <a:gd name="T12" fmla="*/ 0 w 1832"/>
              <a:gd name="T13" fmla="*/ 0 h 1352"/>
              <a:gd name="T14" fmla="*/ 1832 w 1832"/>
              <a:gd name="T15" fmla="*/ 1352 h 1352"/>
            </a:gdLst>
            <a:ahLst/>
            <a:cxnLst>
              <a:cxn ang="T8">
                <a:pos x="T0" y="T1"/>
              </a:cxn>
              <a:cxn ang="T9">
                <a:pos x="T2" y="T3"/>
              </a:cxn>
              <a:cxn ang="T10">
                <a:pos x="T4" y="T5"/>
              </a:cxn>
              <a:cxn ang="T11">
                <a:pos x="T6" y="T7"/>
              </a:cxn>
            </a:cxnLst>
            <a:rect l="T12" t="T13" r="T14" b="T15"/>
            <a:pathLst>
              <a:path w="1832" h="1352">
                <a:moveTo>
                  <a:pt x="0" y="1352"/>
                </a:moveTo>
                <a:lnTo>
                  <a:pt x="1832" y="1352"/>
                </a:lnTo>
                <a:lnTo>
                  <a:pt x="16" y="0"/>
                </a:lnTo>
                <a:lnTo>
                  <a:pt x="0" y="1352"/>
                </a:lnTo>
                <a:close/>
              </a:path>
            </a:pathLst>
          </a:custGeom>
          <a:gradFill rotWithShape="0">
            <a:gsLst>
              <a:gs pos="0">
                <a:srgbClr val="FFFF00"/>
              </a:gs>
              <a:gs pos="100000">
                <a:srgbClr val="767600"/>
              </a:gs>
            </a:gsLst>
            <a:lin ang="5400000" scaled="1"/>
          </a:gradFill>
          <a:ln w="12700">
            <a:solidFill>
              <a:schemeClr val="tx1"/>
            </a:solidFill>
            <a:round/>
            <a:headEnd/>
            <a:tailEnd/>
          </a:ln>
        </p:spPr>
        <p:txBody>
          <a:bodyPr wrap="none" anchor="ctr"/>
          <a:lstStyle/>
          <a:p>
            <a:endParaRPr lang="en-US"/>
          </a:p>
        </p:txBody>
      </p:sp>
      <p:sp>
        <p:nvSpPr>
          <p:cNvPr id="11271" name="Line 7"/>
          <p:cNvSpPr>
            <a:spLocks noChangeShapeType="1"/>
          </p:cNvSpPr>
          <p:nvPr/>
        </p:nvSpPr>
        <p:spPr bwMode="auto">
          <a:xfrm>
            <a:off x="4343400" y="4038600"/>
            <a:ext cx="0" cy="2209800"/>
          </a:xfrm>
          <a:prstGeom prst="line">
            <a:avLst/>
          </a:prstGeom>
          <a:noFill/>
          <a:ln w="38100">
            <a:solidFill>
              <a:schemeClr val="tx1"/>
            </a:solidFill>
            <a:prstDash val="dash"/>
            <a:round/>
            <a:headEnd/>
            <a:tailEnd type="triangle" w="med" len="med"/>
          </a:ln>
        </p:spPr>
        <p:txBody>
          <a:bodyPr wrap="none" anchor="ctr"/>
          <a:lstStyle/>
          <a:p>
            <a:endParaRPr lang="en-US"/>
          </a:p>
        </p:txBody>
      </p:sp>
      <p:sp>
        <p:nvSpPr>
          <p:cNvPr id="11272" name="Rectangle 8"/>
          <p:cNvSpPr>
            <a:spLocks noChangeArrowheads="1"/>
          </p:cNvSpPr>
          <p:nvPr/>
        </p:nvSpPr>
        <p:spPr bwMode="auto">
          <a:xfrm>
            <a:off x="7129463" y="6543675"/>
            <a:ext cx="457200" cy="515938"/>
          </a:xfrm>
          <a:prstGeom prst="rect">
            <a:avLst/>
          </a:prstGeom>
          <a:noFill/>
          <a:ln w="12700">
            <a:noFill/>
            <a:miter lim="800000"/>
            <a:headEnd/>
            <a:tailEnd/>
          </a:ln>
        </p:spPr>
        <p:txBody>
          <a:bodyPr wrap="none" lIns="90488" tIns="44450" rIns="90488" bIns="44450">
            <a:spAutoFit/>
          </a:bodyPr>
          <a:lstStyle/>
          <a:p>
            <a:pPr eaLnBrk="0" hangingPunct="0"/>
            <a:r>
              <a:rPr lang="en-US" sz="2800" b="1">
                <a:solidFill>
                  <a:srgbClr val="000000"/>
                </a:solidFill>
                <a:latin typeface="Arial" charset="0"/>
              </a:rPr>
              <a:t>Q</a:t>
            </a:r>
          </a:p>
        </p:txBody>
      </p:sp>
      <p:grpSp>
        <p:nvGrpSpPr>
          <p:cNvPr id="2" name="Group 9"/>
          <p:cNvGrpSpPr>
            <a:grpSpLocks/>
          </p:cNvGrpSpPr>
          <p:nvPr/>
        </p:nvGrpSpPr>
        <p:grpSpPr bwMode="auto">
          <a:xfrm>
            <a:off x="1371600" y="1676400"/>
            <a:ext cx="5719763" cy="4664075"/>
            <a:chOff x="1595" y="769"/>
            <a:chExt cx="3603" cy="3096"/>
          </a:xfrm>
        </p:grpSpPr>
        <p:sp>
          <p:nvSpPr>
            <p:cNvPr id="11290" name="Line 10"/>
            <p:cNvSpPr>
              <a:spLocks noChangeShapeType="1"/>
            </p:cNvSpPr>
            <p:nvPr/>
          </p:nvSpPr>
          <p:spPr bwMode="auto">
            <a:xfrm>
              <a:off x="1617" y="769"/>
              <a:ext cx="0" cy="3096"/>
            </a:xfrm>
            <a:prstGeom prst="line">
              <a:avLst/>
            </a:prstGeom>
            <a:noFill/>
            <a:ln w="76200">
              <a:solidFill>
                <a:srgbClr val="000000"/>
              </a:solidFill>
              <a:round/>
              <a:headEnd/>
              <a:tailEnd/>
            </a:ln>
          </p:spPr>
          <p:txBody>
            <a:bodyPr wrap="none" anchor="ctr"/>
            <a:lstStyle/>
            <a:p>
              <a:endParaRPr lang="en-US"/>
            </a:p>
          </p:txBody>
        </p:sp>
        <p:sp>
          <p:nvSpPr>
            <p:cNvPr id="11291" name="Line 11"/>
            <p:cNvSpPr>
              <a:spLocks noChangeShapeType="1"/>
            </p:cNvSpPr>
            <p:nvPr/>
          </p:nvSpPr>
          <p:spPr bwMode="auto">
            <a:xfrm>
              <a:off x="1595" y="3841"/>
              <a:ext cx="3603" cy="0"/>
            </a:xfrm>
            <a:prstGeom prst="line">
              <a:avLst/>
            </a:prstGeom>
            <a:noFill/>
            <a:ln w="76200">
              <a:solidFill>
                <a:srgbClr val="000000"/>
              </a:solidFill>
              <a:round/>
              <a:headEnd/>
              <a:tailEnd/>
            </a:ln>
          </p:spPr>
          <p:txBody>
            <a:bodyPr wrap="none" anchor="ctr"/>
            <a:lstStyle/>
            <a:p>
              <a:endParaRPr lang="en-US"/>
            </a:p>
          </p:txBody>
        </p:sp>
      </p:grpSp>
      <p:sp>
        <p:nvSpPr>
          <p:cNvPr id="11274" name="Line 12"/>
          <p:cNvSpPr>
            <a:spLocks noChangeShapeType="1"/>
          </p:cNvSpPr>
          <p:nvPr/>
        </p:nvSpPr>
        <p:spPr bwMode="auto">
          <a:xfrm>
            <a:off x="1447800" y="1981200"/>
            <a:ext cx="5419725" cy="3951288"/>
          </a:xfrm>
          <a:prstGeom prst="line">
            <a:avLst/>
          </a:prstGeom>
          <a:noFill/>
          <a:ln w="76200">
            <a:solidFill>
              <a:schemeClr val="tx1"/>
            </a:solidFill>
            <a:round/>
            <a:headEnd/>
            <a:tailEnd/>
          </a:ln>
        </p:spPr>
        <p:txBody>
          <a:bodyPr wrap="none" anchor="ctr"/>
          <a:lstStyle/>
          <a:p>
            <a:endParaRPr lang="en-US"/>
          </a:p>
        </p:txBody>
      </p:sp>
      <p:sp>
        <p:nvSpPr>
          <p:cNvPr id="11275" name="Rectangle 13"/>
          <p:cNvSpPr>
            <a:spLocks noChangeArrowheads="1"/>
          </p:cNvSpPr>
          <p:nvPr/>
        </p:nvSpPr>
        <p:spPr bwMode="auto">
          <a:xfrm>
            <a:off x="914400" y="1600200"/>
            <a:ext cx="417513" cy="515938"/>
          </a:xfrm>
          <a:prstGeom prst="rect">
            <a:avLst/>
          </a:prstGeom>
          <a:noFill/>
          <a:ln w="12700">
            <a:noFill/>
            <a:miter lim="800000"/>
            <a:headEnd/>
            <a:tailEnd/>
          </a:ln>
        </p:spPr>
        <p:txBody>
          <a:bodyPr lIns="90488" tIns="44450" rIns="90488" bIns="44450">
            <a:spAutoFit/>
          </a:bodyPr>
          <a:lstStyle/>
          <a:p>
            <a:pPr eaLnBrk="0" hangingPunct="0"/>
            <a:r>
              <a:rPr lang="en-US" sz="2800" b="1">
                <a:solidFill>
                  <a:srgbClr val="000000"/>
                </a:solidFill>
                <a:latin typeface="Arial" charset="0"/>
              </a:rPr>
              <a:t>P</a:t>
            </a:r>
          </a:p>
        </p:txBody>
      </p:sp>
      <p:sp>
        <p:nvSpPr>
          <p:cNvPr id="11276" name="Rectangle 14"/>
          <p:cNvSpPr>
            <a:spLocks noChangeArrowheads="1"/>
          </p:cNvSpPr>
          <p:nvPr/>
        </p:nvSpPr>
        <p:spPr bwMode="auto">
          <a:xfrm>
            <a:off x="6964363" y="5624513"/>
            <a:ext cx="438150"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D</a:t>
            </a:r>
          </a:p>
        </p:txBody>
      </p:sp>
      <p:sp>
        <p:nvSpPr>
          <p:cNvPr id="11277" name="Rectangle 15"/>
          <p:cNvSpPr>
            <a:spLocks noChangeArrowheads="1"/>
          </p:cNvSpPr>
          <p:nvPr/>
        </p:nvSpPr>
        <p:spPr bwMode="auto">
          <a:xfrm>
            <a:off x="5376863" y="2182813"/>
            <a:ext cx="417512" cy="515937"/>
          </a:xfrm>
          <a:prstGeom prst="rect">
            <a:avLst/>
          </a:prstGeom>
          <a:noFill/>
          <a:ln w="12700">
            <a:noFill/>
            <a:miter lim="800000"/>
            <a:headEnd/>
            <a:tailEnd/>
          </a:ln>
        </p:spPr>
        <p:txBody>
          <a:bodyPr wrap="none" lIns="90488" tIns="44450" rIns="90488" bIns="44450">
            <a:spAutoFit/>
          </a:bodyPr>
          <a:lstStyle/>
          <a:p>
            <a:pPr eaLnBrk="0" hangingPunct="0"/>
            <a:r>
              <a:rPr lang="en-US" sz="2800" b="1" i="1">
                <a:latin typeface="Arial" charset="0"/>
              </a:rPr>
              <a:t>S</a:t>
            </a:r>
          </a:p>
        </p:txBody>
      </p:sp>
      <p:sp>
        <p:nvSpPr>
          <p:cNvPr id="11278" name="Freeform 16"/>
          <p:cNvSpPr>
            <a:spLocks/>
          </p:cNvSpPr>
          <p:nvPr/>
        </p:nvSpPr>
        <p:spPr bwMode="auto">
          <a:xfrm>
            <a:off x="2362200" y="2487613"/>
            <a:ext cx="3028950" cy="3074987"/>
          </a:xfrm>
          <a:custGeom>
            <a:avLst/>
            <a:gdLst>
              <a:gd name="T0" fmla="*/ 0 w 2259"/>
              <a:gd name="T1" fmla="*/ 2147483647 h 2513"/>
              <a:gd name="T2" fmla="*/ 2147483647 w 2259"/>
              <a:gd name="T3" fmla="*/ 2147483647 h 2513"/>
              <a:gd name="T4" fmla="*/ 2147483647 w 2259"/>
              <a:gd name="T5" fmla="*/ 2147483647 h 2513"/>
              <a:gd name="T6" fmla="*/ 2147483647 w 2259"/>
              <a:gd name="T7" fmla="*/ 2147483647 h 2513"/>
              <a:gd name="T8" fmla="*/ 2147483647 w 2259"/>
              <a:gd name="T9" fmla="*/ 2147483647 h 2513"/>
              <a:gd name="T10" fmla="*/ 2147483647 w 2259"/>
              <a:gd name="T11" fmla="*/ 2147483647 h 2513"/>
              <a:gd name="T12" fmla="*/ 2147483647 w 2259"/>
              <a:gd name="T13" fmla="*/ 2147483647 h 2513"/>
              <a:gd name="T14" fmla="*/ 2147483647 w 2259"/>
              <a:gd name="T15" fmla="*/ 2147483647 h 2513"/>
              <a:gd name="T16" fmla="*/ 2147483647 w 2259"/>
              <a:gd name="T17" fmla="*/ 0 h 2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9"/>
              <a:gd name="T28" fmla="*/ 0 h 2513"/>
              <a:gd name="T29" fmla="*/ 2259 w 2259"/>
              <a:gd name="T30" fmla="*/ 2513 h 2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9" h="2513">
                <a:moveTo>
                  <a:pt x="0" y="2512"/>
                </a:moveTo>
                <a:lnTo>
                  <a:pt x="371" y="2285"/>
                </a:lnTo>
                <a:lnTo>
                  <a:pt x="721" y="2029"/>
                </a:lnTo>
                <a:lnTo>
                  <a:pt x="1047" y="1746"/>
                </a:lnTo>
                <a:lnTo>
                  <a:pt x="1347" y="1439"/>
                </a:lnTo>
                <a:lnTo>
                  <a:pt x="1618" y="1110"/>
                </a:lnTo>
                <a:lnTo>
                  <a:pt x="1862" y="759"/>
                </a:lnTo>
                <a:lnTo>
                  <a:pt x="2075" y="389"/>
                </a:lnTo>
                <a:lnTo>
                  <a:pt x="2258" y="0"/>
                </a:lnTo>
              </a:path>
            </a:pathLst>
          </a:custGeom>
          <a:noFill/>
          <a:ln w="76200" cap="rnd">
            <a:solidFill>
              <a:srgbClr val="CC0000"/>
            </a:solidFill>
            <a:round/>
            <a:headEnd/>
            <a:tailEnd/>
          </a:ln>
        </p:spPr>
        <p:txBody>
          <a:bodyPr/>
          <a:lstStyle/>
          <a:p>
            <a:endParaRPr lang="en-US"/>
          </a:p>
        </p:txBody>
      </p:sp>
      <p:sp>
        <p:nvSpPr>
          <p:cNvPr id="11279" name="Rectangle 17"/>
          <p:cNvSpPr>
            <a:spLocks noChangeArrowheads="1"/>
          </p:cNvSpPr>
          <p:nvPr/>
        </p:nvSpPr>
        <p:spPr bwMode="auto">
          <a:xfrm>
            <a:off x="655638" y="3833813"/>
            <a:ext cx="552450"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r>
              <a:rPr lang="en-US" sz="2800" b="1" baseline="-25000">
                <a:latin typeface="Arial" charset="0"/>
              </a:rPr>
              <a:t>c</a:t>
            </a:r>
          </a:p>
        </p:txBody>
      </p:sp>
      <p:sp>
        <p:nvSpPr>
          <p:cNvPr id="11280" name="Rectangle 18"/>
          <p:cNvSpPr>
            <a:spLocks noChangeArrowheads="1"/>
          </p:cNvSpPr>
          <p:nvPr/>
        </p:nvSpPr>
        <p:spPr bwMode="auto">
          <a:xfrm>
            <a:off x="4191000" y="6342063"/>
            <a:ext cx="592138"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Q</a:t>
            </a:r>
            <a:r>
              <a:rPr lang="en-US" sz="2800" b="1" baseline="-25000">
                <a:latin typeface="Arial" charset="0"/>
              </a:rPr>
              <a:t>e</a:t>
            </a:r>
          </a:p>
        </p:txBody>
      </p:sp>
      <p:sp>
        <p:nvSpPr>
          <p:cNvPr id="153619" name="Rectangle 19"/>
          <p:cNvSpPr>
            <a:spLocks noChangeArrowheads="1"/>
          </p:cNvSpPr>
          <p:nvPr/>
        </p:nvSpPr>
        <p:spPr bwMode="auto">
          <a:xfrm>
            <a:off x="3124200" y="6342063"/>
            <a:ext cx="995363" cy="515937"/>
          </a:xfrm>
          <a:prstGeom prst="rect">
            <a:avLst/>
          </a:prstGeom>
          <a:noFill/>
          <a:ln w="12700">
            <a:noFill/>
            <a:miter lim="800000"/>
            <a:headEnd/>
            <a:tailEnd/>
          </a:ln>
        </p:spPr>
        <p:txBody>
          <a:bodyPr lIns="90488" tIns="44450" rIns="90488" bIns="44450">
            <a:spAutoFit/>
          </a:bodyPr>
          <a:lstStyle/>
          <a:p>
            <a:pPr eaLnBrk="0" hangingPunct="0"/>
            <a:r>
              <a:rPr lang="en-US" sz="2800" b="1">
                <a:latin typeface="Arial" charset="0"/>
              </a:rPr>
              <a:t>Q</a:t>
            </a:r>
            <a:r>
              <a:rPr lang="en-US" sz="2800" b="1" baseline="-25000">
                <a:latin typeface="Arial" charset="0"/>
              </a:rPr>
              <a:t>floor</a:t>
            </a:r>
          </a:p>
        </p:txBody>
      </p:sp>
      <p:sp>
        <p:nvSpPr>
          <p:cNvPr id="153620" name="Freeform 20"/>
          <p:cNvSpPr>
            <a:spLocks/>
          </p:cNvSpPr>
          <p:nvPr/>
        </p:nvSpPr>
        <p:spPr bwMode="auto">
          <a:xfrm>
            <a:off x="3606800" y="3581400"/>
            <a:ext cx="698500" cy="1143000"/>
          </a:xfrm>
          <a:custGeom>
            <a:avLst/>
            <a:gdLst>
              <a:gd name="T0" fmla="*/ 0 w 440"/>
              <a:gd name="T1" fmla="*/ 0 h 720"/>
              <a:gd name="T2" fmla="*/ 0 w 440"/>
              <a:gd name="T3" fmla="*/ 2147483647 h 720"/>
              <a:gd name="T4" fmla="*/ 2147483647 w 440"/>
              <a:gd name="T5" fmla="*/ 2147483647 h 720"/>
              <a:gd name="T6" fmla="*/ 2147483647 w 440"/>
              <a:gd name="T7" fmla="*/ 2147483647 h 720"/>
              <a:gd name="T8" fmla="*/ 0 w 440"/>
              <a:gd name="T9" fmla="*/ 0 h 720"/>
              <a:gd name="T10" fmla="*/ 0 60000 65536"/>
              <a:gd name="T11" fmla="*/ 0 60000 65536"/>
              <a:gd name="T12" fmla="*/ 0 60000 65536"/>
              <a:gd name="T13" fmla="*/ 0 60000 65536"/>
              <a:gd name="T14" fmla="*/ 0 60000 65536"/>
              <a:gd name="T15" fmla="*/ 0 w 440"/>
              <a:gd name="T16" fmla="*/ 0 h 720"/>
              <a:gd name="T17" fmla="*/ 440 w 440"/>
              <a:gd name="T18" fmla="*/ 720 h 720"/>
            </a:gdLst>
            <a:ahLst/>
            <a:cxnLst>
              <a:cxn ang="T10">
                <a:pos x="T0" y="T1"/>
              </a:cxn>
              <a:cxn ang="T11">
                <a:pos x="T2" y="T3"/>
              </a:cxn>
              <a:cxn ang="T12">
                <a:pos x="T4" y="T5"/>
              </a:cxn>
              <a:cxn ang="T13">
                <a:pos x="T6" y="T7"/>
              </a:cxn>
              <a:cxn ang="T14">
                <a:pos x="T8" y="T9"/>
              </a:cxn>
            </a:cxnLst>
            <a:rect l="T15" t="T16" r="T17" b="T18"/>
            <a:pathLst>
              <a:path w="440" h="720">
                <a:moveTo>
                  <a:pt x="0" y="0"/>
                </a:moveTo>
                <a:lnTo>
                  <a:pt x="0" y="720"/>
                </a:lnTo>
                <a:lnTo>
                  <a:pt x="216" y="528"/>
                </a:lnTo>
                <a:lnTo>
                  <a:pt x="440" y="320"/>
                </a:lnTo>
                <a:lnTo>
                  <a:pt x="0" y="0"/>
                </a:lnTo>
                <a:close/>
              </a:path>
            </a:pathLst>
          </a:custGeom>
          <a:gradFill rotWithShape="0">
            <a:gsLst>
              <a:gs pos="0">
                <a:srgbClr val="DDDDDD"/>
              </a:gs>
              <a:gs pos="100000">
                <a:srgbClr val="666666"/>
              </a:gs>
            </a:gsLst>
            <a:lin ang="0" scaled="1"/>
          </a:gradFill>
          <a:ln w="12700">
            <a:solidFill>
              <a:schemeClr val="tx1"/>
            </a:solidFill>
            <a:round/>
            <a:headEnd/>
            <a:tailEnd/>
          </a:ln>
        </p:spPr>
        <p:txBody>
          <a:bodyPr wrap="none" anchor="ctr"/>
          <a:lstStyle/>
          <a:p>
            <a:endParaRPr lang="en-US"/>
          </a:p>
        </p:txBody>
      </p:sp>
      <p:sp>
        <p:nvSpPr>
          <p:cNvPr id="153621" name="Rectangle 21"/>
          <p:cNvSpPr>
            <a:spLocks noChangeArrowheads="1"/>
          </p:cNvSpPr>
          <p:nvPr/>
        </p:nvSpPr>
        <p:spPr bwMode="auto">
          <a:xfrm>
            <a:off x="5791200" y="3581400"/>
            <a:ext cx="3121025" cy="1279525"/>
          </a:xfrm>
          <a:prstGeom prst="rect">
            <a:avLst/>
          </a:prstGeom>
          <a:noFill/>
          <a:ln w="12700">
            <a:noFill/>
            <a:miter lim="800000"/>
            <a:headEnd/>
            <a:tailEnd/>
          </a:ln>
        </p:spPr>
        <p:txBody>
          <a:bodyPr>
            <a:spAutoFit/>
          </a:bodyPr>
          <a:lstStyle/>
          <a:p>
            <a:pPr algn="ctr"/>
            <a:r>
              <a:rPr lang="en-US" sz="2200" b="1" i="1">
                <a:solidFill>
                  <a:srgbClr val="0033CC"/>
                </a:solidFill>
                <a:latin typeface="Arial" charset="0"/>
              </a:rPr>
              <a:t>DEADWEIGHT LOSS</a:t>
            </a:r>
            <a:r>
              <a:rPr lang="en-US" sz="2200" b="1" i="1">
                <a:latin typeface="Arial" charset="0"/>
              </a:rPr>
              <a:t> The Lost CS and PS.</a:t>
            </a:r>
          </a:p>
          <a:p>
            <a:pPr algn="ctr"/>
            <a:r>
              <a:rPr lang="en-US" sz="3400" b="1">
                <a:solidFill>
                  <a:srgbClr val="990000"/>
                </a:solidFill>
                <a:latin typeface="Arial" charset="0"/>
              </a:rPr>
              <a:t>INEFFICIENT!</a:t>
            </a:r>
          </a:p>
        </p:txBody>
      </p:sp>
      <p:sp>
        <p:nvSpPr>
          <p:cNvPr id="153622" name="Line 22"/>
          <p:cNvSpPr>
            <a:spLocks noChangeShapeType="1"/>
          </p:cNvSpPr>
          <p:nvPr/>
        </p:nvSpPr>
        <p:spPr bwMode="auto">
          <a:xfrm flipH="1" flipV="1">
            <a:off x="4538663" y="4011613"/>
            <a:ext cx="1252537" cy="26987"/>
          </a:xfrm>
          <a:prstGeom prst="line">
            <a:avLst/>
          </a:prstGeom>
          <a:noFill/>
          <a:ln w="57150">
            <a:solidFill>
              <a:schemeClr val="tx1"/>
            </a:solidFill>
            <a:round/>
            <a:headEnd/>
            <a:tailEnd type="triangle" w="med" len="med"/>
          </a:ln>
        </p:spPr>
        <p:txBody>
          <a:bodyPr wrap="none" anchor="ctr"/>
          <a:lstStyle/>
          <a:p>
            <a:endParaRPr lang="en-US"/>
          </a:p>
        </p:txBody>
      </p:sp>
      <p:sp>
        <p:nvSpPr>
          <p:cNvPr id="153623" name="Rectangle 23"/>
          <p:cNvSpPr>
            <a:spLocks noChangeArrowheads="1"/>
          </p:cNvSpPr>
          <p:nvPr/>
        </p:nvSpPr>
        <p:spPr bwMode="auto">
          <a:xfrm>
            <a:off x="1600200" y="2743200"/>
            <a:ext cx="674688" cy="515938"/>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CS</a:t>
            </a:r>
          </a:p>
        </p:txBody>
      </p:sp>
      <p:sp>
        <p:nvSpPr>
          <p:cNvPr id="153624" name="Rectangle 24"/>
          <p:cNvSpPr>
            <a:spLocks noChangeArrowheads="1"/>
          </p:cNvSpPr>
          <p:nvPr/>
        </p:nvSpPr>
        <p:spPr bwMode="auto">
          <a:xfrm>
            <a:off x="1625600" y="4159250"/>
            <a:ext cx="654050" cy="515938"/>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PS</a:t>
            </a:r>
          </a:p>
        </p:txBody>
      </p:sp>
      <p:sp>
        <p:nvSpPr>
          <p:cNvPr id="153625" name="Line 25"/>
          <p:cNvSpPr>
            <a:spLocks noChangeShapeType="1"/>
          </p:cNvSpPr>
          <p:nvPr/>
        </p:nvSpPr>
        <p:spPr bwMode="auto">
          <a:xfrm>
            <a:off x="1447800" y="3505200"/>
            <a:ext cx="4648200" cy="0"/>
          </a:xfrm>
          <a:prstGeom prst="line">
            <a:avLst/>
          </a:prstGeom>
          <a:noFill/>
          <a:ln w="57150">
            <a:solidFill>
              <a:schemeClr val="tx1"/>
            </a:solidFill>
            <a:round/>
            <a:headEnd/>
            <a:tailEnd/>
          </a:ln>
        </p:spPr>
        <p:txBody>
          <a:bodyPr/>
          <a:lstStyle/>
          <a:p>
            <a:endParaRPr lang="en-US"/>
          </a:p>
        </p:txBody>
      </p:sp>
      <p:sp>
        <p:nvSpPr>
          <p:cNvPr id="153626" name="Line 26"/>
          <p:cNvSpPr>
            <a:spLocks noChangeShapeType="1"/>
          </p:cNvSpPr>
          <p:nvPr/>
        </p:nvSpPr>
        <p:spPr bwMode="auto">
          <a:xfrm>
            <a:off x="3581400" y="3581400"/>
            <a:ext cx="0" cy="2667000"/>
          </a:xfrm>
          <a:prstGeom prst="line">
            <a:avLst/>
          </a:prstGeom>
          <a:noFill/>
          <a:ln w="38100">
            <a:solidFill>
              <a:schemeClr val="tx1"/>
            </a:solidFill>
            <a:prstDash val="dash"/>
            <a:round/>
            <a:headEnd/>
            <a:tailEnd type="triangle" w="med" len="med"/>
          </a:ln>
        </p:spPr>
        <p:txBody>
          <a:bodyPr wrap="none" anchor="ctr"/>
          <a:lstStyle/>
          <a:p>
            <a:endParaRPr lang="en-US"/>
          </a:p>
        </p:txBody>
      </p:sp>
      <p:sp>
        <p:nvSpPr>
          <p:cNvPr id="11289" name="Slide Number Placeholder 26"/>
          <p:cNvSpPr>
            <a:spLocks noGrp="1"/>
          </p:cNvSpPr>
          <p:nvPr>
            <p:ph type="sldNum" sz="quarter" idx="12"/>
          </p:nvPr>
        </p:nvSpPr>
        <p:spPr>
          <a:noFill/>
        </p:spPr>
        <p:txBody>
          <a:bodyPr/>
          <a:lstStyle/>
          <a:p>
            <a:fld id="{217A8DFD-2590-4721-9668-A9FE27278AAF}" type="slidenum">
              <a:rPr lang="en-US" smtClean="0">
                <a:latin typeface="Times New Roman" pitchFamily="18" charset="0"/>
              </a:rPr>
              <a:pPr/>
              <a:t>76</a:t>
            </a:fld>
            <a:endParaRPr lang="en-US" smtClean="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25"/>
                                        </p:tgtEl>
                                        <p:attrNameLst>
                                          <p:attrName>style.visibility</p:attrName>
                                        </p:attrNameLst>
                                      </p:cBhvr>
                                      <p:to>
                                        <p:strVal val="visible"/>
                                      </p:to>
                                    </p:set>
                                    <p:animEffect transition="in" filter="dissolve">
                                      <p:cBhvr>
                                        <p:cTn id="7" dur="500"/>
                                        <p:tgtEl>
                                          <p:spTgt spid="1536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4"/>
                                        </p:tgtEl>
                                        <p:attrNameLst>
                                          <p:attrName>style.visibility</p:attrName>
                                        </p:attrNameLst>
                                      </p:cBhvr>
                                      <p:to>
                                        <p:strVal val="visible"/>
                                      </p:to>
                                    </p:set>
                                    <p:animEffect transition="in" filter="dissolve">
                                      <p:cBhvr>
                                        <p:cTn id="12" dur="500"/>
                                        <p:tgtEl>
                                          <p:spTgt spid="15360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26"/>
                                        </p:tgtEl>
                                        <p:attrNameLst>
                                          <p:attrName>style.visibility</p:attrName>
                                        </p:attrNameLst>
                                      </p:cBhvr>
                                      <p:to>
                                        <p:strVal val="visible"/>
                                      </p:to>
                                    </p:set>
                                    <p:animEffect transition="in" filter="dissolve">
                                      <p:cBhvr>
                                        <p:cTn id="17" dur="500"/>
                                        <p:tgtEl>
                                          <p:spTgt spid="1536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19"/>
                                        </p:tgtEl>
                                        <p:attrNameLst>
                                          <p:attrName>style.visibility</p:attrName>
                                        </p:attrNameLst>
                                      </p:cBhvr>
                                      <p:to>
                                        <p:strVal val="visible"/>
                                      </p:to>
                                    </p:set>
                                    <p:animEffect transition="in" filter="dissolve">
                                      <p:cBhvr>
                                        <p:cTn id="22" dur="500"/>
                                        <p:tgtEl>
                                          <p:spTgt spid="1536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6"/>
                                        </p:tgtEl>
                                        <p:attrNameLst>
                                          <p:attrName>style.visibility</p:attrName>
                                        </p:attrNameLst>
                                      </p:cBhvr>
                                      <p:to>
                                        <p:strVal val="visible"/>
                                      </p:to>
                                    </p:set>
                                    <p:animEffect transition="in" filter="dissolve">
                                      <p:cBhvr>
                                        <p:cTn id="27" dur="500"/>
                                        <p:tgtEl>
                                          <p:spTgt spid="153606"/>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53623"/>
                                        </p:tgtEl>
                                        <p:attrNameLst>
                                          <p:attrName>style.visibility</p:attrName>
                                        </p:attrNameLst>
                                      </p:cBhvr>
                                      <p:to>
                                        <p:strVal val="visible"/>
                                      </p:to>
                                    </p:set>
                                    <p:animEffect transition="in" filter="dissolve">
                                      <p:cBhvr>
                                        <p:cTn id="31" dur="500"/>
                                        <p:tgtEl>
                                          <p:spTgt spid="15362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3605"/>
                                        </p:tgtEl>
                                        <p:attrNameLst>
                                          <p:attrName>style.visibility</p:attrName>
                                        </p:attrNameLst>
                                      </p:cBhvr>
                                      <p:to>
                                        <p:strVal val="visible"/>
                                      </p:to>
                                    </p:set>
                                    <p:animEffect transition="in" filter="dissolve">
                                      <p:cBhvr>
                                        <p:cTn id="36" dur="500"/>
                                        <p:tgtEl>
                                          <p:spTgt spid="15360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3624"/>
                                        </p:tgtEl>
                                        <p:attrNameLst>
                                          <p:attrName>style.visibility</p:attrName>
                                        </p:attrNameLst>
                                      </p:cBhvr>
                                      <p:to>
                                        <p:strVal val="visible"/>
                                      </p:to>
                                    </p:set>
                                    <p:animEffect transition="in" filter="dissolve">
                                      <p:cBhvr>
                                        <p:cTn id="41" dur="500"/>
                                        <p:tgtEl>
                                          <p:spTgt spid="15362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3622"/>
                                        </p:tgtEl>
                                        <p:attrNameLst>
                                          <p:attrName>style.visibility</p:attrName>
                                        </p:attrNameLst>
                                      </p:cBhvr>
                                      <p:to>
                                        <p:strVal val="visible"/>
                                      </p:to>
                                    </p:set>
                                    <p:animEffect transition="in" filter="dissolve">
                                      <p:cBhvr>
                                        <p:cTn id="46" dur="500"/>
                                        <p:tgtEl>
                                          <p:spTgt spid="15362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3621">
                                            <p:txEl>
                                              <p:pRg st="0" end="0"/>
                                            </p:txEl>
                                          </p:spTgt>
                                        </p:tgtEl>
                                        <p:attrNameLst>
                                          <p:attrName>style.visibility</p:attrName>
                                        </p:attrNameLst>
                                      </p:cBhvr>
                                      <p:to>
                                        <p:strVal val="visible"/>
                                      </p:to>
                                    </p:set>
                                    <p:animEffect transition="in" filter="dissolve">
                                      <p:cBhvr>
                                        <p:cTn id="51" dur="500"/>
                                        <p:tgtEl>
                                          <p:spTgt spid="1536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53621">
                                            <p:txEl>
                                              <p:pRg st="1" end="1"/>
                                            </p:txEl>
                                          </p:spTgt>
                                        </p:tgtEl>
                                        <p:attrNameLst>
                                          <p:attrName>style.visibility</p:attrName>
                                        </p:attrNameLst>
                                      </p:cBhvr>
                                      <p:to>
                                        <p:strVal val="visible"/>
                                      </p:to>
                                    </p:set>
                                    <p:animEffect transition="in" filter="dissolve">
                                      <p:cBhvr>
                                        <p:cTn id="56" dur="500"/>
                                        <p:tgtEl>
                                          <p:spTgt spid="153621">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53620"/>
                                        </p:tgtEl>
                                        <p:attrNameLst>
                                          <p:attrName>style.visibility</p:attrName>
                                        </p:attrNameLst>
                                      </p:cBhvr>
                                      <p:to>
                                        <p:strVal val="visible"/>
                                      </p:to>
                                    </p:set>
                                    <p:animEffect transition="in" filter="dissolve">
                                      <p:cBhvr>
                                        <p:cTn id="61" dur="500"/>
                                        <p:tgtEl>
                                          <p:spTgt spid="153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utoUpdateAnimBg="0"/>
      <p:bldP spid="153605" grpId="0" animBg="1"/>
      <p:bldP spid="153606" grpId="0" animBg="1"/>
      <p:bldP spid="153619" grpId="0" autoUpdateAnimBg="0"/>
      <p:bldP spid="153620" grpId="0" animBg="1"/>
      <p:bldP spid="153621" grpId="0" build="p" autoUpdateAnimBg="0"/>
      <p:bldP spid="153622" grpId="0" animBg="1"/>
      <p:bldP spid="153623" grpId="0" autoUpdateAnimBg="0"/>
      <p:bldP spid="153624" grpId="0" autoUpdateAnimBg="0"/>
      <p:bldP spid="153625" grpId="0" animBg="1"/>
      <p:bldP spid="15362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p:cNvSpPr>
          <p:nvPr/>
        </p:nvSpPr>
        <p:spPr bwMode="auto">
          <a:xfrm>
            <a:off x="1447800" y="4038600"/>
            <a:ext cx="2895600" cy="1676400"/>
          </a:xfrm>
          <a:custGeom>
            <a:avLst/>
            <a:gdLst>
              <a:gd name="T0" fmla="*/ 0 w 1824"/>
              <a:gd name="T1" fmla="*/ 2147483647 h 1056"/>
              <a:gd name="T2" fmla="*/ 2147483647 w 1824"/>
              <a:gd name="T3" fmla="*/ 2147483647 h 1056"/>
              <a:gd name="T4" fmla="*/ 2147483647 w 1824"/>
              <a:gd name="T5" fmla="*/ 2147483647 h 1056"/>
              <a:gd name="T6" fmla="*/ 2147483647 w 1824"/>
              <a:gd name="T7" fmla="*/ 2147483647 h 1056"/>
              <a:gd name="T8" fmla="*/ 2147483647 w 1824"/>
              <a:gd name="T9" fmla="*/ 2147483647 h 1056"/>
              <a:gd name="T10" fmla="*/ 2147483647 w 1824"/>
              <a:gd name="T11" fmla="*/ 2147483647 h 1056"/>
              <a:gd name="T12" fmla="*/ 2147483647 w 1824"/>
              <a:gd name="T13" fmla="*/ 0 h 1056"/>
              <a:gd name="T14" fmla="*/ 0 w 1824"/>
              <a:gd name="T15" fmla="*/ 0 h 1056"/>
              <a:gd name="T16" fmla="*/ 0 w 1824"/>
              <a:gd name="T17" fmla="*/ 2147483647 h 10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4"/>
              <a:gd name="T28" fmla="*/ 0 h 1056"/>
              <a:gd name="T29" fmla="*/ 1824 w 1824"/>
              <a:gd name="T30" fmla="*/ 1056 h 10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4" h="1056">
                <a:moveTo>
                  <a:pt x="0" y="1056"/>
                </a:moveTo>
                <a:lnTo>
                  <a:pt x="576" y="912"/>
                </a:lnTo>
                <a:lnTo>
                  <a:pt x="864" y="768"/>
                </a:lnTo>
                <a:lnTo>
                  <a:pt x="1296" y="480"/>
                </a:lnTo>
                <a:lnTo>
                  <a:pt x="1632" y="192"/>
                </a:lnTo>
                <a:lnTo>
                  <a:pt x="1776" y="48"/>
                </a:lnTo>
                <a:lnTo>
                  <a:pt x="1824" y="0"/>
                </a:lnTo>
                <a:lnTo>
                  <a:pt x="0" y="0"/>
                </a:lnTo>
                <a:lnTo>
                  <a:pt x="0" y="1056"/>
                </a:lnTo>
                <a:close/>
              </a:path>
            </a:pathLst>
          </a:custGeom>
          <a:gradFill rotWithShape="0">
            <a:gsLst>
              <a:gs pos="0">
                <a:srgbClr val="000099"/>
              </a:gs>
              <a:gs pos="100000">
                <a:srgbClr val="000065"/>
              </a:gs>
            </a:gsLst>
            <a:lin ang="5400000" scaled="1"/>
          </a:gradFill>
          <a:ln w="9525">
            <a:solidFill>
              <a:schemeClr val="tx1"/>
            </a:solidFill>
            <a:round/>
            <a:headEnd/>
            <a:tailEnd/>
          </a:ln>
        </p:spPr>
        <p:txBody>
          <a:bodyPr/>
          <a:lstStyle/>
          <a:p>
            <a:endParaRPr lang="en-US"/>
          </a:p>
        </p:txBody>
      </p:sp>
      <p:sp>
        <p:nvSpPr>
          <p:cNvPr id="12291" name="Freeform 3"/>
          <p:cNvSpPr>
            <a:spLocks/>
          </p:cNvSpPr>
          <p:nvPr/>
        </p:nvSpPr>
        <p:spPr bwMode="auto">
          <a:xfrm>
            <a:off x="1447800" y="2057400"/>
            <a:ext cx="2743200" cy="1981200"/>
          </a:xfrm>
          <a:custGeom>
            <a:avLst/>
            <a:gdLst>
              <a:gd name="T0" fmla="*/ 0 w 1832"/>
              <a:gd name="T1" fmla="*/ 2147483647 h 1352"/>
              <a:gd name="T2" fmla="*/ 2147483647 w 1832"/>
              <a:gd name="T3" fmla="*/ 2147483647 h 1352"/>
              <a:gd name="T4" fmla="*/ 2147483647 w 1832"/>
              <a:gd name="T5" fmla="*/ 0 h 1352"/>
              <a:gd name="T6" fmla="*/ 0 w 1832"/>
              <a:gd name="T7" fmla="*/ 2147483647 h 1352"/>
              <a:gd name="T8" fmla="*/ 0 60000 65536"/>
              <a:gd name="T9" fmla="*/ 0 60000 65536"/>
              <a:gd name="T10" fmla="*/ 0 60000 65536"/>
              <a:gd name="T11" fmla="*/ 0 60000 65536"/>
              <a:gd name="T12" fmla="*/ 0 w 1832"/>
              <a:gd name="T13" fmla="*/ 0 h 1352"/>
              <a:gd name="T14" fmla="*/ 1832 w 1832"/>
              <a:gd name="T15" fmla="*/ 1352 h 1352"/>
            </a:gdLst>
            <a:ahLst/>
            <a:cxnLst>
              <a:cxn ang="T8">
                <a:pos x="T0" y="T1"/>
              </a:cxn>
              <a:cxn ang="T9">
                <a:pos x="T2" y="T3"/>
              </a:cxn>
              <a:cxn ang="T10">
                <a:pos x="T4" y="T5"/>
              </a:cxn>
              <a:cxn ang="T11">
                <a:pos x="T6" y="T7"/>
              </a:cxn>
            </a:cxnLst>
            <a:rect l="T12" t="T13" r="T14" b="T15"/>
            <a:pathLst>
              <a:path w="1832" h="1352">
                <a:moveTo>
                  <a:pt x="0" y="1352"/>
                </a:moveTo>
                <a:lnTo>
                  <a:pt x="1832" y="1352"/>
                </a:lnTo>
                <a:lnTo>
                  <a:pt x="16" y="0"/>
                </a:lnTo>
                <a:lnTo>
                  <a:pt x="0" y="1352"/>
                </a:lnTo>
                <a:close/>
              </a:path>
            </a:pathLst>
          </a:custGeom>
          <a:gradFill rotWithShape="0">
            <a:gsLst>
              <a:gs pos="0">
                <a:srgbClr val="FFFF00"/>
              </a:gs>
              <a:gs pos="100000">
                <a:srgbClr val="767600"/>
              </a:gs>
            </a:gsLst>
            <a:lin ang="5400000" scaled="1"/>
          </a:gradFill>
          <a:ln w="12700">
            <a:solidFill>
              <a:schemeClr val="tx1"/>
            </a:solidFill>
            <a:round/>
            <a:headEnd/>
            <a:tailEnd/>
          </a:ln>
        </p:spPr>
        <p:txBody>
          <a:bodyPr wrap="none" anchor="ctr"/>
          <a:lstStyle/>
          <a:p>
            <a:endParaRPr lang="en-US"/>
          </a:p>
        </p:txBody>
      </p:sp>
      <p:sp>
        <p:nvSpPr>
          <p:cNvPr id="12292" name="Line 4"/>
          <p:cNvSpPr>
            <a:spLocks noChangeShapeType="1"/>
          </p:cNvSpPr>
          <p:nvPr/>
        </p:nvSpPr>
        <p:spPr bwMode="auto">
          <a:xfrm>
            <a:off x="1447800" y="4038600"/>
            <a:ext cx="2819400" cy="0"/>
          </a:xfrm>
          <a:prstGeom prst="line">
            <a:avLst/>
          </a:prstGeom>
          <a:noFill/>
          <a:ln w="38100">
            <a:solidFill>
              <a:schemeClr val="tx1"/>
            </a:solidFill>
            <a:prstDash val="dash"/>
            <a:round/>
            <a:headEnd type="triangle" w="med" len="med"/>
            <a:tailEnd/>
          </a:ln>
        </p:spPr>
        <p:txBody>
          <a:bodyPr wrap="none" anchor="ctr"/>
          <a:lstStyle/>
          <a:p>
            <a:endParaRPr lang="en-US"/>
          </a:p>
        </p:txBody>
      </p:sp>
      <p:sp>
        <p:nvSpPr>
          <p:cNvPr id="12293" name="Text Box 5"/>
          <p:cNvSpPr txBox="1">
            <a:spLocks noChangeArrowheads="1"/>
          </p:cNvSpPr>
          <p:nvPr/>
        </p:nvSpPr>
        <p:spPr bwMode="auto">
          <a:xfrm>
            <a:off x="0" y="38100"/>
            <a:ext cx="9144000" cy="1463675"/>
          </a:xfrm>
          <a:prstGeom prst="rect">
            <a:avLst/>
          </a:prstGeom>
          <a:noFill/>
          <a:ln w="19050">
            <a:noFill/>
            <a:miter lim="800000"/>
            <a:headEnd/>
            <a:tailEnd/>
          </a:ln>
        </p:spPr>
        <p:txBody>
          <a:bodyPr lIns="92075" tIns="46038" rIns="92075" bIns="46038" anchor="ctr">
            <a:spAutoFit/>
          </a:bodyPr>
          <a:lstStyle/>
          <a:p>
            <a:pPr algn="ctr" eaLnBrk="0" hangingPunct="0">
              <a:lnSpc>
                <a:spcPct val="90000"/>
              </a:lnSpc>
            </a:pPr>
            <a:r>
              <a:rPr lang="en-US" sz="4400" b="1"/>
              <a:t>Are Price Controls Good or Bad?</a:t>
            </a:r>
          </a:p>
          <a:p>
            <a:pPr algn="ctr" eaLnBrk="0" hangingPunct="0">
              <a:lnSpc>
                <a:spcPct val="90000"/>
              </a:lnSpc>
            </a:pPr>
            <a:r>
              <a:rPr lang="en-US" altLang="en-US" sz="2800" b="1">
                <a:solidFill>
                  <a:srgbClr val="000099"/>
                </a:solidFill>
              </a:rPr>
              <a:t>To be “efficient” a market must maximize consumers and producers surplus</a:t>
            </a:r>
            <a:endParaRPr lang="en-US" sz="2800" b="1">
              <a:solidFill>
                <a:srgbClr val="000099"/>
              </a:solidFill>
            </a:endParaRPr>
          </a:p>
        </p:txBody>
      </p:sp>
      <p:sp>
        <p:nvSpPr>
          <p:cNvPr id="12294" name="Line 6"/>
          <p:cNvSpPr>
            <a:spLocks noChangeShapeType="1"/>
          </p:cNvSpPr>
          <p:nvPr/>
        </p:nvSpPr>
        <p:spPr bwMode="auto">
          <a:xfrm>
            <a:off x="4343400" y="4038600"/>
            <a:ext cx="0" cy="2209800"/>
          </a:xfrm>
          <a:prstGeom prst="line">
            <a:avLst/>
          </a:prstGeom>
          <a:noFill/>
          <a:ln w="38100">
            <a:solidFill>
              <a:schemeClr val="tx1"/>
            </a:solidFill>
            <a:prstDash val="dash"/>
            <a:round/>
            <a:headEnd/>
            <a:tailEnd type="triangle" w="med" len="med"/>
          </a:ln>
        </p:spPr>
        <p:txBody>
          <a:bodyPr wrap="none" anchor="ctr"/>
          <a:lstStyle/>
          <a:p>
            <a:endParaRPr lang="en-US"/>
          </a:p>
        </p:txBody>
      </p:sp>
      <p:sp>
        <p:nvSpPr>
          <p:cNvPr id="12295" name="Rectangle 7"/>
          <p:cNvSpPr>
            <a:spLocks noChangeArrowheads="1"/>
          </p:cNvSpPr>
          <p:nvPr/>
        </p:nvSpPr>
        <p:spPr bwMode="auto">
          <a:xfrm>
            <a:off x="7129463" y="6543675"/>
            <a:ext cx="457200" cy="515938"/>
          </a:xfrm>
          <a:prstGeom prst="rect">
            <a:avLst/>
          </a:prstGeom>
          <a:noFill/>
          <a:ln w="12700">
            <a:noFill/>
            <a:miter lim="800000"/>
            <a:headEnd/>
            <a:tailEnd/>
          </a:ln>
        </p:spPr>
        <p:txBody>
          <a:bodyPr wrap="none" lIns="90488" tIns="44450" rIns="90488" bIns="44450">
            <a:spAutoFit/>
          </a:bodyPr>
          <a:lstStyle/>
          <a:p>
            <a:pPr eaLnBrk="0" hangingPunct="0"/>
            <a:r>
              <a:rPr lang="en-US" sz="2800" b="1">
                <a:solidFill>
                  <a:srgbClr val="000000"/>
                </a:solidFill>
                <a:latin typeface="Arial" charset="0"/>
              </a:rPr>
              <a:t>Q</a:t>
            </a:r>
          </a:p>
        </p:txBody>
      </p:sp>
      <p:grpSp>
        <p:nvGrpSpPr>
          <p:cNvPr id="2" name="Group 8"/>
          <p:cNvGrpSpPr>
            <a:grpSpLocks/>
          </p:cNvGrpSpPr>
          <p:nvPr/>
        </p:nvGrpSpPr>
        <p:grpSpPr bwMode="auto">
          <a:xfrm>
            <a:off x="1371600" y="1676400"/>
            <a:ext cx="5719763" cy="4664075"/>
            <a:chOff x="1595" y="769"/>
            <a:chExt cx="3603" cy="3096"/>
          </a:xfrm>
        </p:grpSpPr>
        <p:sp>
          <p:nvSpPr>
            <p:cNvPr id="12307" name="Line 9"/>
            <p:cNvSpPr>
              <a:spLocks noChangeShapeType="1"/>
            </p:cNvSpPr>
            <p:nvPr/>
          </p:nvSpPr>
          <p:spPr bwMode="auto">
            <a:xfrm>
              <a:off x="1617" y="769"/>
              <a:ext cx="0" cy="3096"/>
            </a:xfrm>
            <a:prstGeom prst="line">
              <a:avLst/>
            </a:prstGeom>
            <a:noFill/>
            <a:ln w="76200">
              <a:solidFill>
                <a:srgbClr val="000000"/>
              </a:solidFill>
              <a:round/>
              <a:headEnd/>
              <a:tailEnd/>
            </a:ln>
          </p:spPr>
          <p:txBody>
            <a:bodyPr wrap="none" anchor="ctr"/>
            <a:lstStyle/>
            <a:p>
              <a:endParaRPr lang="en-US"/>
            </a:p>
          </p:txBody>
        </p:sp>
        <p:sp>
          <p:nvSpPr>
            <p:cNvPr id="12308" name="Line 10"/>
            <p:cNvSpPr>
              <a:spLocks noChangeShapeType="1"/>
            </p:cNvSpPr>
            <p:nvPr/>
          </p:nvSpPr>
          <p:spPr bwMode="auto">
            <a:xfrm>
              <a:off x="1595" y="3841"/>
              <a:ext cx="3603" cy="0"/>
            </a:xfrm>
            <a:prstGeom prst="line">
              <a:avLst/>
            </a:prstGeom>
            <a:noFill/>
            <a:ln w="76200">
              <a:solidFill>
                <a:srgbClr val="000000"/>
              </a:solidFill>
              <a:round/>
              <a:headEnd/>
              <a:tailEnd/>
            </a:ln>
          </p:spPr>
          <p:txBody>
            <a:bodyPr wrap="none" anchor="ctr"/>
            <a:lstStyle/>
            <a:p>
              <a:endParaRPr lang="en-US"/>
            </a:p>
          </p:txBody>
        </p:sp>
      </p:grpSp>
      <p:sp>
        <p:nvSpPr>
          <p:cNvPr id="12297" name="Line 11"/>
          <p:cNvSpPr>
            <a:spLocks noChangeShapeType="1"/>
          </p:cNvSpPr>
          <p:nvPr/>
        </p:nvSpPr>
        <p:spPr bwMode="auto">
          <a:xfrm>
            <a:off x="1447800" y="1981200"/>
            <a:ext cx="5419725" cy="3951288"/>
          </a:xfrm>
          <a:prstGeom prst="line">
            <a:avLst/>
          </a:prstGeom>
          <a:noFill/>
          <a:ln w="76200">
            <a:solidFill>
              <a:schemeClr val="tx1"/>
            </a:solidFill>
            <a:round/>
            <a:headEnd/>
            <a:tailEnd/>
          </a:ln>
        </p:spPr>
        <p:txBody>
          <a:bodyPr wrap="none" anchor="ctr"/>
          <a:lstStyle/>
          <a:p>
            <a:endParaRPr lang="en-US"/>
          </a:p>
        </p:txBody>
      </p:sp>
      <p:sp>
        <p:nvSpPr>
          <p:cNvPr id="12298" name="Rectangle 12"/>
          <p:cNvSpPr>
            <a:spLocks noChangeArrowheads="1"/>
          </p:cNvSpPr>
          <p:nvPr/>
        </p:nvSpPr>
        <p:spPr bwMode="auto">
          <a:xfrm>
            <a:off x="914400" y="1600200"/>
            <a:ext cx="417513" cy="515938"/>
          </a:xfrm>
          <a:prstGeom prst="rect">
            <a:avLst/>
          </a:prstGeom>
          <a:noFill/>
          <a:ln w="12700">
            <a:noFill/>
            <a:miter lim="800000"/>
            <a:headEnd/>
            <a:tailEnd/>
          </a:ln>
        </p:spPr>
        <p:txBody>
          <a:bodyPr lIns="90488" tIns="44450" rIns="90488" bIns="44450">
            <a:spAutoFit/>
          </a:bodyPr>
          <a:lstStyle/>
          <a:p>
            <a:pPr eaLnBrk="0" hangingPunct="0"/>
            <a:r>
              <a:rPr lang="en-US" sz="2800" b="1">
                <a:solidFill>
                  <a:srgbClr val="000000"/>
                </a:solidFill>
                <a:latin typeface="Arial" charset="0"/>
              </a:rPr>
              <a:t>P</a:t>
            </a:r>
          </a:p>
        </p:txBody>
      </p:sp>
      <p:sp>
        <p:nvSpPr>
          <p:cNvPr id="12299" name="Rectangle 13"/>
          <p:cNvSpPr>
            <a:spLocks noChangeArrowheads="1"/>
          </p:cNvSpPr>
          <p:nvPr/>
        </p:nvSpPr>
        <p:spPr bwMode="auto">
          <a:xfrm>
            <a:off x="6964363" y="5624513"/>
            <a:ext cx="438150"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D</a:t>
            </a:r>
          </a:p>
        </p:txBody>
      </p:sp>
      <p:sp>
        <p:nvSpPr>
          <p:cNvPr id="12300" name="Rectangle 14"/>
          <p:cNvSpPr>
            <a:spLocks noChangeArrowheads="1"/>
          </p:cNvSpPr>
          <p:nvPr/>
        </p:nvSpPr>
        <p:spPr bwMode="auto">
          <a:xfrm>
            <a:off x="5376863" y="2182813"/>
            <a:ext cx="417512" cy="515937"/>
          </a:xfrm>
          <a:prstGeom prst="rect">
            <a:avLst/>
          </a:prstGeom>
          <a:noFill/>
          <a:ln w="12700">
            <a:noFill/>
            <a:miter lim="800000"/>
            <a:headEnd/>
            <a:tailEnd/>
          </a:ln>
        </p:spPr>
        <p:txBody>
          <a:bodyPr wrap="none" lIns="90488" tIns="44450" rIns="90488" bIns="44450">
            <a:spAutoFit/>
          </a:bodyPr>
          <a:lstStyle/>
          <a:p>
            <a:pPr eaLnBrk="0" hangingPunct="0"/>
            <a:r>
              <a:rPr lang="en-US" sz="2800" b="1" i="1">
                <a:latin typeface="Arial" charset="0"/>
              </a:rPr>
              <a:t>S</a:t>
            </a:r>
          </a:p>
        </p:txBody>
      </p:sp>
      <p:sp>
        <p:nvSpPr>
          <p:cNvPr id="12301" name="Freeform 15"/>
          <p:cNvSpPr>
            <a:spLocks/>
          </p:cNvSpPr>
          <p:nvPr/>
        </p:nvSpPr>
        <p:spPr bwMode="auto">
          <a:xfrm>
            <a:off x="2362200" y="2487613"/>
            <a:ext cx="3028950" cy="3074987"/>
          </a:xfrm>
          <a:custGeom>
            <a:avLst/>
            <a:gdLst>
              <a:gd name="T0" fmla="*/ 0 w 2259"/>
              <a:gd name="T1" fmla="*/ 2147483647 h 2513"/>
              <a:gd name="T2" fmla="*/ 2147483647 w 2259"/>
              <a:gd name="T3" fmla="*/ 2147483647 h 2513"/>
              <a:gd name="T4" fmla="*/ 2147483647 w 2259"/>
              <a:gd name="T5" fmla="*/ 2147483647 h 2513"/>
              <a:gd name="T6" fmla="*/ 2147483647 w 2259"/>
              <a:gd name="T7" fmla="*/ 2147483647 h 2513"/>
              <a:gd name="T8" fmla="*/ 2147483647 w 2259"/>
              <a:gd name="T9" fmla="*/ 2147483647 h 2513"/>
              <a:gd name="T10" fmla="*/ 2147483647 w 2259"/>
              <a:gd name="T11" fmla="*/ 2147483647 h 2513"/>
              <a:gd name="T12" fmla="*/ 2147483647 w 2259"/>
              <a:gd name="T13" fmla="*/ 2147483647 h 2513"/>
              <a:gd name="T14" fmla="*/ 2147483647 w 2259"/>
              <a:gd name="T15" fmla="*/ 2147483647 h 2513"/>
              <a:gd name="T16" fmla="*/ 2147483647 w 2259"/>
              <a:gd name="T17" fmla="*/ 0 h 2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9"/>
              <a:gd name="T28" fmla="*/ 0 h 2513"/>
              <a:gd name="T29" fmla="*/ 2259 w 2259"/>
              <a:gd name="T30" fmla="*/ 2513 h 2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9" h="2513">
                <a:moveTo>
                  <a:pt x="0" y="2512"/>
                </a:moveTo>
                <a:lnTo>
                  <a:pt x="371" y="2285"/>
                </a:lnTo>
                <a:lnTo>
                  <a:pt x="721" y="2029"/>
                </a:lnTo>
                <a:lnTo>
                  <a:pt x="1047" y="1746"/>
                </a:lnTo>
                <a:lnTo>
                  <a:pt x="1347" y="1439"/>
                </a:lnTo>
                <a:lnTo>
                  <a:pt x="1618" y="1110"/>
                </a:lnTo>
                <a:lnTo>
                  <a:pt x="1862" y="759"/>
                </a:lnTo>
                <a:lnTo>
                  <a:pt x="2075" y="389"/>
                </a:lnTo>
                <a:lnTo>
                  <a:pt x="2258" y="0"/>
                </a:lnTo>
              </a:path>
            </a:pathLst>
          </a:custGeom>
          <a:noFill/>
          <a:ln w="76200" cap="rnd">
            <a:solidFill>
              <a:srgbClr val="CC0000"/>
            </a:solidFill>
            <a:round/>
            <a:headEnd/>
            <a:tailEnd/>
          </a:ln>
        </p:spPr>
        <p:txBody>
          <a:bodyPr/>
          <a:lstStyle/>
          <a:p>
            <a:endParaRPr lang="en-US"/>
          </a:p>
        </p:txBody>
      </p:sp>
      <p:sp>
        <p:nvSpPr>
          <p:cNvPr id="12302" name="Rectangle 16"/>
          <p:cNvSpPr>
            <a:spLocks noChangeArrowheads="1"/>
          </p:cNvSpPr>
          <p:nvPr/>
        </p:nvSpPr>
        <p:spPr bwMode="auto">
          <a:xfrm>
            <a:off x="655638" y="3833813"/>
            <a:ext cx="552450"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r>
              <a:rPr lang="en-US" sz="2800" b="1" baseline="-25000">
                <a:latin typeface="Arial" charset="0"/>
              </a:rPr>
              <a:t>c</a:t>
            </a:r>
          </a:p>
        </p:txBody>
      </p:sp>
      <p:sp>
        <p:nvSpPr>
          <p:cNvPr id="12303" name="Rectangle 17"/>
          <p:cNvSpPr>
            <a:spLocks noChangeArrowheads="1"/>
          </p:cNvSpPr>
          <p:nvPr/>
        </p:nvSpPr>
        <p:spPr bwMode="auto">
          <a:xfrm>
            <a:off x="4191000" y="6342063"/>
            <a:ext cx="592138"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Q</a:t>
            </a:r>
            <a:r>
              <a:rPr lang="en-US" sz="2800" b="1" baseline="-25000">
                <a:latin typeface="Arial" charset="0"/>
              </a:rPr>
              <a:t>e</a:t>
            </a:r>
          </a:p>
        </p:txBody>
      </p:sp>
      <p:sp>
        <p:nvSpPr>
          <p:cNvPr id="12304" name="Rectangle 18"/>
          <p:cNvSpPr>
            <a:spLocks noChangeArrowheads="1"/>
          </p:cNvSpPr>
          <p:nvPr/>
        </p:nvSpPr>
        <p:spPr bwMode="auto">
          <a:xfrm>
            <a:off x="1676400" y="3048000"/>
            <a:ext cx="674688" cy="515938"/>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CS</a:t>
            </a:r>
          </a:p>
        </p:txBody>
      </p:sp>
      <p:sp>
        <p:nvSpPr>
          <p:cNvPr id="12305" name="Rectangle 19"/>
          <p:cNvSpPr>
            <a:spLocks noChangeArrowheads="1"/>
          </p:cNvSpPr>
          <p:nvPr/>
        </p:nvSpPr>
        <p:spPr bwMode="auto">
          <a:xfrm>
            <a:off x="1625600" y="4159250"/>
            <a:ext cx="654050" cy="515938"/>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PS</a:t>
            </a:r>
          </a:p>
        </p:txBody>
      </p:sp>
      <p:sp>
        <p:nvSpPr>
          <p:cNvPr id="12306" name="Slide Number Placeholder 19"/>
          <p:cNvSpPr>
            <a:spLocks noGrp="1"/>
          </p:cNvSpPr>
          <p:nvPr>
            <p:ph type="sldNum" sz="quarter" idx="12"/>
          </p:nvPr>
        </p:nvSpPr>
        <p:spPr>
          <a:noFill/>
        </p:spPr>
        <p:txBody>
          <a:bodyPr/>
          <a:lstStyle/>
          <a:p>
            <a:fld id="{CB0B43AA-B0A2-46A5-800D-E36F70490160}" type="slidenum">
              <a:rPr lang="en-US" smtClean="0">
                <a:latin typeface="Times New Roman" pitchFamily="18" charset="0"/>
              </a:rPr>
              <a:pPr/>
              <a:t>77</a:t>
            </a:fld>
            <a:endParaRPr lang="en-US"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00" name="Freeform 28"/>
          <p:cNvSpPr>
            <a:spLocks/>
          </p:cNvSpPr>
          <p:nvPr/>
        </p:nvSpPr>
        <p:spPr bwMode="auto">
          <a:xfrm>
            <a:off x="1447800" y="4800600"/>
            <a:ext cx="2057400" cy="762000"/>
          </a:xfrm>
          <a:custGeom>
            <a:avLst/>
            <a:gdLst>
              <a:gd name="T0" fmla="*/ 0 w 1296"/>
              <a:gd name="T1" fmla="*/ 2147483647 h 480"/>
              <a:gd name="T2" fmla="*/ 2147483647 w 1296"/>
              <a:gd name="T3" fmla="*/ 2147483647 h 480"/>
              <a:gd name="T4" fmla="*/ 2147483647 w 1296"/>
              <a:gd name="T5" fmla="*/ 2147483647 h 480"/>
              <a:gd name="T6" fmla="*/ 2147483647 w 1296"/>
              <a:gd name="T7" fmla="*/ 0 h 480"/>
              <a:gd name="T8" fmla="*/ 0 w 1296"/>
              <a:gd name="T9" fmla="*/ 0 h 480"/>
              <a:gd name="T10" fmla="*/ 0 w 1296"/>
              <a:gd name="T11" fmla="*/ 2147483647 h 480"/>
              <a:gd name="T12" fmla="*/ 0 60000 65536"/>
              <a:gd name="T13" fmla="*/ 0 60000 65536"/>
              <a:gd name="T14" fmla="*/ 0 60000 65536"/>
              <a:gd name="T15" fmla="*/ 0 60000 65536"/>
              <a:gd name="T16" fmla="*/ 0 60000 65536"/>
              <a:gd name="T17" fmla="*/ 0 60000 65536"/>
              <a:gd name="T18" fmla="*/ 0 w 1296"/>
              <a:gd name="T19" fmla="*/ 0 h 480"/>
              <a:gd name="T20" fmla="*/ 1296 w 129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1296" h="480">
                <a:moveTo>
                  <a:pt x="0" y="480"/>
                </a:moveTo>
                <a:lnTo>
                  <a:pt x="528" y="480"/>
                </a:lnTo>
                <a:lnTo>
                  <a:pt x="912" y="288"/>
                </a:lnTo>
                <a:lnTo>
                  <a:pt x="1296" y="0"/>
                </a:lnTo>
                <a:lnTo>
                  <a:pt x="0" y="0"/>
                </a:lnTo>
                <a:lnTo>
                  <a:pt x="0" y="480"/>
                </a:lnTo>
                <a:close/>
              </a:path>
            </a:pathLst>
          </a:custGeom>
          <a:gradFill rotWithShape="0">
            <a:gsLst>
              <a:gs pos="0">
                <a:srgbClr val="000099"/>
              </a:gs>
              <a:gs pos="100000">
                <a:srgbClr val="000056"/>
              </a:gs>
            </a:gsLst>
            <a:lin ang="18900000" scaled="1"/>
          </a:gradFill>
          <a:ln w="9525">
            <a:solidFill>
              <a:schemeClr val="tx1"/>
            </a:solidFill>
            <a:round/>
            <a:headEnd/>
            <a:tailEnd/>
          </a:ln>
        </p:spPr>
        <p:txBody>
          <a:bodyPr/>
          <a:lstStyle/>
          <a:p>
            <a:endParaRPr lang="en-US"/>
          </a:p>
        </p:txBody>
      </p:sp>
      <p:sp>
        <p:nvSpPr>
          <p:cNvPr id="156699" name="Freeform 27"/>
          <p:cNvSpPr>
            <a:spLocks/>
          </p:cNvSpPr>
          <p:nvPr/>
        </p:nvSpPr>
        <p:spPr bwMode="auto">
          <a:xfrm>
            <a:off x="1447800" y="1981200"/>
            <a:ext cx="2133600" cy="2819400"/>
          </a:xfrm>
          <a:custGeom>
            <a:avLst/>
            <a:gdLst>
              <a:gd name="T0" fmla="*/ 0 w 1344"/>
              <a:gd name="T1" fmla="*/ 0 h 1728"/>
              <a:gd name="T2" fmla="*/ 2147483647 w 1344"/>
              <a:gd name="T3" fmla="*/ 2147483647 h 1728"/>
              <a:gd name="T4" fmla="*/ 2147483647 w 1344"/>
              <a:gd name="T5" fmla="*/ 2147483647 h 1728"/>
              <a:gd name="T6" fmla="*/ 0 w 1344"/>
              <a:gd name="T7" fmla="*/ 2147483647 h 1728"/>
              <a:gd name="T8" fmla="*/ 0 w 1344"/>
              <a:gd name="T9" fmla="*/ 0 h 1728"/>
              <a:gd name="T10" fmla="*/ 0 60000 65536"/>
              <a:gd name="T11" fmla="*/ 0 60000 65536"/>
              <a:gd name="T12" fmla="*/ 0 60000 65536"/>
              <a:gd name="T13" fmla="*/ 0 60000 65536"/>
              <a:gd name="T14" fmla="*/ 0 60000 65536"/>
              <a:gd name="T15" fmla="*/ 0 w 1344"/>
              <a:gd name="T16" fmla="*/ 0 h 1728"/>
              <a:gd name="T17" fmla="*/ 1344 w 1344"/>
              <a:gd name="T18" fmla="*/ 1728 h 1728"/>
            </a:gdLst>
            <a:ahLst/>
            <a:cxnLst>
              <a:cxn ang="T10">
                <a:pos x="T0" y="T1"/>
              </a:cxn>
              <a:cxn ang="T11">
                <a:pos x="T2" y="T3"/>
              </a:cxn>
              <a:cxn ang="T12">
                <a:pos x="T4" y="T5"/>
              </a:cxn>
              <a:cxn ang="T13">
                <a:pos x="T6" y="T7"/>
              </a:cxn>
              <a:cxn ang="T14">
                <a:pos x="T8" y="T9"/>
              </a:cxn>
            </a:cxnLst>
            <a:rect l="T15" t="T16" r="T17" b="T18"/>
            <a:pathLst>
              <a:path w="1344" h="1728">
                <a:moveTo>
                  <a:pt x="0" y="0"/>
                </a:moveTo>
                <a:lnTo>
                  <a:pt x="1344" y="1008"/>
                </a:lnTo>
                <a:lnTo>
                  <a:pt x="1344" y="1728"/>
                </a:lnTo>
                <a:lnTo>
                  <a:pt x="0" y="1728"/>
                </a:lnTo>
                <a:lnTo>
                  <a:pt x="0" y="0"/>
                </a:lnTo>
                <a:close/>
              </a:path>
            </a:pathLst>
          </a:custGeom>
          <a:gradFill rotWithShape="0">
            <a:gsLst>
              <a:gs pos="0">
                <a:srgbClr val="FFFF00"/>
              </a:gs>
              <a:gs pos="100000">
                <a:srgbClr val="C2C200"/>
              </a:gs>
            </a:gsLst>
            <a:lin ang="18900000" scaled="1"/>
          </a:gradFill>
          <a:ln w="9525">
            <a:solidFill>
              <a:schemeClr val="tx1"/>
            </a:solidFill>
            <a:round/>
            <a:headEnd/>
            <a:tailEnd/>
          </a:ln>
        </p:spPr>
        <p:txBody>
          <a:bodyPr/>
          <a:lstStyle/>
          <a:p>
            <a:endParaRPr lang="en-US"/>
          </a:p>
        </p:txBody>
      </p:sp>
      <p:sp>
        <p:nvSpPr>
          <p:cNvPr id="13316" name="Text Box 3"/>
          <p:cNvSpPr txBox="1">
            <a:spLocks noChangeArrowheads="1"/>
          </p:cNvSpPr>
          <p:nvPr/>
        </p:nvSpPr>
        <p:spPr bwMode="auto">
          <a:xfrm>
            <a:off x="0" y="38100"/>
            <a:ext cx="9144000" cy="1463675"/>
          </a:xfrm>
          <a:prstGeom prst="rect">
            <a:avLst/>
          </a:prstGeom>
          <a:noFill/>
          <a:ln w="19050">
            <a:noFill/>
            <a:miter lim="800000"/>
            <a:headEnd/>
            <a:tailEnd/>
          </a:ln>
        </p:spPr>
        <p:txBody>
          <a:bodyPr lIns="92075" tIns="46038" rIns="92075" bIns="46038" anchor="ctr">
            <a:spAutoFit/>
          </a:bodyPr>
          <a:lstStyle/>
          <a:p>
            <a:pPr algn="ctr" eaLnBrk="0" hangingPunct="0">
              <a:lnSpc>
                <a:spcPct val="90000"/>
              </a:lnSpc>
            </a:pPr>
            <a:r>
              <a:rPr lang="en-US" sz="4400" b="1"/>
              <a:t>Are Price Controls Good or Bad?</a:t>
            </a:r>
          </a:p>
          <a:p>
            <a:pPr algn="ctr" eaLnBrk="0" hangingPunct="0">
              <a:lnSpc>
                <a:spcPct val="90000"/>
              </a:lnSpc>
            </a:pPr>
            <a:r>
              <a:rPr lang="en-US" altLang="en-US" sz="2800" b="1">
                <a:solidFill>
                  <a:srgbClr val="000099"/>
                </a:solidFill>
              </a:rPr>
              <a:t>To be “efficient” a market must maximize consumers and producers surplus</a:t>
            </a:r>
            <a:endParaRPr lang="en-US" sz="2800" b="1">
              <a:solidFill>
                <a:srgbClr val="000099"/>
              </a:solidFill>
            </a:endParaRPr>
          </a:p>
        </p:txBody>
      </p:sp>
      <p:sp>
        <p:nvSpPr>
          <p:cNvPr id="156676" name="Text Box 4"/>
          <p:cNvSpPr txBox="1">
            <a:spLocks noChangeArrowheads="1"/>
          </p:cNvSpPr>
          <p:nvPr/>
        </p:nvSpPr>
        <p:spPr bwMode="auto">
          <a:xfrm>
            <a:off x="0" y="4343400"/>
            <a:ext cx="1371600" cy="701675"/>
          </a:xfrm>
          <a:prstGeom prst="rect">
            <a:avLst/>
          </a:prstGeom>
          <a:noFill/>
          <a:ln w="9525">
            <a:noFill/>
            <a:miter lim="800000"/>
            <a:headEnd/>
            <a:tailEnd/>
          </a:ln>
        </p:spPr>
        <p:txBody>
          <a:bodyPr>
            <a:spAutoFit/>
          </a:bodyPr>
          <a:lstStyle/>
          <a:p>
            <a:pPr algn="ctr">
              <a:spcBef>
                <a:spcPct val="50000"/>
              </a:spcBef>
            </a:pPr>
            <a:r>
              <a:rPr lang="en-US" sz="2000" b="1"/>
              <a:t>Price CEILING</a:t>
            </a:r>
          </a:p>
        </p:txBody>
      </p:sp>
      <p:sp>
        <p:nvSpPr>
          <p:cNvPr id="13318" name="Line 7"/>
          <p:cNvSpPr>
            <a:spLocks noChangeShapeType="1"/>
          </p:cNvSpPr>
          <p:nvPr/>
        </p:nvSpPr>
        <p:spPr bwMode="auto">
          <a:xfrm>
            <a:off x="4343400" y="4038600"/>
            <a:ext cx="0" cy="2209800"/>
          </a:xfrm>
          <a:prstGeom prst="line">
            <a:avLst/>
          </a:prstGeom>
          <a:noFill/>
          <a:ln w="38100">
            <a:solidFill>
              <a:schemeClr val="tx1"/>
            </a:solidFill>
            <a:prstDash val="dash"/>
            <a:round/>
            <a:headEnd/>
            <a:tailEnd type="triangle" w="med" len="med"/>
          </a:ln>
        </p:spPr>
        <p:txBody>
          <a:bodyPr wrap="none" anchor="ctr"/>
          <a:lstStyle/>
          <a:p>
            <a:endParaRPr lang="en-US"/>
          </a:p>
        </p:txBody>
      </p:sp>
      <p:sp>
        <p:nvSpPr>
          <p:cNvPr id="13319" name="Rectangle 8"/>
          <p:cNvSpPr>
            <a:spLocks noChangeArrowheads="1"/>
          </p:cNvSpPr>
          <p:nvPr/>
        </p:nvSpPr>
        <p:spPr bwMode="auto">
          <a:xfrm>
            <a:off x="7129463" y="6543675"/>
            <a:ext cx="457200" cy="515938"/>
          </a:xfrm>
          <a:prstGeom prst="rect">
            <a:avLst/>
          </a:prstGeom>
          <a:noFill/>
          <a:ln w="12700">
            <a:noFill/>
            <a:miter lim="800000"/>
            <a:headEnd/>
            <a:tailEnd/>
          </a:ln>
        </p:spPr>
        <p:txBody>
          <a:bodyPr wrap="none" lIns="90488" tIns="44450" rIns="90488" bIns="44450">
            <a:spAutoFit/>
          </a:bodyPr>
          <a:lstStyle/>
          <a:p>
            <a:pPr eaLnBrk="0" hangingPunct="0"/>
            <a:r>
              <a:rPr lang="en-US" sz="2800" b="1">
                <a:solidFill>
                  <a:srgbClr val="000000"/>
                </a:solidFill>
                <a:latin typeface="Arial" charset="0"/>
              </a:rPr>
              <a:t>Q</a:t>
            </a:r>
          </a:p>
        </p:txBody>
      </p:sp>
      <p:grpSp>
        <p:nvGrpSpPr>
          <p:cNvPr id="2" name="Group 9"/>
          <p:cNvGrpSpPr>
            <a:grpSpLocks/>
          </p:cNvGrpSpPr>
          <p:nvPr/>
        </p:nvGrpSpPr>
        <p:grpSpPr bwMode="auto">
          <a:xfrm>
            <a:off x="1371600" y="1676400"/>
            <a:ext cx="5719763" cy="4664075"/>
            <a:chOff x="1595" y="769"/>
            <a:chExt cx="3603" cy="3096"/>
          </a:xfrm>
        </p:grpSpPr>
        <p:sp>
          <p:nvSpPr>
            <p:cNvPr id="13337" name="Line 10"/>
            <p:cNvSpPr>
              <a:spLocks noChangeShapeType="1"/>
            </p:cNvSpPr>
            <p:nvPr/>
          </p:nvSpPr>
          <p:spPr bwMode="auto">
            <a:xfrm>
              <a:off x="1617" y="769"/>
              <a:ext cx="0" cy="3096"/>
            </a:xfrm>
            <a:prstGeom prst="line">
              <a:avLst/>
            </a:prstGeom>
            <a:noFill/>
            <a:ln w="76200">
              <a:solidFill>
                <a:srgbClr val="000000"/>
              </a:solidFill>
              <a:round/>
              <a:headEnd/>
              <a:tailEnd/>
            </a:ln>
          </p:spPr>
          <p:txBody>
            <a:bodyPr wrap="none" anchor="ctr"/>
            <a:lstStyle/>
            <a:p>
              <a:endParaRPr lang="en-US"/>
            </a:p>
          </p:txBody>
        </p:sp>
        <p:sp>
          <p:nvSpPr>
            <p:cNvPr id="13338" name="Line 11"/>
            <p:cNvSpPr>
              <a:spLocks noChangeShapeType="1"/>
            </p:cNvSpPr>
            <p:nvPr/>
          </p:nvSpPr>
          <p:spPr bwMode="auto">
            <a:xfrm>
              <a:off x="1595" y="3841"/>
              <a:ext cx="3603" cy="0"/>
            </a:xfrm>
            <a:prstGeom prst="line">
              <a:avLst/>
            </a:prstGeom>
            <a:noFill/>
            <a:ln w="76200">
              <a:solidFill>
                <a:srgbClr val="000000"/>
              </a:solidFill>
              <a:round/>
              <a:headEnd/>
              <a:tailEnd/>
            </a:ln>
          </p:spPr>
          <p:txBody>
            <a:bodyPr wrap="none" anchor="ctr"/>
            <a:lstStyle/>
            <a:p>
              <a:endParaRPr lang="en-US"/>
            </a:p>
          </p:txBody>
        </p:sp>
      </p:grpSp>
      <p:sp>
        <p:nvSpPr>
          <p:cNvPr id="13321" name="Line 12"/>
          <p:cNvSpPr>
            <a:spLocks noChangeShapeType="1"/>
          </p:cNvSpPr>
          <p:nvPr/>
        </p:nvSpPr>
        <p:spPr bwMode="auto">
          <a:xfrm>
            <a:off x="1447800" y="1981200"/>
            <a:ext cx="5419725" cy="3951288"/>
          </a:xfrm>
          <a:prstGeom prst="line">
            <a:avLst/>
          </a:prstGeom>
          <a:noFill/>
          <a:ln w="76200">
            <a:solidFill>
              <a:schemeClr val="tx1"/>
            </a:solidFill>
            <a:round/>
            <a:headEnd/>
            <a:tailEnd/>
          </a:ln>
        </p:spPr>
        <p:txBody>
          <a:bodyPr wrap="none" anchor="ctr"/>
          <a:lstStyle/>
          <a:p>
            <a:endParaRPr lang="en-US"/>
          </a:p>
        </p:txBody>
      </p:sp>
      <p:sp>
        <p:nvSpPr>
          <p:cNvPr id="13322" name="Rectangle 13"/>
          <p:cNvSpPr>
            <a:spLocks noChangeArrowheads="1"/>
          </p:cNvSpPr>
          <p:nvPr/>
        </p:nvSpPr>
        <p:spPr bwMode="auto">
          <a:xfrm>
            <a:off x="914400" y="1600200"/>
            <a:ext cx="417513" cy="515938"/>
          </a:xfrm>
          <a:prstGeom prst="rect">
            <a:avLst/>
          </a:prstGeom>
          <a:noFill/>
          <a:ln w="12700">
            <a:noFill/>
            <a:miter lim="800000"/>
            <a:headEnd/>
            <a:tailEnd/>
          </a:ln>
        </p:spPr>
        <p:txBody>
          <a:bodyPr lIns="90488" tIns="44450" rIns="90488" bIns="44450">
            <a:spAutoFit/>
          </a:bodyPr>
          <a:lstStyle/>
          <a:p>
            <a:pPr eaLnBrk="0" hangingPunct="0"/>
            <a:r>
              <a:rPr lang="en-US" sz="2800" b="1">
                <a:solidFill>
                  <a:srgbClr val="000000"/>
                </a:solidFill>
                <a:latin typeface="Arial" charset="0"/>
              </a:rPr>
              <a:t>P</a:t>
            </a:r>
          </a:p>
        </p:txBody>
      </p:sp>
      <p:sp>
        <p:nvSpPr>
          <p:cNvPr id="13323" name="Rectangle 14"/>
          <p:cNvSpPr>
            <a:spLocks noChangeArrowheads="1"/>
          </p:cNvSpPr>
          <p:nvPr/>
        </p:nvSpPr>
        <p:spPr bwMode="auto">
          <a:xfrm>
            <a:off x="6964363" y="5624513"/>
            <a:ext cx="438150"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D</a:t>
            </a:r>
          </a:p>
        </p:txBody>
      </p:sp>
      <p:sp>
        <p:nvSpPr>
          <p:cNvPr id="13324" name="Rectangle 15"/>
          <p:cNvSpPr>
            <a:spLocks noChangeArrowheads="1"/>
          </p:cNvSpPr>
          <p:nvPr/>
        </p:nvSpPr>
        <p:spPr bwMode="auto">
          <a:xfrm>
            <a:off x="5376863" y="2182813"/>
            <a:ext cx="417512" cy="515937"/>
          </a:xfrm>
          <a:prstGeom prst="rect">
            <a:avLst/>
          </a:prstGeom>
          <a:noFill/>
          <a:ln w="12700">
            <a:noFill/>
            <a:miter lim="800000"/>
            <a:headEnd/>
            <a:tailEnd/>
          </a:ln>
        </p:spPr>
        <p:txBody>
          <a:bodyPr wrap="none" lIns="90488" tIns="44450" rIns="90488" bIns="44450">
            <a:spAutoFit/>
          </a:bodyPr>
          <a:lstStyle/>
          <a:p>
            <a:pPr eaLnBrk="0" hangingPunct="0"/>
            <a:r>
              <a:rPr lang="en-US" sz="2800" b="1" i="1">
                <a:latin typeface="Arial" charset="0"/>
              </a:rPr>
              <a:t>S</a:t>
            </a:r>
          </a:p>
        </p:txBody>
      </p:sp>
      <p:sp>
        <p:nvSpPr>
          <p:cNvPr id="13325" name="Freeform 16"/>
          <p:cNvSpPr>
            <a:spLocks/>
          </p:cNvSpPr>
          <p:nvPr/>
        </p:nvSpPr>
        <p:spPr bwMode="auto">
          <a:xfrm>
            <a:off x="2362200" y="2487613"/>
            <a:ext cx="3028950" cy="3074987"/>
          </a:xfrm>
          <a:custGeom>
            <a:avLst/>
            <a:gdLst>
              <a:gd name="T0" fmla="*/ 0 w 2259"/>
              <a:gd name="T1" fmla="*/ 2147483647 h 2513"/>
              <a:gd name="T2" fmla="*/ 2147483647 w 2259"/>
              <a:gd name="T3" fmla="*/ 2147483647 h 2513"/>
              <a:gd name="T4" fmla="*/ 2147483647 w 2259"/>
              <a:gd name="T5" fmla="*/ 2147483647 h 2513"/>
              <a:gd name="T6" fmla="*/ 2147483647 w 2259"/>
              <a:gd name="T7" fmla="*/ 2147483647 h 2513"/>
              <a:gd name="T8" fmla="*/ 2147483647 w 2259"/>
              <a:gd name="T9" fmla="*/ 2147483647 h 2513"/>
              <a:gd name="T10" fmla="*/ 2147483647 w 2259"/>
              <a:gd name="T11" fmla="*/ 2147483647 h 2513"/>
              <a:gd name="T12" fmla="*/ 2147483647 w 2259"/>
              <a:gd name="T13" fmla="*/ 2147483647 h 2513"/>
              <a:gd name="T14" fmla="*/ 2147483647 w 2259"/>
              <a:gd name="T15" fmla="*/ 2147483647 h 2513"/>
              <a:gd name="T16" fmla="*/ 2147483647 w 2259"/>
              <a:gd name="T17" fmla="*/ 0 h 25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9"/>
              <a:gd name="T28" fmla="*/ 0 h 2513"/>
              <a:gd name="T29" fmla="*/ 2259 w 2259"/>
              <a:gd name="T30" fmla="*/ 2513 h 25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9" h="2513">
                <a:moveTo>
                  <a:pt x="0" y="2512"/>
                </a:moveTo>
                <a:lnTo>
                  <a:pt x="371" y="2285"/>
                </a:lnTo>
                <a:lnTo>
                  <a:pt x="721" y="2029"/>
                </a:lnTo>
                <a:lnTo>
                  <a:pt x="1047" y="1746"/>
                </a:lnTo>
                <a:lnTo>
                  <a:pt x="1347" y="1439"/>
                </a:lnTo>
                <a:lnTo>
                  <a:pt x="1618" y="1110"/>
                </a:lnTo>
                <a:lnTo>
                  <a:pt x="1862" y="759"/>
                </a:lnTo>
                <a:lnTo>
                  <a:pt x="2075" y="389"/>
                </a:lnTo>
                <a:lnTo>
                  <a:pt x="2258" y="0"/>
                </a:lnTo>
              </a:path>
            </a:pathLst>
          </a:custGeom>
          <a:noFill/>
          <a:ln w="76200" cap="rnd">
            <a:solidFill>
              <a:srgbClr val="CC0000"/>
            </a:solidFill>
            <a:round/>
            <a:headEnd/>
            <a:tailEnd/>
          </a:ln>
        </p:spPr>
        <p:txBody>
          <a:bodyPr/>
          <a:lstStyle/>
          <a:p>
            <a:endParaRPr lang="en-US"/>
          </a:p>
        </p:txBody>
      </p:sp>
      <p:sp>
        <p:nvSpPr>
          <p:cNvPr id="13326" name="Rectangle 17"/>
          <p:cNvSpPr>
            <a:spLocks noChangeArrowheads="1"/>
          </p:cNvSpPr>
          <p:nvPr/>
        </p:nvSpPr>
        <p:spPr bwMode="auto">
          <a:xfrm>
            <a:off x="655638" y="3833813"/>
            <a:ext cx="552450"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a:t>
            </a:r>
            <a:r>
              <a:rPr lang="en-US" sz="2800" b="1" baseline="-25000">
                <a:latin typeface="Arial" charset="0"/>
              </a:rPr>
              <a:t>c</a:t>
            </a:r>
          </a:p>
        </p:txBody>
      </p:sp>
      <p:sp>
        <p:nvSpPr>
          <p:cNvPr id="13327" name="Rectangle 18"/>
          <p:cNvSpPr>
            <a:spLocks noChangeArrowheads="1"/>
          </p:cNvSpPr>
          <p:nvPr/>
        </p:nvSpPr>
        <p:spPr bwMode="auto">
          <a:xfrm>
            <a:off x="4191000" y="6342063"/>
            <a:ext cx="592138" cy="515937"/>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Q</a:t>
            </a:r>
            <a:r>
              <a:rPr lang="en-US" sz="2800" b="1" baseline="-25000">
                <a:latin typeface="Arial" charset="0"/>
              </a:rPr>
              <a:t>e</a:t>
            </a:r>
          </a:p>
        </p:txBody>
      </p:sp>
      <p:sp>
        <p:nvSpPr>
          <p:cNvPr id="156691" name="Rectangle 19"/>
          <p:cNvSpPr>
            <a:spLocks noChangeArrowheads="1"/>
          </p:cNvSpPr>
          <p:nvPr/>
        </p:nvSpPr>
        <p:spPr bwMode="auto">
          <a:xfrm>
            <a:off x="3124200" y="6342063"/>
            <a:ext cx="1371600" cy="515937"/>
          </a:xfrm>
          <a:prstGeom prst="rect">
            <a:avLst/>
          </a:prstGeom>
          <a:noFill/>
          <a:ln w="12700">
            <a:noFill/>
            <a:miter lim="800000"/>
            <a:headEnd/>
            <a:tailEnd/>
          </a:ln>
        </p:spPr>
        <p:txBody>
          <a:bodyPr lIns="90488" tIns="44450" rIns="90488" bIns="44450">
            <a:spAutoFit/>
          </a:bodyPr>
          <a:lstStyle/>
          <a:p>
            <a:pPr eaLnBrk="0" hangingPunct="0"/>
            <a:r>
              <a:rPr lang="en-US" sz="2800" b="1">
                <a:latin typeface="Arial" charset="0"/>
              </a:rPr>
              <a:t>Q</a:t>
            </a:r>
            <a:r>
              <a:rPr lang="en-US" sz="2800" b="1" baseline="-25000">
                <a:latin typeface="Arial" charset="0"/>
              </a:rPr>
              <a:t>ceiling</a:t>
            </a:r>
          </a:p>
        </p:txBody>
      </p:sp>
      <p:sp>
        <p:nvSpPr>
          <p:cNvPr id="156692" name="Freeform 20"/>
          <p:cNvSpPr>
            <a:spLocks/>
          </p:cNvSpPr>
          <p:nvPr/>
        </p:nvSpPr>
        <p:spPr bwMode="auto">
          <a:xfrm>
            <a:off x="3606800" y="3581400"/>
            <a:ext cx="698500" cy="1143000"/>
          </a:xfrm>
          <a:custGeom>
            <a:avLst/>
            <a:gdLst>
              <a:gd name="T0" fmla="*/ 0 w 440"/>
              <a:gd name="T1" fmla="*/ 0 h 720"/>
              <a:gd name="T2" fmla="*/ 0 w 440"/>
              <a:gd name="T3" fmla="*/ 2147483647 h 720"/>
              <a:gd name="T4" fmla="*/ 2147483647 w 440"/>
              <a:gd name="T5" fmla="*/ 2147483647 h 720"/>
              <a:gd name="T6" fmla="*/ 2147483647 w 440"/>
              <a:gd name="T7" fmla="*/ 2147483647 h 720"/>
              <a:gd name="T8" fmla="*/ 0 w 440"/>
              <a:gd name="T9" fmla="*/ 0 h 720"/>
              <a:gd name="T10" fmla="*/ 0 60000 65536"/>
              <a:gd name="T11" fmla="*/ 0 60000 65536"/>
              <a:gd name="T12" fmla="*/ 0 60000 65536"/>
              <a:gd name="T13" fmla="*/ 0 60000 65536"/>
              <a:gd name="T14" fmla="*/ 0 60000 65536"/>
              <a:gd name="T15" fmla="*/ 0 w 440"/>
              <a:gd name="T16" fmla="*/ 0 h 720"/>
              <a:gd name="T17" fmla="*/ 440 w 440"/>
              <a:gd name="T18" fmla="*/ 720 h 720"/>
            </a:gdLst>
            <a:ahLst/>
            <a:cxnLst>
              <a:cxn ang="T10">
                <a:pos x="T0" y="T1"/>
              </a:cxn>
              <a:cxn ang="T11">
                <a:pos x="T2" y="T3"/>
              </a:cxn>
              <a:cxn ang="T12">
                <a:pos x="T4" y="T5"/>
              </a:cxn>
              <a:cxn ang="T13">
                <a:pos x="T6" y="T7"/>
              </a:cxn>
              <a:cxn ang="T14">
                <a:pos x="T8" y="T9"/>
              </a:cxn>
            </a:cxnLst>
            <a:rect l="T15" t="T16" r="T17" b="T18"/>
            <a:pathLst>
              <a:path w="440" h="720">
                <a:moveTo>
                  <a:pt x="0" y="0"/>
                </a:moveTo>
                <a:lnTo>
                  <a:pt x="0" y="720"/>
                </a:lnTo>
                <a:lnTo>
                  <a:pt x="216" y="528"/>
                </a:lnTo>
                <a:lnTo>
                  <a:pt x="440" y="320"/>
                </a:lnTo>
                <a:lnTo>
                  <a:pt x="0" y="0"/>
                </a:lnTo>
                <a:close/>
              </a:path>
            </a:pathLst>
          </a:custGeom>
          <a:gradFill rotWithShape="0">
            <a:gsLst>
              <a:gs pos="0">
                <a:srgbClr val="DDDDDD"/>
              </a:gs>
              <a:gs pos="100000">
                <a:srgbClr val="666666"/>
              </a:gs>
            </a:gsLst>
            <a:lin ang="0" scaled="1"/>
          </a:gradFill>
          <a:ln w="12700">
            <a:solidFill>
              <a:schemeClr val="tx1"/>
            </a:solidFill>
            <a:round/>
            <a:headEnd/>
            <a:tailEnd/>
          </a:ln>
        </p:spPr>
        <p:txBody>
          <a:bodyPr wrap="none" anchor="ctr"/>
          <a:lstStyle/>
          <a:p>
            <a:endParaRPr lang="en-US"/>
          </a:p>
        </p:txBody>
      </p:sp>
      <p:sp>
        <p:nvSpPr>
          <p:cNvPr id="156693" name="Rectangle 21"/>
          <p:cNvSpPr>
            <a:spLocks noChangeArrowheads="1"/>
          </p:cNvSpPr>
          <p:nvPr/>
        </p:nvSpPr>
        <p:spPr bwMode="auto">
          <a:xfrm>
            <a:off x="5791200" y="3581400"/>
            <a:ext cx="3121025" cy="1279525"/>
          </a:xfrm>
          <a:prstGeom prst="rect">
            <a:avLst/>
          </a:prstGeom>
          <a:noFill/>
          <a:ln w="12700">
            <a:noFill/>
            <a:miter lim="800000"/>
            <a:headEnd/>
            <a:tailEnd/>
          </a:ln>
        </p:spPr>
        <p:txBody>
          <a:bodyPr>
            <a:spAutoFit/>
          </a:bodyPr>
          <a:lstStyle/>
          <a:p>
            <a:pPr algn="ctr"/>
            <a:r>
              <a:rPr lang="en-US" sz="2200" b="1" i="1">
                <a:solidFill>
                  <a:srgbClr val="0033CC"/>
                </a:solidFill>
                <a:latin typeface="Arial" charset="0"/>
              </a:rPr>
              <a:t>DEADWEIGHT LOSS</a:t>
            </a:r>
            <a:r>
              <a:rPr lang="en-US" sz="2200" b="1" i="1">
                <a:latin typeface="Arial" charset="0"/>
              </a:rPr>
              <a:t> The Lost CS and PS.</a:t>
            </a:r>
          </a:p>
          <a:p>
            <a:pPr algn="ctr"/>
            <a:r>
              <a:rPr lang="en-US" sz="3400" b="1">
                <a:solidFill>
                  <a:srgbClr val="990000"/>
                </a:solidFill>
                <a:latin typeface="Arial" charset="0"/>
              </a:rPr>
              <a:t>INEFFICIENT!</a:t>
            </a:r>
          </a:p>
        </p:txBody>
      </p:sp>
      <p:sp>
        <p:nvSpPr>
          <p:cNvPr id="156694" name="Line 22"/>
          <p:cNvSpPr>
            <a:spLocks noChangeShapeType="1"/>
          </p:cNvSpPr>
          <p:nvPr/>
        </p:nvSpPr>
        <p:spPr bwMode="auto">
          <a:xfrm flipH="1" flipV="1">
            <a:off x="4538663" y="4011613"/>
            <a:ext cx="1252537" cy="26987"/>
          </a:xfrm>
          <a:prstGeom prst="line">
            <a:avLst/>
          </a:prstGeom>
          <a:noFill/>
          <a:ln w="57150">
            <a:solidFill>
              <a:schemeClr val="tx1"/>
            </a:solidFill>
            <a:round/>
            <a:headEnd/>
            <a:tailEnd type="triangle" w="med" len="med"/>
          </a:ln>
        </p:spPr>
        <p:txBody>
          <a:bodyPr wrap="none" anchor="ctr"/>
          <a:lstStyle/>
          <a:p>
            <a:endParaRPr lang="en-US"/>
          </a:p>
        </p:txBody>
      </p:sp>
      <p:sp>
        <p:nvSpPr>
          <p:cNvPr id="156695" name="Rectangle 23"/>
          <p:cNvSpPr>
            <a:spLocks noChangeArrowheads="1"/>
          </p:cNvSpPr>
          <p:nvPr/>
        </p:nvSpPr>
        <p:spPr bwMode="auto">
          <a:xfrm>
            <a:off x="1828800" y="3733800"/>
            <a:ext cx="674688" cy="515938"/>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CS</a:t>
            </a:r>
          </a:p>
        </p:txBody>
      </p:sp>
      <p:sp>
        <p:nvSpPr>
          <p:cNvPr id="156696" name="Rectangle 24"/>
          <p:cNvSpPr>
            <a:spLocks noChangeArrowheads="1"/>
          </p:cNvSpPr>
          <p:nvPr/>
        </p:nvSpPr>
        <p:spPr bwMode="auto">
          <a:xfrm>
            <a:off x="1676400" y="4876800"/>
            <a:ext cx="654050" cy="515938"/>
          </a:xfrm>
          <a:prstGeom prst="rect">
            <a:avLst/>
          </a:prstGeom>
          <a:noFill/>
          <a:ln w="12700">
            <a:noFill/>
            <a:miter lim="800000"/>
            <a:headEnd/>
            <a:tailEnd/>
          </a:ln>
        </p:spPr>
        <p:txBody>
          <a:bodyPr wrap="none" lIns="90488" tIns="44450" rIns="90488" bIns="44450">
            <a:spAutoFit/>
          </a:bodyPr>
          <a:lstStyle/>
          <a:p>
            <a:pPr eaLnBrk="0" hangingPunct="0"/>
            <a:r>
              <a:rPr lang="en-US" sz="2800" b="1">
                <a:latin typeface="Arial" charset="0"/>
              </a:rPr>
              <a:t>PS</a:t>
            </a:r>
          </a:p>
        </p:txBody>
      </p:sp>
      <p:sp>
        <p:nvSpPr>
          <p:cNvPr id="156697" name="Line 25"/>
          <p:cNvSpPr>
            <a:spLocks noChangeShapeType="1"/>
          </p:cNvSpPr>
          <p:nvPr/>
        </p:nvSpPr>
        <p:spPr bwMode="auto">
          <a:xfrm>
            <a:off x="1447800" y="4800600"/>
            <a:ext cx="4648200" cy="0"/>
          </a:xfrm>
          <a:prstGeom prst="line">
            <a:avLst/>
          </a:prstGeom>
          <a:noFill/>
          <a:ln w="57150">
            <a:solidFill>
              <a:schemeClr val="tx1"/>
            </a:solidFill>
            <a:round/>
            <a:headEnd/>
            <a:tailEnd/>
          </a:ln>
        </p:spPr>
        <p:txBody>
          <a:bodyPr/>
          <a:lstStyle/>
          <a:p>
            <a:endParaRPr lang="en-US"/>
          </a:p>
        </p:txBody>
      </p:sp>
      <p:sp>
        <p:nvSpPr>
          <p:cNvPr id="156698" name="Line 26"/>
          <p:cNvSpPr>
            <a:spLocks noChangeShapeType="1"/>
          </p:cNvSpPr>
          <p:nvPr/>
        </p:nvSpPr>
        <p:spPr bwMode="auto">
          <a:xfrm>
            <a:off x="3581400" y="4800600"/>
            <a:ext cx="0" cy="1447800"/>
          </a:xfrm>
          <a:prstGeom prst="line">
            <a:avLst/>
          </a:prstGeom>
          <a:noFill/>
          <a:ln w="38100">
            <a:solidFill>
              <a:schemeClr val="tx1"/>
            </a:solidFill>
            <a:prstDash val="dash"/>
            <a:round/>
            <a:headEnd/>
            <a:tailEnd type="triangle" w="med" len="med"/>
          </a:ln>
        </p:spPr>
        <p:txBody>
          <a:bodyPr wrap="none" anchor="ctr"/>
          <a:lstStyle/>
          <a:p>
            <a:endParaRPr lang="en-US"/>
          </a:p>
        </p:txBody>
      </p:sp>
      <p:sp>
        <p:nvSpPr>
          <p:cNvPr id="13336" name="Slide Number Placeholder 25"/>
          <p:cNvSpPr>
            <a:spLocks noGrp="1"/>
          </p:cNvSpPr>
          <p:nvPr>
            <p:ph type="sldNum" sz="quarter" idx="12"/>
          </p:nvPr>
        </p:nvSpPr>
        <p:spPr>
          <a:noFill/>
        </p:spPr>
        <p:txBody>
          <a:bodyPr/>
          <a:lstStyle/>
          <a:p>
            <a:fld id="{FC3D2B70-9A4E-493E-B595-2F6B6ABE44A9}" type="slidenum">
              <a:rPr lang="en-US" smtClean="0">
                <a:latin typeface="Times New Roman" pitchFamily="18" charset="0"/>
              </a:rPr>
              <a:pPr/>
              <a:t>78</a:t>
            </a:fld>
            <a:endParaRPr lang="en-US" smtClean="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697"/>
                                        </p:tgtEl>
                                        <p:attrNameLst>
                                          <p:attrName>style.visibility</p:attrName>
                                        </p:attrNameLst>
                                      </p:cBhvr>
                                      <p:to>
                                        <p:strVal val="visible"/>
                                      </p:to>
                                    </p:set>
                                    <p:animEffect transition="in" filter="dissolve">
                                      <p:cBhvr>
                                        <p:cTn id="7" dur="500"/>
                                        <p:tgtEl>
                                          <p:spTgt spid="1566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6676"/>
                                        </p:tgtEl>
                                        <p:attrNameLst>
                                          <p:attrName>style.visibility</p:attrName>
                                        </p:attrNameLst>
                                      </p:cBhvr>
                                      <p:to>
                                        <p:strVal val="visible"/>
                                      </p:to>
                                    </p:set>
                                    <p:animEffect transition="in" filter="dissolve">
                                      <p:cBhvr>
                                        <p:cTn id="12" dur="500"/>
                                        <p:tgtEl>
                                          <p:spTgt spid="1566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6698"/>
                                        </p:tgtEl>
                                        <p:attrNameLst>
                                          <p:attrName>style.visibility</p:attrName>
                                        </p:attrNameLst>
                                      </p:cBhvr>
                                      <p:to>
                                        <p:strVal val="visible"/>
                                      </p:to>
                                    </p:set>
                                    <p:animEffect transition="in" filter="dissolve">
                                      <p:cBhvr>
                                        <p:cTn id="17" dur="500"/>
                                        <p:tgtEl>
                                          <p:spTgt spid="1566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6691"/>
                                        </p:tgtEl>
                                        <p:attrNameLst>
                                          <p:attrName>style.visibility</p:attrName>
                                        </p:attrNameLst>
                                      </p:cBhvr>
                                      <p:to>
                                        <p:strVal val="visible"/>
                                      </p:to>
                                    </p:set>
                                    <p:animEffect transition="in" filter="dissolve">
                                      <p:cBhvr>
                                        <p:cTn id="22" dur="500"/>
                                        <p:tgtEl>
                                          <p:spTgt spid="1566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6699"/>
                                        </p:tgtEl>
                                        <p:attrNameLst>
                                          <p:attrName>style.visibility</p:attrName>
                                        </p:attrNameLst>
                                      </p:cBhvr>
                                      <p:to>
                                        <p:strVal val="visible"/>
                                      </p:to>
                                    </p:set>
                                    <p:animEffect transition="in" filter="dissolve">
                                      <p:cBhvr>
                                        <p:cTn id="27" dur="500"/>
                                        <p:tgtEl>
                                          <p:spTgt spid="156699"/>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56695"/>
                                        </p:tgtEl>
                                        <p:attrNameLst>
                                          <p:attrName>style.visibility</p:attrName>
                                        </p:attrNameLst>
                                      </p:cBhvr>
                                      <p:to>
                                        <p:strVal val="visible"/>
                                      </p:to>
                                    </p:set>
                                    <p:animEffect transition="in" filter="dissolve">
                                      <p:cBhvr>
                                        <p:cTn id="31" dur="500"/>
                                        <p:tgtEl>
                                          <p:spTgt spid="15669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6700"/>
                                        </p:tgtEl>
                                        <p:attrNameLst>
                                          <p:attrName>style.visibility</p:attrName>
                                        </p:attrNameLst>
                                      </p:cBhvr>
                                      <p:to>
                                        <p:strVal val="visible"/>
                                      </p:to>
                                    </p:set>
                                    <p:animEffect transition="in" filter="dissolve">
                                      <p:cBhvr>
                                        <p:cTn id="36" dur="500"/>
                                        <p:tgtEl>
                                          <p:spTgt spid="15670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6696"/>
                                        </p:tgtEl>
                                        <p:attrNameLst>
                                          <p:attrName>style.visibility</p:attrName>
                                        </p:attrNameLst>
                                      </p:cBhvr>
                                      <p:to>
                                        <p:strVal val="visible"/>
                                      </p:to>
                                    </p:set>
                                    <p:animEffect transition="in" filter="dissolve">
                                      <p:cBhvr>
                                        <p:cTn id="41" dur="500"/>
                                        <p:tgtEl>
                                          <p:spTgt spid="15669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6694"/>
                                        </p:tgtEl>
                                        <p:attrNameLst>
                                          <p:attrName>style.visibility</p:attrName>
                                        </p:attrNameLst>
                                      </p:cBhvr>
                                      <p:to>
                                        <p:strVal val="visible"/>
                                      </p:to>
                                    </p:set>
                                    <p:animEffect transition="in" filter="dissolve">
                                      <p:cBhvr>
                                        <p:cTn id="46" dur="500"/>
                                        <p:tgtEl>
                                          <p:spTgt spid="15669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6693">
                                            <p:txEl>
                                              <p:pRg st="0" end="0"/>
                                            </p:txEl>
                                          </p:spTgt>
                                        </p:tgtEl>
                                        <p:attrNameLst>
                                          <p:attrName>style.visibility</p:attrName>
                                        </p:attrNameLst>
                                      </p:cBhvr>
                                      <p:to>
                                        <p:strVal val="visible"/>
                                      </p:to>
                                    </p:set>
                                    <p:animEffect transition="in" filter="dissolve">
                                      <p:cBhvr>
                                        <p:cTn id="51" dur="500"/>
                                        <p:tgtEl>
                                          <p:spTgt spid="15669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56693">
                                            <p:txEl>
                                              <p:pRg st="1" end="1"/>
                                            </p:txEl>
                                          </p:spTgt>
                                        </p:tgtEl>
                                        <p:attrNameLst>
                                          <p:attrName>style.visibility</p:attrName>
                                        </p:attrNameLst>
                                      </p:cBhvr>
                                      <p:to>
                                        <p:strVal val="visible"/>
                                      </p:to>
                                    </p:set>
                                    <p:animEffect transition="in" filter="dissolve">
                                      <p:cBhvr>
                                        <p:cTn id="56" dur="500"/>
                                        <p:tgtEl>
                                          <p:spTgt spid="15669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56692"/>
                                        </p:tgtEl>
                                        <p:attrNameLst>
                                          <p:attrName>style.visibility</p:attrName>
                                        </p:attrNameLst>
                                      </p:cBhvr>
                                      <p:to>
                                        <p:strVal val="visible"/>
                                      </p:to>
                                    </p:set>
                                    <p:animEffect transition="in" filter="dissolve">
                                      <p:cBhvr>
                                        <p:cTn id="61" dur="500"/>
                                        <p:tgtEl>
                                          <p:spTgt spid="156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0" grpId="0" animBg="1"/>
      <p:bldP spid="156699" grpId="0" animBg="1"/>
      <p:bldP spid="156676" grpId="0" autoUpdateAnimBg="0"/>
      <p:bldP spid="156691" grpId="0" autoUpdateAnimBg="0"/>
      <p:bldP spid="156692" grpId="0" animBg="1"/>
      <p:bldP spid="156693" grpId="0" build="p" autoUpdateAnimBg="0"/>
      <p:bldP spid="156694" grpId="0" animBg="1"/>
      <p:bldP spid="156695" grpId="0" autoUpdateAnimBg="0"/>
      <p:bldP spid="156696" grpId="0" autoUpdateAnimBg="0"/>
      <p:bldP spid="156697" grpId="0" animBg="1"/>
      <p:bldP spid="15669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0" y="533400"/>
            <a:ext cx="8915400" cy="1009650"/>
          </a:xfrm>
        </p:spPr>
        <p:txBody>
          <a:bodyPr>
            <a:normAutofit fontScale="90000"/>
          </a:bodyPr>
          <a:lstStyle/>
          <a:p>
            <a:pPr eaLnBrk="1" hangingPunct="1"/>
            <a:r>
              <a:rPr lang="en-US" sz="8800" b="1" smtClean="0"/>
              <a:t>#2 Subsidies</a:t>
            </a:r>
          </a:p>
        </p:txBody>
      </p:sp>
      <p:pic>
        <p:nvPicPr>
          <p:cNvPr id="15363" name="Picture 3" descr="C:\Program Files\Microsoft Office\Clipart\WebArt\bs00004a.gif"/>
          <p:cNvPicPr>
            <a:picLocks noChangeAspect="1" noChangeArrowheads="1"/>
          </p:cNvPicPr>
          <p:nvPr/>
        </p:nvPicPr>
        <p:blipFill>
          <a:blip r:embed="rId2" cstate="print"/>
          <a:srcRect/>
          <a:stretch>
            <a:fillRect/>
          </a:stretch>
        </p:blipFill>
        <p:spPr bwMode="auto">
          <a:xfrm>
            <a:off x="7010400" y="5334000"/>
            <a:ext cx="1920875" cy="1336675"/>
          </a:xfrm>
          <a:prstGeom prst="rect">
            <a:avLst/>
          </a:prstGeom>
          <a:noFill/>
          <a:ln w="9525">
            <a:noFill/>
            <a:miter lim="800000"/>
            <a:headEnd/>
            <a:tailEnd/>
          </a:ln>
        </p:spPr>
      </p:pic>
      <p:pic>
        <p:nvPicPr>
          <p:cNvPr id="15364" name="Picture 4" descr="C:\Program Files\Microsoft Office\Clipart\WebArt\bs00005a.gif"/>
          <p:cNvPicPr>
            <a:picLocks noChangeAspect="1" noChangeArrowheads="1"/>
          </p:cNvPicPr>
          <p:nvPr/>
        </p:nvPicPr>
        <p:blipFill>
          <a:blip r:embed="rId3" cstate="print"/>
          <a:srcRect/>
          <a:stretch>
            <a:fillRect/>
          </a:stretch>
        </p:blipFill>
        <p:spPr bwMode="auto">
          <a:xfrm>
            <a:off x="304800" y="4876800"/>
            <a:ext cx="1487488" cy="1704975"/>
          </a:xfrm>
          <a:prstGeom prst="rect">
            <a:avLst/>
          </a:prstGeom>
          <a:noFill/>
          <a:ln w="9525">
            <a:noFill/>
            <a:miter lim="800000"/>
            <a:headEnd/>
            <a:tailEnd/>
          </a:ln>
        </p:spPr>
      </p:pic>
      <p:sp>
        <p:nvSpPr>
          <p:cNvPr id="141317" name="Text Box 5"/>
          <p:cNvSpPr txBox="1">
            <a:spLocks noChangeArrowheads="1"/>
          </p:cNvSpPr>
          <p:nvPr/>
        </p:nvSpPr>
        <p:spPr bwMode="auto">
          <a:xfrm>
            <a:off x="304800" y="1676400"/>
            <a:ext cx="8839200" cy="1577975"/>
          </a:xfrm>
          <a:prstGeom prst="rect">
            <a:avLst/>
          </a:prstGeom>
          <a:noFill/>
          <a:ln w="9525">
            <a:noFill/>
            <a:miter lim="800000"/>
            <a:headEnd/>
            <a:tailEnd/>
          </a:ln>
        </p:spPr>
        <p:txBody>
          <a:bodyPr>
            <a:spAutoFit/>
          </a:bodyPr>
          <a:lstStyle/>
          <a:p>
            <a:pPr>
              <a:spcBef>
                <a:spcPct val="5000"/>
              </a:spcBef>
            </a:pPr>
            <a:r>
              <a:rPr lang="en-US" sz="3200" b="1"/>
              <a:t>The government just gives producers money.</a:t>
            </a:r>
          </a:p>
          <a:p>
            <a:pPr>
              <a:spcBef>
                <a:spcPct val="5000"/>
              </a:spcBef>
            </a:pPr>
            <a:r>
              <a:rPr lang="en-US" sz="3200" b="1"/>
              <a:t>The goal is for them to make more of the goods that the government thinks are important.</a:t>
            </a:r>
          </a:p>
        </p:txBody>
      </p:sp>
      <p:sp>
        <p:nvSpPr>
          <p:cNvPr id="141318" name="Text Box 6"/>
          <p:cNvSpPr txBox="1">
            <a:spLocks noChangeArrowheads="1"/>
          </p:cNvSpPr>
          <p:nvPr/>
        </p:nvSpPr>
        <p:spPr bwMode="auto">
          <a:xfrm>
            <a:off x="1905000" y="3770313"/>
            <a:ext cx="5791200" cy="2397125"/>
          </a:xfrm>
          <a:prstGeom prst="rect">
            <a:avLst/>
          </a:prstGeom>
          <a:noFill/>
          <a:ln w="19050">
            <a:noFill/>
            <a:miter lim="800000"/>
            <a:headEnd/>
            <a:tailEnd/>
          </a:ln>
        </p:spPr>
        <p:txBody>
          <a:bodyPr lIns="92075" tIns="46038" rIns="92075" bIns="46038" anchor="ctr">
            <a:spAutoFit/>
          </a:bodyPr>
          <a:lstStyle/>
          <a:p>
            <a:pPr eaLnBrk="0" hangingPunct="0">
              <a:lnSpc>
                <a:spcPct val="90000"/>
              </a:lnSpc>
            </a:pPr>
            <a:r>
              <a:rPr lang="en-US" altLang="en-US" sz="2800" b="1">
                <a:solidFill>
                  <a:srgbClr val="000099"/>
                </a:solidFill>
              </a:rPr>
              <a:t>Ex:</a:t>
            </a:r>
          </a:p>
          <a:p>
            <a:pPr eaLnBrk="0" hangingPunct="0">
              <a:lnSpc>
                <a:spcPct val="90000"/>
              </a:lnSpc>
              <a:buFontTx/>
              <a:buChar char="•"/>
            </a:pPr>
            <a:r>
              <a:rPr lang="en-US" sz="2800" b="1">
                <a:solidFill>
                  <a:srgbClr val="000099"/>
                </a:solidFill>
              </a:rPr>
              <a:t>Agriculture (to prevent famine)</a:t>
            </a:r>
          </a:p>
          <a:p>
            <a:pPr eaLnBrk="0" hangingPunct="0">
              <a:lnSpc>
                <a:spcPct val="90000"/>
              </a:lnSpc>
              <a:buFontTx/>
              <a:buChar char="•"/>
            </a:pPr>
            <a:r>
              <a:rPr lang="en-US" sz="2800" b="1">
                <a:solidFill>
                  <a:srgbClr val="000099"/>
                </a:solidFill>
              </a:rPr>
              <a:t>Pharmaceutical Companies</a:t>
            </a:r>
          </a:p>
          <a:p>
            <a:pPr eaLnBrk="0" hangingPunct="0">
              <a:lnSpc>
                <a:spcPct val="90000"/>
              </a:lnSpc>
              <a:buFontTx/>
              <a:buChar char="•"/>
            </a:pPr>
            <a:r>
              <a:rPr lang="en-US" sz="2800" b="1">
                <a:solidFill>
                  <a:srgbClr val="000099"/>
                </a:solidFill>
              </a:rPr>
              <a:t>Environmentally Safe Vehicles</a:t>
            </a:r>
          </a:p>
          <a:p>
            <a:pPr eaLnBrk="0" hangingPunct="0">
              <a:lnSpc>
                <a:spcPct val="90000"/>
              </a:lnSpc>
              <a:buFontTx/>
              <a:buChar char="•"/>
            </a:pPr>
            <a:r>
              <a:rPr lang="en-US" sz="2800" b="1">
                <a:solidFill>
                  <a:srgbClr val="000099"/>
                </a:solidFill>
              </a:rPr>
              <a:t>FAFSA </a:t>
            </a:r>
          </a:p>
          <a:p>
            <a:pPr algn="ctr" eaLnBrk="0" hangingPunct="0">
              <a:lnSpc>
                <a:spcPct val="90000"/>
              </a:lnSpc>
            </a:pPr>
            <a:endParaRPr lang="en-US" sz="2800" b="1">
              <a:solidFill>
                <a:srgbClr val="000099"/>
              </a:solidFill>
            </a:endParaRPr>
          </a:p>
        </p:txBody>
      </p:sp>
      <p:sp>
        <p:nvSpPr>
          <p:cNvPr id="15367" name="Slide Number Placeholder 6"/>
          <p:cNvSpPr>
            <a:spLocks noGrp="1"/>
          </p:cNvSpPr>
          <p:nvPr>
            <p:ph type="sldNum" sz="quarter" idx="12"/>
          </p:nvPr>
        </p:nvSpPr>
        <p:spPr>
          <a:noFill/>
        </p:spPr>
        <p:txBody>
          <a:bodyPr/>
          <a:lstStyle/>
          <a:p>
            <a:fld id="{96C4F950-4524-4BFC-9883-9659D2632CC1}" type="slidenum">
              <a:rPr lang="en-US" smtClean="0">
                <a:latin typeface="Times New Roman" pitchFamily="18" charset="0"/>
              </a:rPr>
              <a:pPr/>
              <a:t>79</a:t>
            </a:fld>
            <a:endParaRPr lang="en-US" smtClean="0">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additive="base">
                                        <p:cTn id="7" dur="500" fill="hold"/>
                                        <p:tgtEl>
                                          <p:spTgt spid="141314"/>
                                        </p:tgtEl>
                                        <p:attrNameLst>
                                          <p:attrName>ppt_x</p:attrName>
                                        </p:attrNameLst>
                                      </p:cBhvr>
                                      <p:tavLst>
                                        <p:tav tm="0">
                                          <p:val>
                                            <p:strVal val="0-#ppt_w/2"/>
                                          </p:val>
                                        </p:tav>
                                        <p:tav tm="100000">
                                          <p:val>
                                            <p:strVal val="#ppt_x"/>
                                          </p:val>
                                        </p:tav>
                                      </p:tavLst>
                                    </p:anim>
                                    <p:anim calcmode="lin" valueType="num">
                                      <p:cBhvr additive="base">
                                        <p:cTn id="8" dur="500" fill="hold"/>
                                        <p:tgtEl>
                                          <p:spTgt spid="1413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1317">
                                            <p:txEl>
                                              <p:pRg st="0" end="0"/>
                                            </p:txEl>
                                          </p:spTgt>
                                        </p:tgtEl>
                                        <p:attrNameLst>
                                          <p:attrName>style.visibility</p:attrName>
                                        </p:attrNameLst>
                                      </p:cBhvr>
                                      <p:to>
                                        <p:strVal val="visible"/>
                                      </p:to>
                                    </p:set>
                                    <p:animEffect transition="in" filter="dissolve">
                                      <p:cBhvr>
                                        <p:cTn id="13" dur="500"/>
                                        <p:tgtEl>
                                          <p:spTgt spid="1413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1317">
                                            <p:txEl>
                                              <p:pRg st="1" end="1"/>
                                            </p:txEl>
                                          </p:spTgt>
                                        </p:tgtEl>
                                        <p:attrNameLst>
                                          <p:attrName>style.visibility</p:attrName>
                                        </p:attrNameLst>
                                      </p:cBhvr>
                                      <p:to>
                                        <p:strVal val="visible"/>
                                      </p:to>
                                    </p:set>
                                    <p:animEffect transition="in" filter="dissolve">
                                      <p:cBhvr>
                                        <p:cTn id="18" dur="500"/>
                                        <p:tgtEl>
                                          <p:spTgt spid="1413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1318">
                                            <p:txEl>
                                              <p:pRg st="0" end="0"/>
                                            </p:txEl>
                                          </p:spTgt>
                                        </p:tgtEl>
                                        <p:attrNameLst>
                                          <p:attrName>style.visibility</p:attrName>
                                        </p:attrNameLst>
                                      </p:cBhvr>
                                      <p:to>
                                        <p:strVal val="visible"/>
                                      </p:to>
                                    </p:set>
                                    <p:animEffect transition="in" filter="dissolve">
                                      <p:cBhvr>
                                        <p:cTn id="23" dur="500"/>
                                        <p:tgtEl>
                                          <p:spTgt spid="1413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1318">
                                            <p:txEl>
                                              <p:pRg st="1" end="1"/>
                                            </p:txEl>
                                          </p:spTgt>
                                        </p:tgtEl>
                                        <p:attrNameLst>
                                          <p:attrName>style.visibility</p:attrName>
                                        </p:attrNameLst>
                                      </p:cBhvr>
                                      <p:to>
                                        <p:strVal val="visible"/>
                                      </p:to>
                                    </p:set>
                                    <p:animEffect transition="in" filter="dissolve">
                                      <p:cBhvr>
                                        <p:cTn id="28" dur="500"/>
                                        <p:tgtEl>
                                          <p:spTgt spid="14131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1318">
                                            <p:txEl>
                                              <p:pRg st="2" end="2"/>
                                            </p:txEl>
                                          </p:spTgt>
                                        </p:tgtEl>
                                        <p:attrNameLst>
                                          <p:attrName>style.visibility</p:attrName>
                                        </p:attrNameLst>
                                      </p:cBhvr>
                                      <p:to>
                                        <p:strVal val="visible"/>
                                      </p:to>
                                    </p:set>
                                    <p:animEffect transition="in" filter="dissolve">
                                      <p:cBhvr>
                                        <p:cTn id="33" dur="500"/>
                                        <p:tgtEl>
                                          <p:spTgt spid="14131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41318">
                                            <p:txEl>
                                              <p:pRg st="3" end="3"/>
                                            </p:txEl>
                                          </p:spTgt>
                                        </p:tgtEl>
                                        <p:attrNameLst>
                                          <p:attrName>style.visibility</p:attrName>
                                        </p:attrNameLst>
                                      </p:cBhvr>
                                      <p:to>
                                        <p:strVal val="visible"/>
                                      </p:to>
                                    </p:set>
                                    <p:animEffect transition="in" filter="dissolve">
                                      <p:cBhvr>
                                        <p:cTn id="38" dur="500"/>
                                        <p:tgtEl>
                                          <p:spTgt spid="14131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1318">
                                            <p:txEl>
                                              <p:pRg st="4" end="4"/>
                                            </p:txEl>
                                          </p:spTgt>
                                        </p:tgtEl>
                                        <p:attrNameLst>
                                          <p:attrName>style.visibility</p:attrName>
                                        </p:attrNameLst>
                                      </p:cBhvr>
                                      <p:to>
                                        <p:strVal val="visible"/>
                                      </p:to>
                                    </p:set>
                                    <p:animEffect transition="in" filter="dissolve">
                                      <p:cBhvr>
                                        <p:cTn id="43" dur="500"/>
                                        <p:tgtEl>
                                          <p:spTgt spid="1413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utoUpdateAnimBg="0"/>
      <p:bldP spid="141317" grpId="0" build="p" autoUpdateAnimBg="0"/>
      <p:bldP spid="14131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3"/>
          <p:cNvSpPr>
            <a:spLocks noGrp="1" noChangeArrowheads="1"/>
          </p:cNvSpPr>
          <p:nvPr>
            <p:ph type="title"/>
          </p:nvPr>
        </p:nvSpPr>
        <p:spPr>
          <a:xfrm>
            <a:off x="0" y="-228600"/>
            <a:ext cx="9144000" cy="1143000"/>
          </a:xfrm>
          <a:noFill/>
        </p:spPr>
        <p:txBody>
          <a:bodyPr/>
          <a:lstStyle/>
          <a:p>
            <a:r>
              <a:rPr lang="en-US" altLang="en-US" sz="4000" b="1" dirty="0" smtClean="0"/>
              <a:t>Why does the Law of Demand occur?</a:t>
            </a:r>
          </a:p>
        </p:txBody>
      </p:sp>
      <p:sp>
        <p:nvSpPr>
          <p:cNvPr id="59394" name="Rectangle 2"/>
          <p:cNvSpPr>
            <a:spLocks noGrp="1" noChangeArrowheads="1"/>
          </p:cNvSpPr>
          <p:nvPr>
            <p:ph sz="half" idx="1"/>
          </p:nvPr>
        </p:nvSpPr>
        <p:spPr>
          <a:xfrm>
            <a:off x="152400" y="1981200"/>
            <a:ext cx="8991600" cy="3178175"/>
          </a:xfrm>
        </p:spPr>
        <p:txBody>
          <a:bodyPr rtlCol="0">
            <a:normAutofit fontScale="85000" lnSpcReduction="20000"/>
          </a:bodyPr>
          <a:lstStyle/>
          <a:p>
            <a:pPr marL="457200" indent="-457200" fontAlgn="auto">
              <a:lnSpc>
                <a:spcPct val="90000"/>
              </a:lnSpc>
              <a:spcAft>
                <a:spcPts val="0"/>
              </a:spcAft>
              <a:buFont typeface="Arial" pitchFamily="34" charset="0"/>
              <a:buChar char="•"/>
              <a:defRPr/>
            </a:pPr>
            <a:r>
              <a:rPr lang="en-US" altLang="en-US" b="1" dirty="0" smtClean="0"/>
              <a:t>Utility = Satisfaction</a:t>
            </a:r>
          </a:p>
          <a:p>
            <a:pPr marL="457200" indent="-457200" fontAlgn="auto">
              <a:lnSpc>
                <a:spcPct val="90000"/>
              </a:lnSpc>
              <a:spcAft>
                <a:spcPts val="0"/>
              </a:spcAft>
              <a:buFont typeface="Arial" pitchFamily="34" charset="0"/>
              <a:buChar char="•"/>
              <a:defRPr/>
            </a:pPr>
            <a:r>
              <a:rPr lang="en-US" altLang="en-US" b="1" dirty="0" smtClean="0"/>
              <a:t>We buy goods because we get utility from them</a:t>
            </a:r>
          </a:p>
          <a:p>
            <a:pPr marL="457200" indent="-457200" fontAlgn="auto">
              <a:lnSpc>
                <a:spcPct val="90000"/>
              </a:lnSpc>
              <a:spcAft>
                <a:spcPts val="0"/>
              </a:spcAft>
              <a:buFont typeface="Arial" pitchFamily="34" charset="0"/>
              <a:buChar char="•"/>
              <a:defRPr/>
            </a:pPr>
            <a:r>
              <a:rPr lang="en-US" altLang="en-US" b="1" dirty="0" smtClean="0"/>
              <a:t>The </a:t>
            </a:r>
            <a:r>
              <a:rPr lang="en-US" altLang="en-US" b="1" dirty="0" smtClean="0">
                <a:solidFill>
                  <a:srgbClr val="000099"/>
                </a:solidFill>
              </a:rPr>
              <a:t>law of diminishing marginal utility</a:t>
            </a:r>
            <a:r>
              <a:rPr lang="en-US" altLang="en-US" b="1" dirty="0" smtClean="0">
                <a:solidFill>
                  <a:schemeClr val="hlink"/>
                </a:solidFill>
              </a:rPr>
              <a:t> </a:t>
            </a:r>
            <a:r>
              <a:rPr lang="en-US" altLang="en-US" b="1" dirty="0" smtClean="0"/>
              <a:t>states that as you consume more units of any good, the additional satisfaction from each additional unit will eventually start to decrease </a:t>
            </a:r>
          </a:p>
          <a:p>
            <a:pPr marL="457200" indent="-457200" fontAlgn="auto">
              <a:lnSpc>
                <a:spcPct val="90000"/>
              </a:lnSpc>
              <a:spcAft>
                <a:spcPts val="0"/>
              </a:spcAft>
              <a:buFont typeface="Arial" pitchFamily="34" charset="0"/>
              <a:buChar char="•"/>
              <a:defRPr/>
            </a:pPr>
            <a:r>
              <a:rPr lang="en-US" altLang="en-US" b="1" dirty="0" smtClean="0"/>
              <a:t>In other words, the more you buy of ANY GOOD the less satisfaction you get from each new unit.</a:t>
            </a:r>
          </a:p>
          <a:p>
            <a:pPr marL="457200" indent="-457200" fontAlgn="auto">
              <a:lnSpc>
                <a:spcPct val="90000"/>
              </a:lnSpc>
              <a:spcAft>
                <a:spcPts val="0"/>
              </a:spcAft>
              <a:buFontTx/>
              <a:buNone/>
              <a:defRPr/>
            </a:pPr>
            <a:r>
              <a:rPr lang="en-US" altLang="en-US" b="1" dirty="0" smtClean="0">
                <a:solidFill>
                  <a:srgbClr val="990000"/>
                </a:solidFill>
              </a:rPr>
              <a:t>Discussion Questions:</a:t>
            </a:r>
          </a:p>
          <a:p>
            <a:pPr marL="457200" indent="-457200" fontAlgn="auto">
              <a:lnSpc>
                <a:spcPct val="90000"/>
              </a:lnSpc>
              <a:spcAft>
                <a:spcPts val="0"/>
              </a:spcAft>
              <a:buFontTx/>
              <a:buAutoNum type="arabicPeriod"/>
              <a:defRPr/>
            </a:pPr>
            <a:r>
              <a:rPr lang="en-US" altLang="en-US" b="1" dirty="0" smtClean="0">
                <a:solidFill>
                  <a:srgbClr val="990000"/>
                </a:solidFill>
              </a:rPr>
              <a:t>What does this have to do with the Law of Demand?</a:t>
            </a:r>
          </a:p>
          <a:p>
            <a:pPr marL="457200" indent="-457200" fontAlgn="auto">
              <a:lnSpc>
                <a:spcPct val="90000"/>
              </a:lnSpc>
              <a:spcAft>
                <a:spcPts val="0"/>
              </a:spcAft>
              <a:buFontTx/>
              <a:buAutoNum type="arabicPeriod"/>
              <a:defRPr/>
            </a:pPr>
            <a:r>
              <a:rPr lang="en-US" altLang="en-US" b="1" dirty="0" smtClean="0">
                <a:solidFill>
                  <a:srgbClr val="990000"/>
                </a:solidFill>
              </a:rPr>
              <a:t>How does this effect the pricing of businesses?</a:t>
            </a:r>
          </a:p>
        </p:txBody>
      </p:sp>
      <p:sp>
        <p:nvSpPr>
          <p:cNvPr id="25610" name="Slide Number Placeholder 9"/>
          <p:cNvSpPr>
            <a:spLocks noGrp="1"/>
          </p:cNvSpPr>
          <p:nvPr>
            <p:ph type="sldNum" sz="quarter" idx="12"/>
          </p:nvPr>
        </p:nvSpPr>
        <p:spPr/>
        <p:txBody>
          <a:bodyPr/>
          <a:lstStyle/>
          <a:p>
            <a:pPr>
              <a:defRPr/>
            </a:pPr>
            <a:fld id="{CAEEC09F-E5CB-46A7-9773-FB9ADA0D5F21}" type="slidenum">
              <a:rPr lang="en-US"/>
              <a:pPr>
                <a:defRPr/>
              </a:pPr>
              <a:t>8</a:t>
            </a:fld>
            <a:endParaRPr lang="en-US" dirty="0"/>
          </a:p>
        </p:txBody>
      </p:sp>
      <p:sp>
        <p:nvSpPr>
          <p:cNvPr id="59395" name="Text Box 3"/>
          <p:cNvSpPr txBox="1">
            <a:spLocks noChangeArrowheads="1"/>
          </p:cNvSpPr>
          <p:nvPr/>
        </p:nvSpPr>
        <p:spPr bwMode="auto">
          <a:xfrm>
            <a:off x="0" y="685800"/>
            <a:ext cx="7924800" cy="549275"/>
          </a:xfrm>
          <a:prstGeom prst="rect">
            <a:avLst/>
          </a:prstGeom>
          <a:noFill/>
          <a:ln w="9525">
            <a:noFill/>
            <a:miter lim="800000"/>
            <a:headEnd/>
            <a:tailEnd/>
          </a:ln>
        </p:spPr>
        <p:txBody>
          <a:bodyPr>
            <a:spAutoFit/>
          </a:bodyPr>
          <a:lstStyle/>
          <a:p>
            <a:pPr eaLnBrk="0" hangingPunct="0">
              <a:spcBef>
                <a:spcPct val="50000"/>
              </a:spcBef>
            </a:pPr>
            <a:r>
              <a:rPr lang="en-US" altLang="en-US" sz="3000" b="1" dirty="0">
                <a:solidFill>
                  <a:srgbClr val="990000"/>
                </a:solidFill>
                <a:latin typeface="Arial" charset="0"/>
              </a:rPr>
              <a:t>3. Law of Diminishing Marginal Utility</a:t>
            </a:r>
            <a:endParaRPr lang="en-US" altLang="en-US" sz="3000" dirty="0">
              <a:solidFill>
                <a:srgbClr val="990000"/>
              </a:solidFill>
              <a:latin typeface="Arial" charset="0"/>
            </a:endParaRPr>
          </a:p>
        </p:txBody>
      </p:sp>
      <p:sp>
        <p:nvSpPr>
          <p:cNvPr id="59406" name="Text Box 14"/>
          <p:cNvSpPr txBox="1">
            <a:spLocks noChangeArrowheads="1"/>
          </p:cNvSpPr>
          <p:nvPr/>
        </p:nvSpPr>
        <p:spPr bwMode="auto">
          <a:xfrm>
            <a:off x="2667000" y="1371600"/>
            <a:ext cx="1219200" cy="762000"/>
          </a:xfrm>
          <a:prstGeom prst="rect">
            <a:avLst/>
          </a:prstGeom>
          <a:noFill/>
          <a:ln w="9525">
            <a:noFill/>
            <a:miter lim="800000"/>
            <a:headEnd/>
            <a:tailEnd/>
          </a:ln>
        </p:spPr>
        <p:txBody>
          <a:bodyPr>
            <a:spAutoFit/>
          </a:bodyPr>
          <a:lstStyle/>
          <a:p>
            <a:pPr>
              <a:spcBef>
                <a:spcPct val="50000"/>
              </a:spcBef>
            </a:pPr>
            <a:r>
              <a:rPr lang="en-US" sz="4400" b="1" dirty="0"/>
              <a:t>U-</a:t>
            </a:r>
          </a:p>
        </p:txBody>
      </p:sp>
      <p:sp>
        <p:nvSpPr>
          <p:cNvPr id="59407" name="Text Box 15"/>
          <p:cNvSpPr txBox="1">
            <a:spLocks noChangeArrowheads="1"/>
          </p:cNvSpPr>
          <p:nvPr/>
        </p:nvSpPr>
        <p:spPr bwMode="auto">
          <a:xfrm>
            <a:off x="3276600" y="1371600"/>
            <a:ext cx="1447800" cy="762000"/>
          </a:xfrm>
          <a:prstGeom prst="rect">
            <a:avLst/>
          </a:prstGeom>
          <a:noFill/>
          <a:ln w="9525">
            <a:noFill/>
            <a:miter lim="800000"/>
            <a:headEnd/>
            <a:tailEnd/>
          </a:ln>
        </p:spPr>
        <p:txBody>
          <a:bodyPr>
            <a:spAutoFit/>
          </a:bodyPr>
          <a:lstStyle/>
          <a:p>
            <a:pPr>
              <a:spcBef>
                <a:spcPct val="50000"/>
              </a:spcBef>
            </a:pPr>
            <a:r>
              <a:rPr lang="en-US" sz="4400" b="1" dirty="0"/>
              <a:t>TIL-</a:t>
            </a:r>
          </a:p>
        </p:txBody>
      </p:sp>
      <p:sp>
        <p:nvSpPr>
          <p:cNvPr id="59408" name="Text Box 16"/>
          <p:cNvSpPr txBox="1">
            <a:spLocks noChangeArrowheads="1"/>
          </p:cNvSpPr>
          <p:nvPr/>
        </p:nvSpPr>
        <p:spPr bwMode="auto">
          <a:xfrm>
            <a:off x="4495800" y="1371600"/>
            <a:ext cx="1219200" cy="762000"/>
          </a:xfrm>
          <a:prstGeom prst="rect">
            <a:avLst/>
          </a:prstGeom>
          <a:noFill/>
          <a:ln w="9525">
            <a:noFill/>
            <a:miter lim="800000"/>
            <a:headEnd/>
            <a:tailEnd/>
          </a:ln>
        </p:spPr>
        <p:txBody>
          <a:bodyPr>
            <a:spAutoFit/>
          </a:bodyPr>
          <a:lstStyle/>
          <a:p>
            <a:pPr>
              <a:spcBef>
                <a:spcPct val="50000"/>
              </a:spcBef>
            </a:pPr>
            <a:r>
              <a:rPr lang="en-US" sz="4400" b="1" dirty="0"/>
              <a:t>IT-</a:t>
            </a:r>
          </a:p>
        </p:txBody>
      </p:sp>
      <p:sp>
        <p:nvSpPr>
          <p:cNvPr id="59409" name="Text Box 17"/>
          <p:cNvSpPr txBox="1">
            <a:spLocks noChangeArrowheads="1"/>
          </p:cNvSpPr>
          <p:nvPr/>
        </p:nvSpPr>
        <p:spPr bwMode="auto">
          <a:xfrm>
            <a:off x="5334000" y="1371600"/>
            <a:ext cx="1219200" cy="762000"/>
          </a:xfrm>
          <a:prstGeom prst="rect">
            <a:avLst/>
          </a:prstGeom>
          <a:noFill/>
          <a:ln w="9525">
            <a:noFill/>
            <a:miter lim="800000"/>
            <a:headEnd/>
            <a:tailEnd/>
          </a:ln>
        </p:spPr>
        <p:txBody>
          <a:bodyPr>
            <a:spAutoFit/>
          </a:bodyPr>
          <a:lstStyle/>
          <a:p>
            <a:pPr>
              <a:spcBef>
                <a:spcPct val="50000"/>
              </a:spcBef>
            </a:pPr>
            <a:r>
              <a:rPr lang="en-US" sz="4400" b="1" dirty="0"/>
              <a:t>Y</a:t>
            </a:r>
          </a:p>
        </p:txBody>
      </p:sp>
      <p:pic>
        <p:nvPicPr>
          <p:cNvPr id="2" name="Picture 19" descr="http://hometown.aol.com/imfullofdreams/images/rolling-stones-800.jpg"/>
          <p:cNvPicPr>
            <a:picLocks noChangeAspect="1" noChangeArrowheads="1"/>
          </p:cNvPicPr>
          <p:nvPr/>
        </p:nvPicPr>
        <p:blipFill>
          <a:blip r:embed="rId2" cstate="print"/>
          <a:srcRect l="38637" t="12122" r="9091" b="9091"/>
          <a:stretch>
            <a:fillRect/>
          </a:stretch>
        </p:blipFill>
        <p:spPr bwMode="auto">
          <a:xfrm>
            <a:off x="7391400" y="609600"/>
            <a:ext cx="1416050" cy="1600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slide(fromLeft)">
                                      <p:cBhvr>
                                        <p:cTn id="7" dur="5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94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94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94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94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9394">
                                            <p:txEl>
                                              <p:pRg st="0" end="0"/>
                                            </p:txEl>
                                          </p:spTgt>
                                        </p:tgtEl>
                                        <p:attrNameLst>
                                          <p:attrName>style.visibility</p:attrName>
                                        </p:attrNameLst>
                                      </p:cBhvr>
                                      <p:to>
                                        <p:strVal val="visible"/>
                                      </p:to>
                                    </p:set>
                                    <p:animEffect transition="in" filter="checkerboard(across)">
                                      <p:cBhvr>
                                        <p:cTn id="28" dur="500"/>
                                        <p:tgtEl>
                                          <p:spTgt spid="5939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9394">
                                            <p:txEl>
                                              <p:pRg st="1" end="1"/>
                                            </p:txEl>
                                          </p:spTgt>
                                        </p:tgtEl>
                                        <p:attrNameLst>
                                          <p:attrName>style.visibility</p:attrName>
                                        </p:attrNameLst>
                                      </p:cBhvr>
                                      <p:to>
                                        <p:strVal val="visible"/>
                                      </p:to>
                                    </p:set>
                                    <p:animEffect transition="in" filter="checkerboard(across)">
                                      <p:cBhvr>
                                        <p:cTn id="33" dur="500"/>
                                        <p:tgtEl>
                                          <p:spTgt spid="5939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59394">
                                            <p:txEl>
                                              <p:pRg st="2" end="2"/>
                                            </p:txEl>
                                          </p:spTgt>
                                        </p:tgtEl>
                                        <p:attrNameLst>
                                          <p:attrName>style.visibility</p:attrName>
                                        </p:attrNameLst>
                                      </p:cBhvr>
                                      <p:to>
                                        <p:strVal val="visible"/>
                                      </p:to>
                                    </p:set>
                                    <p:animEffect transition="in" filter="checkerboard(across)">
                                      <p:cBhvr>
                                        <p:cTn id="38" dur="500"/>
                                        <p:tgtEl>
                                          <p:spTgt spid="5939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9394">
                                            <p:txEl>
                                              <p:pRg st="3" end="3"/>
                                            </p:txEl>
                                          </p:spTgt>
                                        </p:tgtEl>
                                        <p:attrNameLst>
                                          <p:attrName>style.visibility</p:attrName>
                                        </p:attrNameLst>
                                      </p:cBhvr>
                                      <p:to>
                                        <p:strVal val="visible"/>
                                      </p:to>
                                    </p:set>
                                    <p:animEffect transition="in" filter="checkerboard(across)">
                                      <p:cBhvr>
                                        <p:cTn id="43" dur="500"/>
                                        <p:tgtEl>
                                          <p:spTgt spid="5939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9394">
                                            <p:txEl>
                                              <p:pRg st="4" end="4"/>
                                            </p:txEl>
                                          </p:spTgt>
                                        </p:tgtEl>
                                        <p:attrNameLst>
                                          <p:attrName>style.visibility</p:attrName>
                                        </p:attrNameLst>
                                      </p:cBhvr>
                                      <p:to>
                                        <p:strVal val="visible"/>
                                      </p:to>
                                    </p:set>
                                    <p:animEffect transition="in" filter="checkerboard(across)">
                                      <p:cBhvr>
                                        <p:cTn id="48" dur="500"/>
                                        <p:tgtEl>
                                          <p:spTgt spid="5939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59394">
                                            <p:txEl>
                                              <p:pRg st="5" end="5"/>
                                            </p:txEl>
                                          </p:spTgt>
                                        </p:tgtEl>
                                        <p:attrNameLst>
                                          <p:attrName>style.visibility</p:attrName>
                                        </p:attrNameLst>
                                      </p:cBhvr>
                                      <p:to>
                                        <p:strVal val="visible"/>
                                      </p:to>
                                    </p:set>
                                    <p:animEffect transition="in" filter="checkerboard(across)">
                                      <p:cBhvr>
                                        <p:cTn id="53" dur="500"/>
                                        <p:tgtEl>
                                          <p:spTgt spid="5939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59394">
                                            <p:txEl>
                                              <p:pRg st="6" end="6"/>
                                            </p:txEl>
                                          </p:spTgt>
                                        </p:tgtEl>
                                        <p:attrNameLst>
                                          <p:attrName>style.visibility</p:attrName>
                                        </p:attrNameLst>
                                      </p:cBhvr>
                                      <p:to>
                                        <p:strVal val="visible"/>
                                      </p:to>
                                    </p:set>
                                    <p:animEffect transition="in" filter="checkerboard(across)">
                                      <p:cBhvr>
                                        <p:cTn id="58" dur="500"/>
                                        <p:tgtEl>
                                          <p:spTgt spid="593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bldLvl="2" autoUpdateAnimBg="0"/>
      <p:bldP spid="59395" grpId="0" autoUpdateAnimBg="0"/>
      <p:bldP spid="59406" grpId="0" autoUpdateAnimBg="0"/>
      <p:bldP spid="59407" grpId="0" autoUpdateAnimBg="0"/>
      <p:bldP spid="59408" grpId="0" autoUpdateAnimBg="0"/>
      <p:bldP spid="59409"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62"/>
          <p:cNvSpPr>
            <a:spLocks noChangeShapeType="1"/>
          </p:cNvSpPr>
          <p:nvPr/>
        </p:nvSpPr>
        <p:spPr bwMode="auto">
          <a:xfrm flipH="1">
            <a:off x="3962400" y="3657600"/>
            <a:ext cx="0" cy="2362200"/>
          </a:xfrm>
          <a:prstGeom prst="line">
            <a:avLst/>
          </a:prstGeom>
          <a:noFill/>
          <a:ln w="28575">
            <a:solidFill>
              <a:schemeClr val="tx1"/>
            </a:solidFill>
            <a:prstDash val="dash"/>
            <a:round/>
            <a:headEnd/>
            <a:tailEnd/>
          </a:ln>
        </p:spPr>
        <p:txBody>
          <a:bodyPr/>
          <a:lstStyle/>
          <a:p>
            <a:endParaRPr lang="en-US"/>
          </a:p>
        </p:txBody>
      </p:sp>
      <p:sp>
        <p:nvSpPr>
          <p:cNvPr id="16387" name="Freeform 16"/>
          <p:cNvSpPr>
            <a:spLocks/>
          </p:cNvSpPr>
          <p:nvPr/>
        </p:nvSpPr>
        <p:spPr bwMode="auto">
          <a:xfrm rot="-192810">
            <a:off x="2592388" y="1946275"/>
            <a:ext cx="2439987"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16388" name="Rectangle 2"/>
          <p:cNvSpPr>
            <a:spLocks noGrp="1" noChangeArrowheads="1"/>
          </p:cNvSpPr>
          <p:nvPr>
            <p:ph type="title" idx="4294967295"/>
          </p:nvPr>
        </p:nvSpPr>
        <p:spPr>
          <a:xfrm>
            <a:off x="228600" y="120650"/>
            <a:ext cx="8629650" cy="862013"/>
          </a:xfrm>
          <a:noFill/>
        </p:spPr>
        <p:txBody>
          <a:bodyPr lIns="92075" tIns="46038" rIns="92075" bIns="46038"/>
          <a:lstStyle/>
          <a:p>
            <a:pPr eaLnBrk="1" hangingPunct="1"/>
            <a:r>
              <a:rPr lang="en-US" sz="4000" b="1" smtClean="0"/>
              <a:t>Result of Subsidies to Corn Producers</a:t>
            </a:r>
          </a:p>
        </p:txBody>
      </p:sp>
      <p:grpSp>
        <p:nvGrpSpPr>
          <p:cNvPr id="4" name="Group 17"/>
          <p:cNvGrpSpPr>
            <a:grpSpLocks/>
          </p:cNvGrpSpPr>
          <p:nvPr/>
        </p:nvGrpSpPr>
        <p:grpSpPr bwMode="auto">
          <a:xfrm>
            <a:off x="2249488" y="1797050"/>
            <a:ext cx="4608512" cy="4262438"/>
            <a:chOff x="1473" y="948"/>
            <a:chExt cx="2989" cy="2724"/>
          </a:xfrm>
        </p:grpSpPr>
        <p:sp>
          <p:nvSpPr>
            <p:cNvPr id="1641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1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16390" name="Rectangle 21"/>
          <p:cNvSpPr>
            <a:spLocks noChangeArrowheads="1"/>
          </p:cNvSpPr>
          <p:nvPr/>
        </p:nvSpPr>
        <p:spPr bwMode="auto">
          <a:xfrm>
            <a:off x="7010400" y="5983288"/>
            <a:ext cx="460375"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16391" name="Rectangle 22"/>
          <p:cNvSpPr>
            <a:spLocks noChangeArrowheads="1"/>
          </p:cNvSpPr>
          <p:nvPr/>
        </p:nvSpPr>
        <p:spPr bwMode="auto">
          <a:xfrm>
            <a:off x="1985963" y="5875338"/>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16392" name="Text Box 31"/>
          <p:cNvSpPr txBox="1">
            <a:spLocks noChangeArrowheads="1"/>
          </p:cNvSpPr>
          <p:nvPr/>
        </p:nvSpPr>
        <p:spPr bwMode="auto">
          <a:xfrm>
            <a:off x="1295400" y="1182688"/>
            <a:ext cx="2417763" cy="519112"/>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Price of Corn</a:t>
            </a:r>
          </a:p>
        </p:txBody>
      </p:sp>
      <p:sp>
        <p:nvSpPr>
          <p:cNvPr id="16393" name="Text Box 32"/>
          <p:cNvSpPr txBox="1">
            <a:spLocks noChangeArrowheads="1"/>
          </p:cNvSpPr>
          <p:nvPr/>
        </p:nvSpPr>
        <p:spPr bwMode="auto">
          <a:xfrm>
            <a:off x="5257800" y="6400800"/>
            <a:ext cx="2586038" cy="457200"/>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b="1">
                <a:latin typeface="Arial" charset="0"/>
              </a:rPr>
              <a:t>Quantity of Corn</a:t>
            </a:r>
          </a:p>
        </p:txBody>
      </p:sp>
      <p:sp>
        <p:nvSpPr>
          <p:cNvPr id="16394" name="Slide Number Placeholder 38"/>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1FAC134B-AEA1-498D-A8CF-7BCD6FF520B9}" type="slidenum">
              <a:rPr lang="en-US" sz="1400"/>
              <a:pPr algn="r"/>
              <a:t>80</a:t>
            </a:fld>
            <a:endParaRPr lang="en-US" sz="1400"/>
          </a:p>
        </p:txBody>
      </p:sp>
      <p:sp>
        <p:nvSpPr>
          <p:cNvPr id="16395" name="Rectangle 31"/>
          <p:cNvSpPr>
            <a:spLocks noChangeArrowheads="1"/>
          </p:cNvSpPr>
          <p:nvPr/>
        </p:nvSpPr>
        <p:spPr bwMode="auto">
          <a:xfrm>
            <a:off x="4800600" y="1295400"/>
            <a:ext cx="420688"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2" name="Freeform 16"/>
          <p:cNvSpPr>
            <a:spLocks/>
          </p:cNvSpPr>
          <p:nvPr/>
        </p:nvSpPr>
        <p:spPr bwMode="auto">
          <a:xfrm rot="-192810">
            <a:off x="3657600" y="1944688"/>
            <a:ext cx="2439988" cy="32004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3" name="Rectangle 31"/>
          <p:cNvSpPr>
            <a:spLocks noChangeArrowheads="1"/>
          </p:cNvSpPr>
          <p:nvPr/>
        </p:nvSpPr>
        <p:spPr bwMode="auto">
          <a:xfrm>
            <a:off x="6170613" y="1562100"/>
            <a:ext cx="1360487"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r>
              <a:rPr lang="en-US" sz="2800" b="1" baseline="-25000">
                <a:latin typeface="Arial" charset="0"/>
              </a:rPr>
              <a:t>Subsidy</a:t>
            </a:r>
          </a:p>
        </p:txBody>
      </p:sp>
      <p:sp>
        <p:nvSpPr>
          <p:cNvPr id="50204" name="AutoShape 28"/>
          <p:cNvSpPr>
            <a:spLocks noChangeArrowheads="1"/>
          </p:cNvSpPr>
          <p:nvPr/>
        </p:nvSpPr>
        <p:spPr bwMode="auto">
          <a:xfrm>
            <a:off x="4419600" y="3011488"/>
            <a:ext cx="609600" cy="381000"/>
          </a:xfrm>
          <a:prstGeom prst="rightArrow">
            <a:avLst>
              <a:gd name="adj1" fmla="val 50000"/>
              <a:gd name="adj2" fmla="val 40000"/>
            </a:avLst>
          </a:prstGeom>
          <a:solidFill>
            <a:srgbClr val="FFFF00"/>
          </a:solidFill>
          <a:ln w="38100">
            <a:solidFill>
              <a:schemeClr val="tx1"/>
            </a:solidFill>
            <a:miter lim="800000"/>
            <a:headEnd/>
            <a:tailEnd/>
          </a:ln>
        </p:spPr>
        <p:txBody>
          <a:bodyPr wrap="none" anchor="ctr"/>
          <a:lstStyle/>
          <a:p>
            <a:endParaRPr lang="en-US"/>
          </a:p>
        </p:txBody>
      </p:sp>
      <p:sp>
        <p:nvSpPr>
          <p:cNvPr id="134211" name="Rectangle 67"/>
          <p:cNvSpPr>
            <a:spLocks noChangeArrowheads="1"/>
          </p:cNvSpPr>
          <p:nvPr/>
        </p:nvSpPr>
        <p:spPr bwMode="auto">
          <a:xfrm>
            <a:off x="6248400" y="2743200"/>
            <a:ext cx="2438400" cy="1816100"/>
          </a:xfrm>
          <a:prstGeom prst="rect">
            <a:avLst/>
          </a:prstGeom>
          <a:noFill/>
          <a:ln w="9525">
            <a:noFill/>
            <a:miter lim="800000"/>
            <a:headEnd/>
            <a:tailEnd/>
          </a:ln>
        </p:spPr>
        <p:txBody>
          <a:bodyPr>
            <a:spAutoFit/>
          </a:bodyPr>
          <a:lstStyle/>
          <a:p>
            <a:pPr algn="ctr"/>
            <a:r>
              <a:rPr lang="en-US" altLang="en-US" sz="2800" b="1"/>
              <a:t>Price Down</a:t>
            </a:r>
          </a:p>
          <a:p>
            <a:pPr algn="ctr"/>
            <a:r>
              <a:rPr lang="en-US" sz="2800" b="1"/>
              <a:t>Quantity Up</a:t>
            </a:r>
          </a:p>
          <a:p>
            <a:pPr algn="ctr"/>
            <a:r>
              <a:rPr lang="en-US" sz="2800" b="1">
                <a:solidFill>
                  <a:srgbClr val="990000"/>
                </a:solidFill>
              </a:rPr>
              <a:t>Everyone Wins, Right?</a:t>
            </a:r>
          </a:p>
        </p:txBody>
      </p:sp>
      <p:sp>
        <p:nvSpPr>
          <p:cNvPr id="16400" name="Freeform 30"/>
          <p:cNvSpPr>
            <a:spLocks/>
          </p:cNvSpPr>
          <p:nvPr/>
        </p:nvSpPr>
        <p:spPr bwMode="auto">
          <a:xfrm rot="-358900">
            <a:off x="2968625" y="1770063"/>
            <a:ext cx="2824163" cy="37465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16401" name="Oval 60"/>
          <p:cNvSpPr>
            <a:spLocks noChangeArrowheads="1"/>
          </p:cNvSpPr>
          <p:nvPr/>
        </p:nvSpPr>
        <p:spPr bwMode="auto">
          <a:xfrm>
            <a:off x="3886200" y="35814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6402" name="Line 61"/>
          <p:cNvSpPr>
            <a:spLocks noChangeShapeType="1"/>
          </p:cNvSpPr>
          <p:nvPr/>
        </p:nvSpPr>
        <p:spPr bwMode="auto">
          <a:xfrm flipH="1">
            <a:off x="2209800" y="3657600"/>
            <a:ext cx="1600200" cy="0"/>
          </a:xfrm>
          <a:prstGeom prst="line">
            <a:avLst/>
          </a:prstGeom>
          <a:noFill/>
          <a:ln w="28575">
            <a:solidFill>
              <a:schemeClr val="tx1"/>
            </a:solidFill>
            <a:prstDash val="dash"/>
            <a:round/>
            <a:headEnd/>
            <a:tailEnd/>
          </a:ln>
        </p:spPr>
        <p:txBody>
          <a:bodyPr/>
          <a:lstStyle/>
          <a:p>
            <a:endParaRPr lang="en-US"/>
          </a:p>
        </p:txBody>
      </p:sp>
      <p:sp>
        <p:nvSpPr>
          <p:cNvPr id="50239" name="Oval 63"/>
          <p:cNvSpPr>
            <a:spLocks noChangeArrowheads="1"/>
          </p:cNvSpPr>
          <p:nvPr/>
        </p:nvSpPr>
        <p:spPr bwMode="auto">
          <a:xfrm>
            <a:off x="4419600" y="4191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50240" name="Line 64"/>
          <p:cNvSpPr>
            <a:spLocks noChangeShapeType="1"/>
          </p:cNvSpPr>
          <p:nvPr/>
        </p:nvSpPr>
        <p:spPr bwMode="auto">
          <a:xfrm flipH="1">
            <a:off x="2286000" y="4267200"/>
            <a:ext cx="2133600" cy="0"/>
          </a:xfrm>
          <a:prstGeom prst="line">
            <a:avLst/>
          </a:prstGeom>
          <a:noFill/>
          <a:ln w="28575">
            <a:solidFill>
              <a:schemeClr val="tx1"/>
            </a:solidFill>
            <a:prstDash val="dash"/>
            <a:round/>
            <a:headEnd/>
            <a:tailEnd/>
          </a:ln>
        </p:spPr>
        <p:txBody>
          <a:bodyPr/>
          <a:lstStyle/>
          <a:p>
            <a:endParaRPr lang="en-US"/>
          </a:p>
        </p:txBody>
      </p:sp>
      <p:sp>
        <p:nvSpPr>
          <p:cNvPr id="50241" name="Line 65"/>
          <p:cNvSpPr>
            <a:spLocks noChangeShapeType="1"/>
          </p:cNvSpPr>
          <p:nvPr/>
        </p:nvSpPr>
        <p:spPr bwMode="auto">
          <a:xfrm flipH="1">
            <a:off x="4495800" y="4343400"/>
            <a:ext cx="0" cy="1676400"/>
          </a:xfrm>
          <a:prstGeom prst="line">
            <a:avLst/>
          </a:prstGeom>
          <a:noFill/>
          <a:ln w="28575">
            <a:solidFill>
              <a:schemeClr val="tx1"/>
            </a:solidFill>
            <a:prstDash val="dash"/>
            <a:round/>
            <a:headEnd/>
            <a:tailEnd/>
          </a:ln>
        </p:spPr>
        <p:txBody>
          <a:bodyPr/>
          <a:lstStyle/>
          <a:p>
            <a:endParaRPr lang="en-US"/>
          </a:p>
        </p:txBody>
      </p:sp>
      <p:sp>
        <p:nvSpPr>
          <p:cNvPr id="16406" name="Rectangle 31"/>
          <p:cNvSpPr>
            <a:spLocks noChangeArrowheads="1"/>
          </p:cNvSpPr>
          <p:nvPr/>
        </p:nvSpPr>
        <p:spPr bwMode="auto">
          <a:xfrm>
            <a:off x="1524000" y="3276600"/>
            <a:ext cx="685800" cy="519113"/>
          </a:xfrm>
          <a:prstGeom prst="rect">
            <a:avLst/>
          </a:prstGeom>
          <a:noFill/>
          <a:ln w="9525">
            <a:noFill/>
            <a:miter lim="800000"/>
            <a:headEnd/>
            <a:tailEnd/>
          </a:ln>
        </p:spPr>
        <p:txBody>
          <a:bodyPr lIns="92075" tIns="46038" rIns="92075" bIns="46038">
            <a:spAutoFit/>
          </a:bodyPr>
          <a:lstStyle/>
          <a:p>
            <a:pPr eaLnBrk="0" hangingPunct="0"/>
            <a:r>
              <a:rPr lang="en-US" sz="2800" b="1">
                <a:latin typeface="Arial" charset="0"/>
              </a:rPr>
              <a:t>P</a:t>
            </a:r>
            <a:r>
              <a:rPr lang="en-US" sz="2800" b="1" baseline="-25000">
                <a:latin typeface="Arial" charset="0"/>
              </a:rPr>
              <a:t>e</a:t>
            </a:r>
          </a:p>
        </p:txBody>
      </p:sp>
      <p:sp>
        <p:nvSpPr>
          <p:cNvPr id="5" name="Rectangle 31"/>
          <p:cNvSpPr>
            <a:spLocks noChangeArrowheads="1"/>
          </p:cNvSpPr>
          <p:nvPr/>
        </p:nvSpPr>
        <p:spPr bwMode="auto">
          <a:xfrm>
            <a:off x="1524000" y="3886200"/>
            <a:ext cx="685800" cy="519113"/>
          </a:xfrm>
          <a:prstGeom prst="rect">
            <a:avLst/>
          </a:prstGeom>
          <a:noFill/>
          <a:ln w="9525">
            <a:noFill/>
            <a:miter lim="800000"/>
            <a:headEnd/>
            <a:tailEnd/>
          </a:ln>
        </p:spPr>
        <p:txBody>
          <a:bodyPr lIns="92075" tIns="46038" rIns="92075" bIns="46038">
            <a:spAutoFit/>
          </a:bodyPr>
          <a:lstStyle/>
          <a:p>
            <a:pPr eaLnBrk="0" hangingPunct="0"/>
            <a:r>
              <a:rPr lang="en-US" sz="2800" b="1">
                <a:latin typeface="Arial" charset="0"/>
              </a:rPr>
              <a:t>P</a:t>
            </a:r>
            <a:r>
              <a:rPr lang="en-US" sz="2800" b="1" baseline="-25000">
                <a:latin typeface="Arial" charset="0"/>
              </a:rPr>
              <a:t>1</a:t>
            </a:r>
          </a:p>
        </p:txBody>
      </p:sp>
      <p:sp>
        <p:nvSpPr>
          <p:cNvPr id="16408" name="Rectangle 31"/>
          <p:cNvSpPr>
            <a:spLocks noChangeArrowheads="1"/>
          </p:cNvSpPr>
          <p:nvPr/>
        </p:nvSpPr>
        <p:spPr bwMode="auto">
          <a:xfrm>
            <a:off x="3657600" y="6019800"/>
            <a:ext cx="685800" cy="519113"/>
          </a:xfrm>
          <a:prstGeom prst="rect">
            <a:avLst/>
          </a:prstGeom>
          <a:noFill/>
          <a:ln w="9525">
            <a:noFill/>
            <a:miter lim="800000"/>
            <a:headEnd/>
            <a:tailEnd/>
          </a:ln>
        </p:spPr>
        <p:txBody>
          <a:bodyPr lIns="92075" tIns="46038" rIns="92075" bIns="46038">
            <a:spAutoFit/>
          </a:bodyPr>
          <a:lstStyle/>
          <a:p>
            <a:pPr eaLnBrk="0" hangingPunct="0"/>
            <a:r>
              <a:rPr lang="en-US" sz="2800" b="1">
                <a:latin typeface="Arial" charset="0"/>
              </a:rPr>
              <a:t>Q</a:t>
            </a:r>
            <a:r>
              <a:rPr lang="en-US" sz="2800" b="1" baseline="-25000">
                <a:latin typeface="Arial" charset="0"/>
              </a:rPr>
              <a:t>e</a:t>
            </a:r>
          </a:p>
        </p:txBody>
      </p:sp>
      <p:sp>
        <p:nvSpPr>
          <p:cNvPr id="7" name="Rectangle 31"/>
          <p:cNvSpPr>
            <a:spLocks noChangeArrowheads="1"/>
          </p:cNvSpPr>
          <p:nvPr/>
        </p:nvSpPr>
        <p:spPr bwMode="auto">
          <a:xfrm>
            <a:off x="4343400" y="6019800"/>
            <a:ext cx="762000" cy="519113"/>
          </a:xfrm>
          <a:prstGeom prst="rect">
            <a:avLst/>
          </a:prstGeom>
          <a:noFill/>
          <a:ln w="9525">
            <a:noFill/>
            <a:miter lim="800000"/>
            <a:headEnd/>
            <a:tailEnd/>
          </a:ln>
        </p:spPr>
        <p:txBody>
          <a:bodyPr lIns="92075" tIns="46038" rIns="92075" bIns="46038">
            <a:spAutoFit/>
          </a:bodyPr>
          <a:lstStyle/>
          <a:p>
            <a:pPr eaLnBrk="0" hangingPunct="0"/>
            <a:r>
              <a:rPr lang="en-US" sz="2800" b="1">
                <a:latin typeface="Arial" charset="0"/>
              </a:rPr>
              <a:t>Q</a:t>
            </a:r>
            <a:r>
              <a:rPr lang="en-US" sz="2800" b="1" baseline="-25000">
                <a:latin typeface="Arial" charset="0"/>
              </a:rPr>
              <a:t>1</a:t>
            </a:r>
          </a:p>
        </p:txBody>
      </p:sp>
      <p:sp>
        <p:nvSpPr>
          <p:cNvPr id="16410" name="Text Box 31"/>
          <p:cNvSpPr txBox="1">
            <a:spLocks noChangeArrowheads="1"/>
          </p:cNvSpPr>
          <p:nvPr/>
        </p:nvSpPr>
        <p:spPr bwMode="auto">
          <a:xfrm>
            <a:off x="5638800" y="5257800"/>
            <a:ext cx="441325" cy="519113"/>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204"/>
                                        </p:tgtEl>
                                        <p:attrNameLst>
                                          <p:attrName>style.visibility</p:attrName>
                                        </p:attrNameLst>
                                      </p:cBhvr>
                                      <p:to>
                                        <p:strVal val="visible"/>
                                      </p:to>
                                    </p:set>
                                    <p:animEffect transition="in" filter="dissolve">
                                      <p:cBhvr>
                                        <p:cTn id="7" dur="500"/>
                                        <p:tgtEl>
                                          <p:spTgt spid="5020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0241"/>
                                        </p:tgtEl>
                                        <p:attrNameLst>
                                          <p:attrName>style.visibility</p:attrName>
                                        </p:attrNameLst>
                                      </p:cBhvr>
                                      <p:to>
                                        <p:strVal val="visible"/>
                                      </p:to>
                                    </p:set>
                                    <p:animEffect transition="in" filter="dissolve">
                                      <p:cBhvr>
                                        <p:cTn id="16" dur="500"/>
                                        <p:tgtEl>
                                          <p:spTgt spid="5024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0240"/>
                                        </p:tgtEl>
                                        <p:attrNameLst>
                                          <p:attrName>style.visibility</p:attrName>
                                        </p:attrNameLst>
                                      </p:cBhvr>
                                      <p:to>
                                        <p:strVal val="visible"/>
                                      </p:to>
                                    </p:set>
                                    <p:animEffect transition="in" filter="dissolve">
                                      <p:cBhvr>
                                        <p:cTn id="19" dur="500"/>
                                        <p:tgtEl>
                                          <p:spTgt spid="5024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0239"/>
                                        </p:tgtEl>
                                        <p:attrNameLst>
                                          <p:attrName>style.visibility</p:attrName>
                                        </p:attrNameLst>
                                      </p:cBhvr>
                                      <p:to>
                                        <p:strVal val="visible"/>
                                      </p:to>
                                    </p:set>
                                    <p:animEffect transition="in" filter="dissolve">
                                      <p:cBhvr>
                                        <p:cTn id="28" dur="500"/>
                                        <p:tgtEl>
                                          <p:spTgt spid="5023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4211">
                                            <p:txEl>
                                              <p:pRg st="0" end="0"/>
                                            </p:txEl>
                                          </p:spTgt>
                                        </p:tgtEl>
                                        <p:attrNameLst>
                                          <p:attrName>style.visibility</p:attrName>
                                        </p:attrNameLst>
                                      </p:cBhvr>
                                      <p:to>
                                        <p:strVal val="visible"/>
                                      </p:to>
                                    </p:set>
                                    <p:animEffect transition="in" filter="dissolve">
                                      <p:cBhvr>
                                        <p:cTn id="33" dur="500"/>
                                        <p:tgtEl>
                                          <p:spTgt spid="1342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4211">
                                            <p:txEl>
                                              <p:pRg st="1" end="1"/>
                                            </p:txEl>
                                          </p:spTgt>
                                        </p:tgtEl>
                                        <p:attrNameLst>
                                          <p:attrName>style.visibility</p:attrName>
                                        </p:attrNameLst>
                                      </p:cBhvr>
                                      <p:to>
                                        <p:strVal val="visible"/>
                                      </p:to>
                                    </p:set>
                                    <p:animEffect transition="in" filter="dissolve">
                                      <p:cBhvr>
                                        <p:cTn id="38" dur="500"/>
                                        <p:tgtEl>
                                          <p:spTgt spid="13421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4211">
                                            <p:txEl>
                                              <p:pRg st="2" end="2"/>
                                            </p:txEl>
                                          </p:spTgt>
                                        </p:tgtEl>
                                        <p:attrNameLst>
                                          <p:attrName>style.visibility</p:attrName>
                                        </p:attrNameLst>
                                      </p:cBhvr>
                                      <p:to>
                                        <p:strVal val="visible"/>
                                      </p:to>
                                    </p:set>
                                    <p:animEffect transition="in" filter="dissolve">
                                      <p:cBhvr>
                                        <p:cTn id="43" dur="500"/>
                                        <p:tgtEl>
                                          <p:spTgt spid="13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0204" grpId="0" animBg="1"/>
      <p:bldP spid="134211" grpId="0" build="p" autoUpdateAnimBg="0"/>
      <p:bldP spid="50239" grpId="0" animBg="1"/>
      <p:bldP spid="50240" grpId="0" animBg="1"/>
      <p:bldP spid="50241" grpId="0" animBg="1"/>
      <p:bldP spid="5"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ctrTitle" idx="4294967295"/>
          </p:nvPr>
        </p:nvSpPr>
        <p:spPr>
          <a:xfrm>
            <a:off x="0" y="304800"/>
            <a:ext cx="8915400" cy="1009650"/>
          </a:xfrm>
        </p:spPr>
        <p:txBody>
          <a:bodyPr>
            <a:normAutofit fontScale="90000"/>
          </a:bodyPr>
          <a:lstStyle/>
          <a:p>
            <a:pPr eaLnBrk="1" hangingPunct="1"/>
            <a:r>
              <a:rPr lang="en-US" sz="8800" b="1" smtClean="0"/>
              <a:t>#3 Excise Taxes</a:t>
            </a:r>
          </a:p>
        </p:txBody>
      </p:sp>
      <p:pic>
        <p:nvPicPr>
          <p:cNvPr id="18435" name="Picture 5" descr="uncle_sam_tax_payer_shake_down_md_wht"/>
          <p:cNvPicPr>
            <a:picLocks noChangeAspect="1" noChangeArrowheads="1" noCrop="1"/>
          </p:cNvPicPr>
          <p:nvPr/>
        </p:nvPicPr>
        <p:blipFill>
          <a:blip r:embed="rId2" cstate="print"/>
          <a:srcRect/>
          <a:stretch>
            <a:fillRect/>
          </a:stretch>
        </p:blipFill>
        <p:spPr bwMode="auto">
          <a:xfrm>
            <a:off x="304800" y="3962400"/>
            <a:ext cx="1597025" cy="2667000"/>
          </a:xfrm>
          <a:prstGeom prst="rect">
            <a:avLst/>
          </a:prstGeom>
          <a:noFill/>
          <a:ln w="9525">
            <a:noFill/>
            <a:miter lim="800000"/>
            <a:headEnd/>
            <a:tailEnd/>
          </a:ln>
        </p:spPr>
      </p:pic>
      <p:sp>
        <p:nvSpPr>
          <p:cNvPr id="138246" name="Text Box 6"/>
          <p:cNvSpPr txBox="1">
            <a:spLocks noChangeArrowheads="1"/>
          </p:cNvSpPr>
          <p:nvPr/>
        </p:nvSpPr>
        <p:spPr bwMode="auto">
          <a:xfrm>
            <a:off x="304800" y="1219200"/>
            <a:ext cx="8839200" cy="2528888"/>
          </a:xfrm>
          <a:prstGeom prst="rect">
            <a:avLst/>
          </a:prstGeom>
          <a:noFill/>
          <a:ln w="9525">
            <a:noFill/>
            <a:miter lim="800000"/>
            <a:headEnd/>
            <a:tailEnd/>
          </a:ln>
        </p:spPr>
        <p:txBody>
          <a:bodyPr>
            <a:spAutoFit/>
          </a:bodyPr>
          <a:lstStyle/>
          <a:p>
            <a:pPr algn="ctr">
              <a:spcBef>
                <a:spcPct val="5000"/>
              </a:spcBef>
            </a:pPr>
            <a:r>
              <a:rPr lang="en-US" sz="3100" b="1">
                <a:solidFill>
                  <a:srgbClr val="990000"/>
                </a:solidFill>
              </a:rPr>
              <a:t>Excise Tax = A per unit tax on </a:t>
            </a:r>
            <a:r>
              <a:rPr lang="en-US" sz="3100" b="1" u="sng">
                <a:solidFill>
                  <a:srgbClr val="990000"/>
                </a:solidFill>
              </a:rPr>
              <a:t>producers</a:t>
            </a:r>
          </a:p>
          <a:p>
            <a:pPr>
              <a:spcBef>
                <a:spcPct val="5000"/>
              </a:spcBef>
            </a:pPr>
            <a:r>
              <a:rPr lang="en-US" sz="3100" b="1"/>
              <a:t>For every unit made, the producer must pay $</a:t>
            </a:r>
          </a:p>
          <a:p>
            <a:pPr>
              <a:spcBef>
                <a:spcPct val="5000"/>
              </a:spcBef>
            </a:pPr>
            <a:r>
              <a:rPr lang="en-US" sz="3100" b="1"/>
              <a:t>NOT a Lump Sum (one time only)Tax</a:t>
            </a:r>
          </a:p>
          <a:p>
            <a:pPr>
              <a:spcBef>
                <a:spcPct val="5000"/>
              </a:spcBef>
            </a:pPr>
            <a:r>
              <a:rPr lang="en-US" sz="3100" b="1"/>
              <a:t>The goal is for them to make less of the goods that the government deems dangerous or unwanted.</a:t>
            </a:r>
          </a:p>
        </p:txBody>
      </p:sp>
      <p:sp>
        <p:nvSpPr>
          <p:cNvPr id="138247" name="Text Box 7"/>
          <p:cNvSpPr txBox="1">
            <a:spLocks noChangeArrowheads="1"/>
          </p:cNvSpPr>
          <p:nvPr/>
        </p:nvSpPr>
        <p:spPr bwMode="auto">
          <a:xfrm>
            <a:off x="2667000" y="3810000"/>
            <a:ext cx="5562600" cy="2781300"/>
          </a:xfrm>
          <a:prstGeom prst="rect">
            <a:avLst/>
          </a:prstGeom>
          <a:noFill/>
          <a:ln w="19050">
            <a:noFill/>
            <a:miter lim="800000"/>
            <a:headEnd/>
            <a:tailEnd/>
          </a:ln>
        </p:spPr>
        <p:txBody>
          <a:bodyPr lIns="92075" tIns="46038" rIns="92075" bIns="46038" anchor="ctr">
            <a:spAutoFit/>
          </a:bodyPr>
          <a:lstStyle/>
          <a:p>
            <a:pPr eaLnBrk="0" hangingPunct="0">
              <a:lnSpc>
                <a:spcPct val="90000"/>
              </a:lnSpc>
            </a:pPr>
            <a:r>
              <a:rPr lang="en-US" altLang="en-US" sz="2800" b="1">
                <a:solidFill>
                  <a:srgbClr val="000099"/>
                </a:solidFill>
              </a:rPr>
              <a:t>Ex:</a:t>
            </a:r>
          </a:p>
          <a:p>
            <a:pPr eaLnBrk="0" hangingPunct="0">
              <a:lnSpc>
                <a:spcPct val="90000"/>
              </a:lnSpc>
              <a:buFontTx/>
              <a:buChar char="•"/>
            </a:pPr>
            <a:r>
              <a:rPr lang="en-US" sz="2800" b="1">
                <a:solidFill>
                  <a:srgbClr val="000099"/>
                </a:solidFill>
              </a:rPr>
              <a:t>Cigarettes “sin tax”</a:t>
            </a:r>
          </a:p>
          <a:p>
            <a:pPr eaLnBrk="0" hangingPunct="0">
              <a:lnSpc>
                <a:spcPct val="90000"/>
              </a:lnSpc>
              <a:buFontTx/>
              <a:buChar char="•"/>
            </a:pPr>
            <a:r>
              <a:rPr lang="en-US" sz="2800" b="1">
                <a:solidFill>
                  <a:srgbClr val="000099"/>
                </a:solidFill>
              </a:rPr>
              <a:t>Alcohol “sin tax”</a:t>
            </a:r>
          </a:p>
          <a:p>
            <a:pPr eaLnBrk="0" hangingPunct="0">
              <a:lnSpc>
                <a:spcPct val="90000"/>
              </a:lnSpc>
              <a:buFontTx/>
              <a:buChar char="•"/>
            </a:pPr>
            <a:r>
              <a:rPr lang="en-US" sz="2800" b="1">
                <a:solidFill>
                  <a:srgbClr val="000099"/>
                </a:solidFill>
              </a:rPr>
              <a:t>Tariffs on imported goods</a:t>
            </a:r>
          </a:p>
          <a:p>
            <a:pPr eaLnBrk="0" hangingPunct="0">
              <a:lnSpc>
                <a:spcPct val="90000"/>
              </a:lnSpc>
              <a:buFontTx/>
              <a:buChar char="•"/>
            </a:pPr>
            <a:r>
              <a:rPr lang="en-US" sz="2800" b="1">
                <a:solidFill>
                  <a:srgbClr val="000099"/>
                </a:solidFill>
              </a:rPr>
              <a:t>Environmentally Unsafe Products</a:t>
            </a:r>
          </a:p>
          <a:p>
            <a:pPr eaLnBrk="0" hangingPunct="0">
              <a:lnSpc>
                <a:spcPct val="90000"/>
              </a:lnSpc>
              <a:buFontTx/>
              <a:buChar char="•"/>
            </a:pPr>
            <a:r>
              <a:rPr lang="en-US" sz="2800" b="1">
                <a:solidFill>
                  <a:srgbClr val="000099"/>
                </a:solidFill>
              </a:rPr>
              <a:t>Etc. </a:t>
            </a:r>
          </a:p>
          <a:p>
            <a:pPr algn="ctr" eaLnBrk="0" hangingPunct="0">
              <a:lnSpc>
                <a:spcPct val="90000"/>
              </a:lnSpc>
            </a:pPr>
            <a:endParaRPr lang="en-US" sz="2800" b="1">
              <a:solidFill>
                <a:srgbClr val="000099"/>
              </a:solidFill>
            </a:endParaRPr>
          </a:p>
        </p:txBody>
      </p:sp>
      <p:sp>
        <p:nvSpPr>
          <p:cNvPr id="18438" name="Slide Number Placeholder 5"/>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1435120-AE14-4CB5-981F-1E22EDDF41AE}" type="slidenum">
              <a:rPr lang="en-US" sz="1400"/>
              <a:pPr algn="r"/>
              <a:t>81</a:t>
            </a:fld>
            <a:endParaRPr lang="en-US"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additive="base">
                                        <p:cTn id="7" dur="500" fill="hold"/>
                                        <p:tgtEl>
                                          <p:spTgt spid="138242"/>
                                        </p:tgtEl>
                                        <p:attrNameLst>
                                          <p:attrName>ppt_x</p:attrName>
                                        </p:attrNameLst>
                                      </p:cBhvr>
                                      <p:tavLst>
                                        <p:tav tm="0">
                                          <p:val>
                                            <p:strVal val="0-#ppt_w/2"/>
                                          </p:val>
                                        </p:tav>
                                        <p:tav tm="100000">
                                          <p:val>
                                            <p:strVal val="#ppt_x"/>
                                          </p:val>
                                        </p:tav>
                                      </p:tavLst>
                                    </p:anim>
                                    <p:anim calcmode="lin" valueType="num">
                                      <p:cBhvr additive="base">
                                        <p:cTn id="8" dur="500" fill="hold"/>
                                        <p:tgtEl>
                                          <p:spTgt spid="1382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8246">
                                            <p:txEl>
                                              <p:pRg st="0" end="0"/>
                                            </p:txEl>
                                          </p:spTgt>
                                        </p:tgtEl>
                                        <p:attrNameLst>
                                          <p:attrName>style.visibility</p:attrName>
                                        </p:attrNameLst>
                                      </p:cBhvr>
                                      <p:to>
                                        <p:strVal val="visible"/>
                                      </p:to>
                                    </p:set>
                                    <p:animEffect transition="in" filter="dissolve">
                                      <p:cBhvr>
                                        <p:cTn id="13" dur="500"/>
                                        <p:tgtEl>
                                          <p:spTgt spid="13824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8246">
                                            <p:txEl>
                                              <p:pRg st="1" end="1"/>
                                            </p:txEl>
                                          </p:spTgt>
                                        </p:tgtEl>
                                        <p:attrNameLst>
                                          <p:attrName>style.visibility</p:attrName>
                                        </p:attrNameLst>
                                      </p:cBhvr>
                                      <p:to>
                                        <p:strVal val="visible"/>
                                      </p:to>
                                    </p:set>
                                    <p:animEffect transition="in" filter="dissolve">
                                      <p:cBhvr>
                                        <p:cTn id="18" dur="500"/>
                                        <p:tgtEl>
                                          <p:spTgt spid="13824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8246">
                                            <p:txEl>
                                              <p:pRg st="2" end="2"/>
                                            </p:txEl>
                                          </p:spTgt>
                                        </p:tgtEl>
                                        <p:attrNameLst>
                                          <p:attrName>style.visibility</p:attrName>
                                        </p:attrNameLst>
                                      </p:cBhvr>
                                      <p:to>
                                        <p:strVal val="visible"/>
                                      </p:to>
                                    </p:set>
                                    <p:animEffect transition="in" filter="dissolve">
                                      <p:cBhvr>
                                        <p:cTn id="23" dur="500"/>
                                        <p:tgtEl>
                                          <p:spTgt spid="13824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8246">
                                            <p:txEl>
                                              <p:pRg st="3" end="3"/>
                                            </p:txEl>
                                          </p:spTgt>
                                        </p:tgtEl>
                                        <p:attrNameLst>
                                          <p:attrName>style.visibility</p:attrName>
                                        </p:attrNameLst>
                                      </p:cBhvr>
                                      <p:to>
                                        <p:strVal val="visible"/>
                                      </p:to>
                                    </p:set>
                                    <p:animEffect transition="in" filter="dissolve">
                                      <p:cBhvr>
                                        <p:cTn id="28" dur="500"/>
                                        <p:tgtEl>
                                          <p:spTgt spid="13824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8247">
                                            <p:txEl>
                                              <p:pRg st="0" end="0"/>
                                            </p:txEl>
                                          </p:spTgt>
                                        </p:tgtEl>
                                        <p:attrNameLst>
                                          <p:attrName>style.visibility</p:attrName>
                                        </p:attrNameLst>
                                      </p:cBhvr>
                                      <p:to>
                                        <p:strVal val="visible"/>
                                      </p:to>
                                    </p:set>
                                    <p:animEffect transition="in" filter="dissolve">
                                      <p:cBhvr>
                                        <p:cTn id="33" dur="500"/>
                                        <p:tgtEl>
                                          <p:spTgt spid="13824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8247">
                                            <p:txEl>
                                              <p:pRg st="1" end="1"/>
                                            </p:txEl>
                                          </p:spTgt>
                                        </p:tgtEl>
                                        <p:attrNameLst>
                                          <p:attrName>style.visibility</p:attrName>
                                        </p:attrNameLst>
                                      </p:cBhvr>
                                      <p:to>
                                        <p:strVal val="visible"/>
                                      </p:to>
                                    </p:set>
                                    <p:animEffect transition="in" filter="dissolve">
                                      <p:cBhvr>
                                        <p:cTn id="38" dur="500"/>
                                        <p:tgtEl>
                                          <p:spTgt spid="13824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8247">
                                            <p:txEl>
                                              <p:pRg st="2" end="2"/>
                                            </p:txEl>
                                          </p:spTgt>
                                        </p:tgtEl>
                                        <p:attrNameLst>
                                          <p:attrName>style.visibility</p:attrName>
                                        </p:attrNameLst>
                                      </p:cBhvr>
                                      <p:to>
                                        <p:strVal val="visible"/>
                                      </p:to>
                                    </p:set>
                                    <p:animEffect transition="in" filter="dissolve">
                                      <p:cBhvr>
                                        <p:cTn id="43" dur="500"/>
                                        <p:tgtEl>
                                          <p:spTgt spid="13824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8247">
                                            <p:txEl>
                                              <p:pRg st="3" end="3"/>
                                            </p:txEl>
                                          </p:spTgt>
                                        </p:tgtEl>
                                        <p:attrNameLst>
                                          <p:attrName>style.visibility</p:attrName>
                                        </p:attrNameLst>
                                      </p:cBhvr>
                                      <p:to>
                                        <p:strVal val="visible"/>
                                      </p:to>
                                    </p:set>
                                    <p:animEffect transition="in" filter="dissolve">
                                      <p:cBhvr>
                                        <p:cTn id="48" dur="500"/>
                                        <p:tgtEl>
                                          <p:spTgt spid="138247">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38247">
                                            <p:txEl>
                                              <p:pRg st="4" end="4"/>
                                            </p:txEl>
                                          </p:spTgt>
                                        </p:tgtEl>
                                        <p:attrNameLst>
                                          <p:attrName>style.visibility</p:attrName>
                                        </p:attrNameLst>
                                      </p:cBhvr>
                                      <p:to>
                                        <p:strVal val="visible"/>
                                      </p:to>
                                    </p:set>
                                    <p:animEffect transition="in" filter="dissolve">
                                      <p:cBhvr>
                                        <p:cTn id="53" dur="500"/>
                                        <p:tgtEl>
                                          <p:spTgt spid="138247">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38247">
                                            <p:txEl>
                                              <p:pRg st="5" end="5"/>
                                            </p:txEl>
                                          </p:spTgt>
                                        </p:tgtEl>
                                        <p:attrNameLst>
                                          <p:attrName>style.visibility</p:attrName>
                                        </p:attrNameLst>
                                      </p:cBhvr>
                                      <p:to>
                                        <p:strVal val="visible"/>
                                      </p:to>
                                    </p:set>
                                    <p:animEffect transition="in" filter="dissolve">
                                      <p:cBhvr>
                                        <p:cTn id="58" dur="500"/>
                                        <p:tgtEl>
                                          <p:spTgt spid="1382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P spid="138246" grpId="0" build="p" autoUpdateAnimBg="0"/>
      <p:bldP spid="138247"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1"/>
          <p:cNvSpPr>
            <a:spLocks noChangeArrowheads="1"/>
          </p:cNvSpPr>
          <p:nvPr/>
        </p:nvSpPr>
        <p:spPr bwMode="auto">
          <a:xfrm>
            <a:off x="0" y="152400"/>
            <a:ext cx="9144000" cy="674688"/>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4800" b="1">
                <a:solidFill>
                  <a:srgbClr val="000099"/>
                </a:solidFill>
              </a:rPr>
              <a:t>Excise Taxes</a:t>
            </a:r>
          </a:p>
        </p:txBody>
      </p:sp>
      <p:grpSp>
        <p:nvGrpSpPr>
          <p:cNvPr id="2" name="Group 17"/>
          <p:cNvGrpSpPr>
            <a:grpSpLocks/>
          </p:cNvGrpSpPr>
          <p:nvPr/>
        </p:nvGrpSpPr>
        <p:grpSpPr bwMode="auto">
          <a:xfrm>
            <a:off x="3544888" y="2152650"/>
            <a:ext cx="4608512" cy="4262438"/>
            <a:chOff x="1473" y="948"/>
            <a:chExt cx="2989" cy="2724"/>
          </a:xfrm>
        </p:grpSpPr>
        <p:sp>
          <p:nvSpPr>
            <p:cNvPr id="19502"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9503"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19460" name="Rectangle 21"/>
          <p:cNvSpPr>
            <a:spLocks noChangeArrowheads="1"/>
          </p:cNvSpPr>
          <p:nvPr/>
        </p:nvSpPr>
        <p:spPr bwMode="auto">
          <a:xfrm>
            <a:off x="8077200" y="6338888"/>
            <a:ext cx="460375"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19461" name="Rectangle 22"/>
          <p:cNvSpPr>
            <a:spLocks noChangeArrowheads="1"/>
          </p:cNvSpPr>
          <p:nvPr/>
        </p:nvSpPr>
        <p:spPr bwMode="auto">
          <a:xfrm>
            <a:off x="3281363" y="6230938"/>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19462" name="Text Box 23"/>
          <p:cNvSpPr txBox="1">
            <a:spLocks noChangeArrowheads="1"/>
          </p:cNvSpPr>
          <p:nvPr/>
        </p:nvSpPr>
        <p:spPr bwMode="auto">
          <a:xfrm>
            <a:off x="3130550" y="2143125"/>
            <a:ext cx="438150" cy="3662363"/>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19463" name="Text Box 31"/>
          <p:cNvSpPr txBox="1">
            <a:spLocks noChangeArrowheads="1"/>
          </p:cNvSpPr>
          <p:nvPr/>
        </p:nvSpPr>
        <p:spPr bwMode="auto">
          <a:xfrm>
            <a:off x="3048000" y="1538288"/>
            <a:ext cx="420688" cy="519112"/>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19464" name="Slide Number Placeholder 38"/>
          <p:cNvSpPr txBox="1">
            <a:spLocks noGrp="1"/>
          </p:cNvSpPr>
          <p:nvPr/>
        </p:nvSpPr>
        <p:spPr bwMode="auto">
          <a:xfrm>
            <a:off x="7010400" y="6400800"/>
            <a:ext cx="1905000" cy="457200"/>
          </a:xfrm>
          <a:prstGeom prst="rect">
            <a:avLst/>
          </a:prstGeom>
          <a:noFill/>
          <a:ln w="9525">
            <a:noFill/>
            <a:miter lim="800000"/>
            <a:headEnd/>
            <a:tailEnd/>
          </a:ln>
        </p:spPr>
        <p:txBody>
          <a:bodyPr/>
          <a:lstStyle/>
          <a:p>
            <a:pPr algn="r"/>
            <a:fld id="{F6441C6F-758B-4A23-A3FF-9656E8A11E68}" type="slidenum">
              <a:rPr lang="en-US" sz="1400"/>
              <a:pPr algn="r"/>
              <a:t>82</a:t>
            </a:fld>
            <a:endParaRPr lang="en-US" sz="1400"/>
          </a:p>
        </p:txBody>
      </p:sp>
      <p:sp>
        <p:nvSpPr>
          <p:cNvPr id="19465" name="Freeform 30"/>
          <p:cNvSpPr>
            <a:spLocks/>
          </p:cNvSpPr>
          <p:nvPr/>
        </p:nvSpPr>
        <p:spPr bwMode="auto">
          <a:xfrm rot="248253">
            <a:off x="4567238" y="2235200"/>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19466" name="Freeform 16"/>
          <p:cNvSpPr>
            <a:spLocks/>
          </p:cNvSpPr>
          <p:nvPr/>
        </p:nvSpPr>
        <p:spPr bwMode="auto">
          <a:xfrm rot="-192810">
            <a:off x="4343400" y="2300288"/>
            <a:ext cx="2362200" cy="31242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19467" name="Oval 13"/>
          <p:cNvSpPr>
            <a:spLocks noChangeArrowheads="1"/>
          </p:cNvSpPr>
          <p:nvPr/>
        </p:nvSpPr>
        <p:spPr bwMode="auto">
          <a:xfrm>
            <a:off x="4344988" y="54229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68" name="Oval 14"/>
          <p:cNvSpPr>
            <a:spLocks noChangeArrowheads="1"/>
          </p:cNvSpPr>
          <p:nvPr/>
        </p:nvSpPr>
        <p:spPr bwMode="auto">
          <a:xfrm>
            <a:off x="5029200" y="46482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69" name="Oval 15"/>
          <p:cNvSpPr>
            <a:spLocks noChangeArrowheads="1"/>
          </p:cNvSpPr>
          <p:nvPr/>
        </p:nvSpPr>
        <p:spPr bwMode="auto">
          <a:xfrm>
            <a:off x="6099175" y="3062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70" name="Oval 16"/>
          <p:cNvSpPr>
            <a:spLocks noChangeArrowheads="1"/>
          </p:cNvSpPr>
          <p:nvPr/>
        </p:nvSpPr>
        <p:spPr bwMode="auto">
          <a:xfrm>
            <a:off x="6556375" y="22240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71" name="Oval 17"/>
          <p:cNvSpPr>
            <a:spLocks noChangeArrowheads="1"/>
          </p:cNvSpPr>
          <p:nvPr/>
        </p:nvSpPr>
        <p:spPr bwMode="auto">
          <a:xfrm>
            <a:off x="5641975" y="3824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19472" name="Text Box 34"/>
          <p:cNvSpPr txBox="1">
            <a:spLocks noChangeArrowheads="1"/>
          </p:cNvSpPr>
          <p:nvPr/>
        </p:nvSpPr>
        <p:spPr bwMode="auto">
          <a:xfrm>
            <a:off x="533400" y="8382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61459" name="Group 19"/>
          <p:cNvGraphicFramePr>
            <a:graphicFrameLocks noGrp="1"/>
          </p:cNvGraphicFramePr>
          <p:nvPr/>
        </p:nvGraphicFramePr>
        <p:xfrm>
          <a:off x="457200" y="1905000"/>
          <a:ext cx="2133600" cy="4086228"/>
        </p:xfrm>
        <a:graphic>
          <a:graphicData uri="http://schemas.openxmlformats.org/drawingml/2006/table">
            <a:tbl>
              <a:tblPr/>
              <a:tblGrid>
                <a:gridCol w="1371600"/>
                <a:gridCol w="762000"/>
              </a:tblGrid>
              <a:tr h="681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96" name="Line 42"/>
          <p:cNvSpPr>
            <a:spLocks noChangeShapeType="1"/>
          </p:cNvSpPr>
          <p:nvPr/>
        </p:nvSpPr>
        <p:spPr bwMode="auto">
          <a:xfrm flipH="1">
            <a:off x="3581400" y="3900488"/>
            <a:ext cx="2057400" cy="0"/>
          </a:xfrm>
          <a:prstGeom prst="line">
            <a:avLst/>
          </a:prstGeom>
          <a:noFill/>
          <a:ln w="28575">
            <a:solidFill>
              <a:schemeClr val="tx1"/>
            </a:solidFill>
            <a:prstDash val="dash"/>
            <a:round/>
            <a:headEnd/>
            <a:tailEnd/>
          </a:ln>
        </p:spPr>
        <p:txBody>
          <a:bodyPr/>
          <a:lstStyle/>
          <a:p>
            <a:endParaRPr lang="en-US"/>
          </a:p>
        </p:txBody>
      </p:sp>
      <p:sp>
        <p:nvSpPr>
          <p:cNvPr id="19497" name="Line 43"/>
          <p:cNvSpPr>
            <a:spLocks noChangeShapeType="1"/>
          </p:cNvSpPr>
          <p:nvPr/>
        </p:nvSpPr>
        <p:spPr bwMode="auto">
          <a:xfrm flipH="1">
            <a:off x="5718175" y="3976688"/>
            <a:ext cx="0" cy="2362200"/>
          </a:xfrm>
          <a:prstGeom prst="line">
            <a:avLst/>
          </a:prstGeom>
          <a:noFill/>
          <a:ln w="28575">
            <a:solidFill>
              <a:schemeClr val="tx1"/>
            </a:solidFill>
            <a:prstDash val="dash"/>
            <a:round/>
            <a:headEnd/>
            <a:tailEnd/>
          </a:ln>
        </p:spPr>
        <p:txBody>
          <a:bodyPr/>
          <a:lstStyle/>
          <a:p>
            <a:endParaRPr lang="en-US"/>
          </a:p>
        </p:txBody>
      </p:sp>
      <p:sp>
        <p:nvSpPr>
          <p:cNvPr id="19498" name="Rectangle 31"/>
          <p:cNvSpPr>
            <a:spLocks noChangeArrowheads="1"/>
          </p:cNvSpPr>
          <p:nvPr/>
        </p:nvSpPr>
        <p:spPr bwMode="auto">
          <a:xfrm>
            <a:off x="7843838" y="55118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19499" name="Rectangle 31"/>
          <p:cNvSpPr>
            <a:spLocks noChangeArrowheads="1"/>
          </p:cNvSpPr>
          <p:nvPr/>
        </p:nvSpPr>
        <p:spPr bwMode="auto">
          <a:xfrm>
            <a:off x="6784975" y="1919288"/>
            <a:ext cx="420688"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19500" name="Text Box 35"/>
          <p:cNvSpPr txBox="1">
            <a:spLocks noChangeArrowheads="1"/>
          </p:cNvSpPr>
          <p:nvPr/>
        </p:nvSpPr>
        <p:spPr bwMode="auto">
          <a:xfrm>
            <a:off x="3657600" y="6491288"/>
            <a:ext cx="4529138"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40     60     80     100     120    140</a:t>
            </a:r>
          </a:p>
        </p:txBody>
      </p:sp>
      <p:sp>
        <p:nvSpPr>
          <p:cNvPr id="19501" name="Text Box 34"/>
          <p:cNvSpPr txBox="1">
            <a:spLocks noChangeArrowheads="1"/>
          </p:cNvSpPr>
          <p:nvPr/>
        </p:nvSpPr>
        <p:spPr bwMode="auto">
          <a:xfrm>
            <a:off x="3352800" y="914400"/>
            <a:ext cx="5029200" cy="96837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3200" b="1"/>
              <a:t>Government sets a $2 per unit tax on Cigarettes </a:t>
            </a:r>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1"/>
          <p:cNvSpPr>
            <a:spLocks noChangeArrowheads="1"/>
          </p:cNvSpPr>
          <p:nvPr/>
        </p:nvSpPr>
        <p:spPr bwMode="auto">
          <a:xfrm>
            <a:off x="0" y="152400"/>
            <a:ext cx="9144000" cy="674688"/>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4800" b="1">
                <a:solidFill>
                  <a:srgbClr val="000099"/>
                </a:solidFill>
              </a:rPr>
              <a:t>Excise Taxes</a:t>
            </a:r>
          </a:p>
        </p:txBody>
      </p:sp>
      <p:grpSp>
        <p:nvGrpSpPr>
          <p:cNvPr id="2" name="Group 17"/>
          <p:cNvGrpSpPr>
            <a:grpSpLocks/>
          </p:cNvGrpSpPr>
          <p:nvPr/>
        </p:nvGrpSpPr>
        <p:grpSpPr bwMode="auto">
          <a:xfrm>
            <a:off x="3544888" y="2152650"/>
            <a:ext cx="4608512" cy="4262438"/>
            <a:chOff x="1473" y="948"/>
            <a:chExt cx="2989" cy="2724"/>
          </a:xfrm>
        </p:grpSpPr>
        <p:sp>
          <p:nvSpPr>
            <p:cNvPr id="20531"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0532"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0484" name="Rectangle 21"/>
          <p:cNvSpPr>
            <a:spLocks noChangeArrowheads="1"/>
          </p:cNvSpPr>
          <p:nvPr/>
        </p:nvSpPr>
        <p:spPr bwMode="auto">
          <a:xfrm>
            <a:off x="8153400" y="6338888"/>
            <a:ext cx="460375"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0485" name="Rectangle 22"/>
          <p:cNvSpPr>
            <a:spLocks noChangeArrowheads="1"/>
          </p:cNvSpPr>
          <p:nvPr/>
        </p:nvSpPr>
        <p:spPr bwMode="auto">
          <a:xfrm>
            <a:off x="3281363" y="6230938"/>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0486" name="Text Box 23"/>
          <p:cNvSpPr txBox="1">
            <a:spLocks noChangeArrowheads="1"/>
          </p:cNvSpPr>
          <p:nvPr/>
        </p:nvSpPr>
        <p:spPr bwMode="auto">
          <a:xfrm>
            <a:off x="3130550" y="2143125"/>
            <a:ext cx="438150" cy="3662363"/>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0487" name="Text Box 31"/>
          <p:cNvSpPr txBox="1">
            <a:spLocks noChangeArrowheads="1"/>
          </p:cNvSpPr>
          <p:nvPr/>
        </p:nvSpPr>
        <p:spPr bwMode="auto">
          <a:xfrm>
            <a:off x="3048000" y="1538288"/>
            <a:ext cx="420688" cy="519112"/>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20488" name="Slide Number Placeholder 38"/>
          <p:cNvSpPr txBox="1">
            <a:spLocks noGrp="1"/>
          </p:cNvSpPr>
          <p:nvPr/>
        </p:nvSpPr>
        <p:spPr bwMode="auto">
          <a:xfrm>
            <a:off x="7010400" y="6400800"/>
            <a:ext cx="1905000" cy="457200"/>
          </a:xfrm>
          <a:prstGeom prst="rect">
            <a:avLst/>
          </a:prstGeom>
          <a:noFill/>
          <a:ln w="9525">
            <a:noFill/>
            <a:miter lim="800000"/>
            <a:headEnd/>
            <a:tailEnd/>
          </a:ln>
        </p:spPr>
        <p:txBody>
          <a:bodyPr/>
          <a:lstStyle/>
          <a:p>
            <a:pPr algn="r"/>
            <a:fld id="{CFCBA9FA-7BC7-4B4C-8FE5-6857E6FAACB3}" type="slidenum">
              <a:rPr lang="en-US" sz="1400"/>
              <a:pPr algn="r"/>
              <a:t>83</a:t>
            </a:fld>
            <a:endParaRPr lang="en-US" sz="1400"/>
          </a:p>
        </p:txBody>
      </p:sp>
      <p:sp>
        <p:nvSpPr>
          <p:cNvPr id="20489" name="Freeform 30"/>
          <p:cNvSpPr>
            <a:spLocks/>
          </p:cNvSpPr>
          <p:nvPr/>
        </p:nvSpPr>
        <p:spPr bwMode="auto">
          <a:xfrm rot="248253">
            <a:off x="4567238" y="2235200"/>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0490" name="Freeform 16"/>
          <p:cNvSpPr>
            <a:spLocks/>
          </p:cNvSpPr>
          <p:nvPr/>
        </p:nvSpPr>
        <p:spPr bwMode="auto">
          <a:xfrm rot="-192810">
            <a:off x="4343400" y="2300288"/>
            <a:ext cx="2362200" cy="31242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20491" name="Oval 13"/>
          <p:cNvSpPr>
            <a:spLocks noChangeArrowheads="1"/>
          </p:cNvSpPr>
          <p:nvPr/>
        </p:nvSpPr>
        <p:spPr bwMode="auto">
          <a:xfrm>
            <a:off x="4344988" y="54229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492" name="Oval 14"/>
          <p:cNvSpPr>
            <a:spLocks noChangeArrowheads="1"/>
          </p:cNvSpPr>
          <p:nvPr/>
        </p:nvSpPr>
        <p:spPr bwMode="auto">
          <a:xfrm>
            <a:off x="5029200" y="46482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493" name="Oval 15"/>
          <p:cNvSpPr>
            <a:spLocks noChangeArrowheads="1"/>
          </p:cNvSpPr>
          <p:nvPr/>
        </p:nvSpPr>
        <p:spPr bwMode="auto">
          <a:xfrm>
            <a:off x="6099175" y="3062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494" name="Oval 16"/>
          <p:cNvSpPr>
            <a:spLocks noChangeArrowheads="1"/>
          </p:cNvSpPr>
          <p:nvPr/>
        </p:nvSpPr>
        <p:spPr bwMode="auto">
          <a:xfrm>
            <a:off x="6556375" y="22240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495" name="Oval 17"/>
          <p:cNvSpPr>
            <a:spLocks noChangeArrowheads="1"/>
          </p:cNvSpPr>
          <p:nvPr/>
        </p:nvSpPr>
        <p:spPr bwMode="auto">
          <a:xfrm>
            <a:off x="5641975" y="3824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0496" name="Text Box 34"/>
          <p:cNvSpPr txBox="1">
            <a:spLocks noChangeArrowheads="1"/>
          </p:cNvSpPr>
          <p:nvPr/>
        </p:nvSpPr>
        <p:spPr bwMode="auto">
          <a:xfrm>
            <a:off x="533400" y="8382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62483" name="Group 19"/>
          <p:cNvGraphicFramePr>
            <a:graphicFrameLocks noGrp="1"/>
          </p:cNvGraphicFramePr>
          <p:nvPr/>
        </p:nvGraphicFramePr>
        <p:xfrm>
          <a:off x="457200" y="1905000"/>
          <a:ext cx="2133600" cy="4086228"/>
        </p:xfrm>
        <a:graphic>
          <a:graphicData uri="http://schemas.openxmlformats.org/drawingml/2006/table">
            <a:tbl>
              <a:tblPr/>
              <a:tblGrid>
                <a:gridCol w="1371600"/>
                <a:gridCol w="762000"/>
              </a:tblGrid>
              <a:tr h="681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  $7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  $6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  $5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  $4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0" name="Line 42"/>
          <p:cNvSpPr>
            <a:spLocks noChangeShapeType="1"/>
          </p:cNvSpPr>
          <p:nvPr/>
        </p:nvSpPr>
        <p:spPr bwMode="auto">
          <a:xfrm flipH="1">
            <a:off x="3581400" y="3900488"/>
            <a:ext cx="2057400" cy="0"/>
          </a:xfrm>
          <a:prstGeom prst="line">
            <a:avLst/>
          </a:prstGeom>
          <a:noFill/>
          <a:ln w="28575">
            <a:solidFill>
              <a:schemeClr val="tx1"/>
            </a:solidFill>
            <a:prstDash val="dash"/>
            <a:round/>
            <a:headEnd/>
            <a:tailEnd/>
          </a:ln>
        </p:spPr>
        <p:txBody>
          <a:bodyPr/>
          <a:lstStyle/>
          <a:p>
            <a:endParaRPr lang="en-US"/>
          </a:p>
        </p:txBody>
      </p:sp>
      <p:sp>
        <p:nvSpPr>
          <p:cNvPr id="20521" name="Line 43"/>
          <p:cNvSpPr>
            <a:spLocks noChangeShapeType="1"/>
          </p:cNvSpPr>
          <p:nvPr/>
        </p:nvSpPr>
        <p:spPr bwMode="auto">
          <a:xfrm flipH="1">
            <a:off x="5718175" y="3976688"/>
            <a:ext cx="0" cy="2362200"/>
          </a:xfrm>
          <a:prstGeom prst="line">
            <a:avLst/>
          </a:prstGeom>
          <a:noFill/>
          <a:ln w="28575">
            <a:solidFill>
              <a:schemeClr val="tx1"/>
            </a:solidFill>
            <a:prstDash val="dash"/>
            <a:round/>
            <a:headEnd/>
            <a:tailEnd/>
          </a:ln>
        </p:spPr>
        <p:txBody>
          <a:bodyPr/>
          <a:lstStyle/>
          <a:p>
            <a:endParaRPr lang="en-US"/>
          </a:p>
        </p:txBody>
      </p:sp>
      <p:sp>
        <p:nvSpPr>
          <p:cNvPr id="20522" name="Rectangle 31"/>
          <p:cNvSpPr>
            <a:spLocks noChangeArrowheads="1"/>
          </p:cNvSpPr>
          <p:nvPr/>
        </p:nvSpPr>
        <p:spPr bwMode="auto">
          <a:xfrm>
            <a:off x="7843838" y="55118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20523" name="Rectangle 31"/>
          <p:cNvSpPr>
            <a:spLocks noChangeArrowheads="1"/>
          </p:cNvSpPr>
          <p:nvPr/>
        </p:nvSpPr>
        <p:spPr bwMode="auto">
          <a:xfrm>
            <a:off x="6784975" y="1919288"/>
            <a:ext cx="420688"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20524" name="Text Box 35"/>
          <p:cNvSpPr txBox="1">
            <a:spLocks noChangeArrowheads="1"/>
          </p:cNvSpPr>
          <p:nvPr/>
        </p:nvSpPr>
        <p:spPr bwMode="auto">
          <a:xfrm>
            <a:off x="3657600" y="6491288"/>
            <a:ext cx="4529138"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40     60     80     100     120    140</a:t>
            </a:r>
          </a:p>
        </p:txBody>
      </p:sp>
      <p:sp>
        <p:nvSpPr>
          <p:cNvPr id="20525" name="Line 47"/>
          <p:cNvSpPr>
            <a:spLocks noChangeShapeType="1"/>
          </p:cNvSpPr>
          <p:nvPr/>
        </p:nvSpPr>
        <p:spPr bwMode="auto">
          <a:xfrm flipV="1">
            <a:off x="685800" y="2743200"/>
            <a:ext cx="304800" cy="304800"/>
          </a:xfrm>
          <a:prstGeom prst="line">
            <a:avLst/>
          </a:prstGeom>
          <a:noFill/>
          <a:ln w="76200">
            <a:solidFill>
              <a:srgbClr val="FF0000"/>
            </a:solidFill>
            <a:round/>
            <a:headEnd/>
            <a:tailEnd/>
          </a:ln>
        </p:spPr>
        <p:txBody>
          <a:bodyPr/>
          <a:lstStyle/>
          <a:p>
            <a:endParaRPr lang="en-US"/>
          </a:p>
        </p:txBody>
      </p:sp>
      <p:sp>
        <p:nvSpPr>
          <p:cNvPr id="20526" name="Line 48"/>
          <p:cNvSpPr>
            <a:spLocks noChangeShapeType="1"/>
          </p:cNvSpPr>
          <p:nvPr/>
        </p:nvSpPr>
        <p:spPr bwMode="auto">
          <a:xfrm flipV="1">
            <a:off x="685800" y="3505200"/>
            <a:ext cx="304800" cy="304800"/>
          </a:xfrm>
          <a:prstGeom prst="line">
            <a:avLst/>
          </a:prstGeom>
          <a:noFill/>
          <a:ln w="76200">
            <a:solidFill>
              <a:srgbClr val="FF0000"/>
            </a:solidFill>
            <a:round/>
            <a:headEnd/>
            <a:tailEnd/>
          </a:ln>
        </p:spPr>
        <p:txBody>
          <a:bodyPr/>
          <a:lstStyle/>
          <a:p>
            <a:endParaRPr lang="en-US"/>
          </a:p>
        </p:txBody>
      </p:sp>
      <p:sp>
        <p:nvSpPr>
          <p:cNvPr id="20527" name="Line 49"/>
          <p:cNvSpPr>
            <a:spLocks noChangeShapeType="1"/>
          </p:cNvSpPr>
          <p:nvPr/>
        </p:nvSpPr>
        <p:spPr bwMode="auto">
          <a:xfrm flipV="1">
            <a:off x="609600" y="4114800"/>
            <a:ext cx="304800" cy="304800"/>
          </a:xfrm>
          <a:prstGeom prst="line">
            <a:avLst/>
          </a:prstGeom>
          <a:noFill/>
          <a:ln w="76200">
            <a:solidFill>
              <a:srgbClr val="FF0000"/>
            </a:solidFill>
            <a:round/>
            <a:headEnd/>
            <a:tailEnd/>
          </a:ln>
        </p:spPr>
        <p:txBody>
          <a:bodyPr/>
          <a:lstStyle/>
          <a:p>
            <a:endParaRPr lang="en-US"/>
          </a:p>
        </p:txBody>
      </p:sp>
      <p:sp>
        <p:nvSpPr>
          <p:cNvPr id="20528" name="Line 50"/>
          <p:cNvSpPr>
            <a:spLocks noChangeShapeType="1"/>
          </p:cNvSpPr>
          <p:nvPr/>
        </p:nvSpPr>
        <p:spPr bwMode="auto">
          <a:xfrm flipV="1">
            <a:off x="685800" y="4800600"/>
            <a:ext cx="304800" cy="304800"/>
          </a:xfrm>
          <a:prstGeom prst="line">
            <a:avLst/>
          </a:prstGeom>
          <a:noFill/>
          <a:ln w="76200">
            <a:solidFill>
              <a:srgbClr val="FF0000"/>
            </a:solidFill>
            <a:round/>
            <a:headEnd/>
            <a:tailEnd/>
          </a:ln>
        </p:spPr>
        <p:txBody>
          <a:bodyPr/>
          <a:lstStyle/>
          <a:p>
            <a:endParaRPr lang="en-US"/>
          </a:p>
        </p:txBody>
      </p:sp>
      <p:sp>
        <p:nvSpPr>
          <p:cNvPr id="20529" name="Line 51"/>
          <p:cNvSpPr>
            <a:spLocks noChangeShapeType="1"/>
          </p:cNvSpPr>
          <p:nvPr/>
        </p:nvSpPr>
        <p:spPr bwMode="auto">
          <a:xfrm flipV="1">
            <a:off x="685800" y="5486400"/>
            <a:ext cx="304800" cy="304800"/>
          </a:xfrm>
          <a:prstGeom prst="line">
            <a:avLst/>
          </a:prstGeom>
          <a:noFill/>
          <a:ln w="76200">
            <a:solidFill>
              <a:srgbClr val="FF0000"/>
            </a:solidFill>
            <a:round/>
            <a:headEnd/>
            <a:tailEnd/>
          </a:ln>
        </p:spPr>
        <p:txBody>
          <a:bodyPr/>
          <a:lstStyle/>
          <a:p>
            <a:endParaRPr lang="en-US"/>
          </a:p>
        </p:txBody>
      </p:sp>
      <p:sp>
        <p:nvSpPr>
          <p:cNvPr id="20530" name="Text Box 34"/>
          <p:cNvSpPr txBox="1">
            <a:spLocks noChangeArrowheads="1"/>
          </p:cNvSpPr>
          <p:nvPr/>
        </p:nvSpPr>
        <p:spPr bwMode="auto">
          <a:xfrm>
            <a:off x="3352800" y="914400"/>
            <a:ext cx="5029200" cy="96837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3200" b="1"/>
              <a:t>Government sets a $2 per unit tax on Cigarettes</a:t>
            </a:r>
            <a:r>
              <a:rPr lang="en-US"/>
              <a:t> </a:t>
            </a:r>
          </a:p>
        </p:txBody>
      </p:sp>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flipH="1">
            <a:off x="5105400" y="3048000"/>
            <a:ext cx="0" cy="3352800"/>
          </a:xfrm>
          <a:prstGeom prst="line">
            <a:avLst/>
          </a:prstGeom>
          <a:noFill/>
          <a:ln w="28575">
            <a:solidFill>
              <a:schemeClr val="tx1"/>
            </a:solidFill>
            <a:prstDash val="dash"/>
            <a:round/>
            <a:headEnd/>
            <a:tailEnd/>
          </a:ln>
        </p:spPr>
        <p:txBody>
          <a:bodyPr/>
          <a:lstStyle/>
          <a:p>
            <a:endParaRPr lang="en-US"/>
          </a:p>
        </p:txBody>
      </p:sp>
      <p:sp>
        <p:nvSpPr>
          <p:cNvPr id="21507" name="Rectangle 41"/>
          <p:cNvSpPr>
            <a:spLocks noChangeArrowheads="1"/>
          </p:cNvSpPr>
          <p:nvPr/>
        </p:nvSpPr>
        <p:spPr bwMode="auto">
          <a:xfrm>
            <a:off x="0" y="152400"/>
            <a:ext cx="9144000" cy="674688"/>
          </a:xfrm>
          <a:prstGeom prst="rect">
            <a:avLst/>
          </a:prstGeom>
          <a:noFill/>
          <a:ln w="12700">
            <a:noFill/>
            <a:miter lim="800000"/>
            <a:headEnd/>
            <a:tailEnd/>
          </a:ln>
        </p:spPr>
        <p:txBody>
          <a:bodyPr lIns="90488" tIns="44450" rIns="90488" bIns="44450">
            <a:spAutoFit/>
          </a:bodyPr>
          <a:lstStyle/>
          <a:p>
            <a:pPr algn="ctr" eaLnBrk="0" hangingPunct="0">
              <a:lnSpc>
                <a:spcPct val="80000"/>
              </a:lnSpc>
            </a:pPr>
            <a:r>
              <a:rPr lang="en-US" sz="4800" b="1">
                <a:solidFill>
                  <a:srgbClr val="000099"/>
                </a:solidFill>
              </a:rPr>
              <a:t>Excise Taxes</a:t>
            </a:r>
          </a:p>
        </p:txBody>
      </p:sp>
      <p:grpSp>
        <p:nvGrpSpPr>
          <p:cNvPr id="2" name="Group 17"/>
          <p:cNvGrpSpPr>
            <a:grpSpLocks/>
          </p:cNvGrpSpPr>
          <p:nvPr/>
        </p:nvGrpSpPr>
        <p:grpSpPr bwMode="auto">
          <a:xfrm>
            <a:off x="3544888" y="2152650"/>
            <a:ext cx="4608512" cy="4262438"/>
            <a:chOff x="1473" y="948"/>
            <a:chExt cx="2989" cy="2724"/>
          </a:xfrm>
        </p:grpSpPr>
        <p:sp>
          <p:nvSpPr>
            <p:cNvPr id="21565" name="Line 18"/>
            <p:cNvSpPr>
              <a:spLocks noChangeShapeType="1"/>
            </p:cNvSpPr>
            <p:nvPr/>
          </p:nvSpPr>
          <p:spPr bwMode="auto">
            <a:xfrm>
              <a:off x="1489" y="948"/>
              <a:ext cx="0" cy="2724"/>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21566" name="Line 19"/>
            <p:cNvSpPr>
              <a:spLocks noChangeShapeType="1"/>
            </p:cNvSpPr>
            <p:nvPr/>
          </p:nvSpPr>
          <p:spPr bwMode="auto">
            <a:xfrm>
              <a:off x="1473" y="3655"/>
              <a:ext cx="2989" cy="0"/>
            </a:xfrm>
            <a:prstGeom prst="line">
              <a:avLst/>
            </a:prstGeom>
            <a:noFill/>
            <a:ln w="50800">
              <a:solidFill>
                <a:schemeClr val="tx1"/>
              </a:solidFill>
              <a:round/>
              <a:headEnd type="none" w="sm" len="sm"/>
              <a:tailEnd type="none" w="sm" len="sm"/>
            </a:ln>
          </p:spPr>
          <p:txBody>
            <a:bodyPr wrap="none" anchor="ctr"/>
            <a:lstStyle/>
            <a:p>
              <a:endParaRPr lang="en-US"/>
            </a:p>
          </p:txBody>
        </p:sp>
      </p:grpSp>
      <p:sp>
        <p:nvSpPr>
          <p:cNvPr id="21509" name="Rectangle 21"/>
          <p:cNvSpPr>
            <a:spLocks noChangeArrowheads="1"/>
          </p:cNvSpPr>
          <p:nvPr/>
        </p:nvSpPr>
        <p:spPr bwMode="auto">
          <a:xfrm>
            <a:off x="8153400" y="6338888"/>
            <a:ext cx="460375"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Q</a:t>
            </a:r>
          </a:p>
        </p:txBody>
      </p:sp>
      <p:sp>
        <p:nvSpPr>
          <p:cNvPr id="21510" name="Rectangle 22"/>
          <p:cNvSpPr>
            <a:spLocks noChangeArrowheads="1"/>
          </p:cNvSpPr>
          <p:nvPr/>
        </p:nvSpPr>
        <p:spPr bwMode="auto">
          <a:xfrm>
            <a:off x="3281363" y="6230938"/>
            <a:ext cx="401637" cy="517525"/>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o</a:t>
            </a:r>
          </a:p>
        </p:txBody>
      </p:sp>
      <p:sp>
        <p:nvSpPr>
          <p:cNvPr id="21511" name="Text Box 23"/>
          <p:cNvSpPr txBox="1">
            <a:spLocks noChangeArrowheads="1"/>
          </p:cNvSpPr>
          <p:nvPr/>
        </p:nvSpPr>
        <p:spPr bwMode="auto">
          <a:xfrm>
            <a:off x="3130550" y="2143125"/>
            <a:ext cx="438150" cy="3662363"/>
          </a:xfrm>
          <a:prstGeom prst="rect">
            <a:avLst/>
          </a:prstGeom>
          <a:noFill/>
          <a:ln w="12700">
            <a:noFill/>
            <a:miter lim="800000"/>
            <a:headEnd type="none" w="sm" len="sm"/>
            <a:tailEnd type="none" w="sm" len="sm"/>
          </a:ln>
        </p:spPr>
        <p:txBody>
          <a:bodyPr wrap="none">
            <a:spAutoFit/>
          </a:bodyPr>
          <a:lstStyle/>
          <a:p>
            <a:pPr algn="r" eaLnBrk="0" hangingPunct="0"/>
            <a:r>
              <a:rPr lang="en-US" sz="1800" b="1">
                <a:latin typeface="Arial" charset="0"/>
              </a:rPr>
              <a:t>$5</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4</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3</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2</a:t>
            </a:r>
          </a:p>
          <a:p>
            <a:pPr algn="r" eaLnBrk="0" hangingPunct="0"/>
            <a:endParaRPr lang="en-US" sz="1800" b="1">
              <a:latin typeface="Arial" charset="0"/>
            </a:endParaRPr>
          </a:p>
          <a:p>
            <a:pPr algn="r" eaLnBrk="0" hangingPunct="0"/>
            <a:endParaRPr lang="en-US" sz="1800" b="1">
              <a:latin typeface="Arial" charset="0"/>
            </a:endParaRPr>
          </a:p>
          <a:p>
            <a:pPr algn="r" eaLnBrk="0" hangingPunct="0"/>
            <a:r>
              <a:rPr lang="en-US" sz="1800" b="1">
                <a:latin typeface="Arial" charset="0"/>
              </a:rPr>
              <a:t>1</a:t>
            </a:r>
          </a:p>
        </p:txBody>
      </p:sp>
      <p:sp>
        <p:nvSpPr>
          <p:cNvPr id="21512" name="Text Box 31"/>
          <p:cNvSpPr txBox="1">
            <a:spLocks noChangeArrowheads="1"/>
          </p:cNvSpPr>
          <p:nvPr/>
        </p:nvSpPr>
        <p:spPr bwMode="auto">
          <a:xfrm>
            <a:off x="3048000" y="1538288"/>
            <a:ext cx="420688" cy="519112"/>
          </a:xfrm>
          <a:prstGeom prst="rect">
            <a:avLst/>
          </a:prstGeom>
          <a:noFill/>
          <a:ln w="19050">
            <a:noFill/>
            <a:miter lim="800000"/>
            <a:headEnd/>
            <a:tailEnd/>
          </a:ln>
        </p:spPr>
        <p:txBody>
          <a:bodyPr wrap="none" lIns="92075" tIns="46038" rIns="92075" bIns="46038" anchor="ctr">
            <a:spAutoFit/>
          </a:bodyPr>
          <a:lstStyle/>
          <a:p>
            <a:pPr eaLnBrk="0" hangingPunct="0">
              <a:spcBef>
                <a:spcPct val="20000"/>
              </a:spcBef>
            </a:pPr>
            <a:r>
              <a:rPr lang="en-US" sz="2800" b="1">
                <a:latin typeface="Arial" charset="0"/>
              </a:rPr>
              <a:t>P</a:t>
            </a:r>
          </a:p>
        </p:txBody>
      </p:sp>
      <p:sp>
        <p:nvSpPr>
          <p:cNvPr id="21513" name="Slide Number Placeholder 38"/>
          <p:cNvSpPr txBox="1">
            <a:spLocks noGrp="1"/>
          </p:cNvSpPr>
          <p:nvPr/>
        </p:nvSpPr>
        <p:spPr bwMode="auto">
          <a:xfrm>
            <a:off x="7010400" y="6400800"/>
            <a:ext cx="1905000" cy="457200"/>
          </a:xfrm>
          <a:prstGeom prst="rect">
            <a:avLst/>
          </a:prstGeom>
          <a:noFill/>
          <a:ln w="9525">
            <a:noFill/>
            <a:miter lim="800000"/>
            <a:headEnd/>
            <a:tailEnd/>
          </a:ln>
        </p:spPr>
        <p:txBody>
          <a:bodyPr/>
          <a:lstStyle/>
          <a:p>
            <a:pPr algn="r"/>
            <a:fld id="{2388C92D-409F-49D5-980C-56A8DFB0BB16}" type="slidenum">
              <a:rPr lang="en-US" sz="1400"/>
              <a:pPr algn="r"/>
              <a:t>84</a:t>
            </a:fld>
            <a:endParaRPr lang="en-US" sz="1400"/>
          </a:p>
        </p:txBody>
      </p:sp>
      <p:sp>
        <p:nvSpPr>
          <p:cNvPr id="21514" name="Freeform 30"/>
          <p:cNvSpPr>
            <a:spLocks/>
          </p:cNvSpPr>
          <p:nvPr/>
        </p:nvSpPr>
        <p:spPr bwMode="auto">
          <a:xfrm rot="248253">
            <a:off x="4567238" y="2235200"/>
            <a:ext cx="3429000" cy="3505200"/>
          </a:xfrm>
          <a:custGeom>
            <a:avLst/>
            <a:gdLst>
              <a:gd name="T0" fmla="*/ 0 w 4387"/>
              <a:gd name="T1" fmla="*/ 0 h 4289"/>
              <a:gd name="T2" fmla="*/ 2147483647 w 4387"/>
              <a:gd name="T3" fmla="*/ 2147483647 h 4289"/>
              <a:gd name="T4" fmla="*/ 2147483647 w 4387"/>
              <a:gd name="T5" fmla="*/ 2147483647 h 4289"/>
              <a:gd name="T6" fmla="*/ 2147483647 w 4387"/>
              <a:gd name="T7" fmla="*/ 2147483647 h 4289"/>
              <a:gd name="T8" fmla="*/ 2147483647 w 4387"/>
              <a:gd name="T9" fmla="*/ 2147483647 h 4289"/>
              <a:gd name="T10" fmla="*/ 2147483647 w 4387"/>
              <a:gd name="T11" fmla="*/ 2147483647 h 4289"/>
              <a:gd name="T12" fmla="*/ 2147483647 w 4387"/>
              <a:gd name="T13" fmla="*/ 2147483647 h 4289"/>
              <a:gd name="T14" fmla="*/ 2147483647 w 4387"/>
              <a:gd name="T15" fmla="*/ 2147483647 h 4289"/>
              <a:gd name="T16" fmla="*/ 2147483647 w 4387"/>
              <a:gd name="T17" fmla="*/ 2147483647 h 4289"/>
              <a:gd name="T18" fmla="*/ 2147483647 w 4387"/>
              <a:gd name="T19" fmla="*/ 2147483647 h 4289"/>
              <a:gd name="T20" fmla="*/ 2147483647 w 4387"/>
              <a:gd name="T21" fmla="*/ 2147483647 h 4289"/>
              <a:gd name="T22" fmla="*/ 2147483647 w 4387"/>
              <a:gd name="T23" fmla="*/ 2147483647 h 4289"/>
              <a:gd name="T24" fmla="*/ 2147483647 w 4387"/>
              <a:gd name="T25" fmla="*/ 2147483647 h 4289"/>
              <a:gd name="T26" fmla="*/ 2147483647 w 4387"/>
              <a:gd name="T27" fmla="*/ 2147483647 h 4289"/>
              <a:gd name="T28" fmla="*/ 2147483647 w 4387"/>
              <a:gd name="T29" fmla="*/ 2147483647 h 4289"/>
              <a:gd name="T30" fmla="*/ 2147483647 w 4387"/>
              <a:gd name="T31" fmla="*/ 2147483647 h 4289"/>
              <a:gd name="T32" fmla="*/ 2147483647 w 4387"/>
              <a:gd name="T33" fmla="*/ 2147483647 h 4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87"/>
              <a:gd name="T52" fmla="*/ 0 h 4289"/>
              <a:gd name="T53" fmla="*/ 4387 w 4387"/>
              <a:gd name="T54" fmla="*/ 4289 h 4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87" h="4289">
                <a:moveTo>
                  <a:pt x="0" y="0"/>
                </a:moveTo>
                <a:lnTo>
                  <a:pt x="191" y="346"/>
                </a:lnTo>
                <a:lnTo>
                  <a:pt x="397" y="685"/>
                </a:lnTo>
                <a:lnTo>
                  <a:pt x="615" y="1014"/>
                </a:lnTo>
                <a:lnTo>
                  <a:pt x="846" y="1335"/>
                </a:lnTo>
                <a:lnTo>
                  <a:pt x="1084" y="1643"/>
                </a:lnTo>
                <a:lnTo>
                  <a:pt x="1337" y="1942"/>
                </a:lnTo>
                <a:lnTo>
                  <a:pt x="1599" y="2230"/>
                </a:lnTo>
                <a:lnTo>
                  <a:pt x="1873" y="2509"/>
                </a:lnTo>
                <a:lnTo>
                  <a:pt x="2155" y="2773"/>
                </a:lnTo>
                <a:lnTo>
                  <a:pt x="2447" y="3028"/>
                </a:lnTo>
                <a:lnTo>
                  <a:pt x="2748" y="3269"/>
                </a:lnTo>
                <a:lnTo>
                  <a:pt x="3059" y="3499"/>
                </a:lnTo>
                <a:lnTo>
                  <a:pt x="3378" y="3715"/>
                </a:lnTo>
                <a:lnTo>
                  <a:pt x="3706" y="3919"/>
                </a:lnTo>
                <a:lnTo>
                  <a:pt x="4043" y="4110"/>
                </a:lnTo>
                <a:lnTo>
                  <a:pt x="4387" y="4289"/>
                </a:lnTo>
              </a:path>
            </a:pathLst>
          </a:custGeom>
          <a:noFill/>
          <a:ln w="57150">
            <a:solidFill>
              <a:srgbClr val="000099"/>
            </a:solidFill>
            <a:round/>
            <a:headEnd/>
            <a:tailEnd/>
          </a:ln>
        </p:spPr>
        <p:txBody>
          <a:bodyPr/>
          <a:lstStyle/>
          <a:p>
            <a:endParaRPr lang="en-US"/>
          </a:p>
        </p:txBody>
      </p:sp>
      <p:sp>
        <p:nvSpPr>
          <p:cNvPr id="21515" name="Freeform 16"/>
          <p:cNvSpPr>
            <a:spLocks/>
          </p:cNvSpPr>
          <p:nvPr/>
        </p:nvSpPr>
        <p:spPr bwMode="auto">
          <a:xfrm rot="-192810">
            <a:off x="4343400" y="2300288"/>
            <a:ext cx="2362200" cy="31242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21516" name="Oval 14"/>
          <p:cNvSpPr>
            <a:spLocks noChangeArrowheads="1"/>
          </p:cNvSpPr>
          <p:nvPr/>
        </p:nvSpPr>
        <p:spPr bwMode="auto">
          <a:xfrm>
            <a:off x="4344988" y="54229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17" name="Oval 15"/>
          <p:cNvSpPr>
            <a:spLocks noChangeArrowheads="1"/>
          </p:cNvSpPr>
          <p:nvPr/>
        </p:nvSpPr>
        <p:spPr bwMode="auto">
          <a:xfrm>
            <a:off x="5029200" y="46482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18" name="Oval 16"/>
          <p:cNvSpPr>
            <a:spLocks noChangeArrowheads="1"/>
          </p:cNvSpPr>
          <p:nvPr/>
        </p:nvSpPr>
        <p:spPr bwMode="auto">
          <a:xfrm>
            <a:off x="6099175" y="3062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19" name="Oval 17"/>
          <p:cNvSpPr>
            <a:spLocks noChangeArrowheads="1"/>
          </p:cNvSpPr>
          <p:nvPr/>
        </p:nvSpPr>
        <p:spPr bwMode="auto">
          <a:xfrm>
            <a:off x="6556375" y="22240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20" name="Oval 18"/>
          <p:cNvSpPr>
            <a:spLocks noChangeArrowheads="1"/>
          </p:cNvSpPr>
          <p:nvPr/>
        </p:nvSpPr>
        <p:spPr bwMode="auto">
          <a:xfrm>
            <a:off x="5641975" y="3824288"/>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21" name="Text Box 34"/>
          <p:cNvSpPr txBox="1">
            <a:spLocks noChangeArrowheads="1"/>
          </p:cNvSpPr>
          <p:nvPr/>
        </p:nvSpPr>
        <p:spPr bwMode="auto">
          <a:xfrm>
            <a:off x="533400" y="838200"/>
            <a:ext cx="1752600" cy="9461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a:solidFill>
                  <a:srgbClr val="990000"/>
                </a:solidFill>
              </a:rPr>
              <a:t>Supply Schedule</a:t>
            </a:r>
          </a:p>
        </p:txBody>
      </p:sp>
      <p:graphicFrame>
        <p:nvGraphicFramePr>
          <p:cNvPr id="63508" name="Group 20"/>
          <p:cNvGraphicFramePr>
            <a:graphicFrameLocks noGrp="1"/>
          </p:cNvGraphicFramePr>
          <p:nvPr/>
        </p:nvGraphicFramePr>
        <p:xfrm>
          <a:off x="457200" y="1905000"/>
          <a:ext cx="2133600" cy="4086228"/>
        </p:xfrm>
        <a:graphic>
          <a:graphicData uri="http://schemas.openxmlformats.org/drawingml/2006/table">
            <a:tbl>
              <a:tblPr/>
              <a:tblGrid>
                <a:gridCol w="1371600"/>
                <a:gridCol w="762000"/>
              </a:tblGrid>
              <a:tr h="681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Qs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$5  $7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$4  $6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  $5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$2  $4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45" name="Line 43"/>
          <p:cNvSpPr>
            <a:spLocks noChangeShapeType="1"/>
          </p:cNvSpPr>
          <p:nvPr/>
        </p:nvSpPr>
        <p:spPr bwMode="auto">
          <a:xfrm flipH="1">
            <a:off x="3581400" y="3900488"/>
            <a:ext cx="2057400" cy="0"/>
          </a:xfrm>
          <a:prstGeom prst="line">
            <a:avLst/>
          </a:prstGeom>
          <a:noFill/>
          <a:ln w="28575">
            <a:solidFill>
              <a:schemeClr val="tx1"/>
            </a:solidFill>
            <a:prstDash val="dash"/>
            <a:round/>
            <a:headEnd/>
            <a:tailEnd/>
          </a:ln>
        </p:spPr>
        <p:txBody>
          <a:bodyPr/>
          <a:lstStyle/>
          <a:p>
            <a:endParaRPr lang="en-US"/>
          </a:p>
        </p:txBody>
      </p:sp>
      <p:sp>
        <p:nvSpPr>
          <p:cNvPr id="21546" name="Line 44"/>
          <p:cNvSpPr>
            <a:spLocks noChangeShapeType="1"/>
          </p:cNvSpPr>
          <p:nvPr/>
        </p:nvSpPr>
        <p:spPr bwMode="auto">
          <a:xfrm flipH="1">
            <a:off x="5718175" y="3976688"/>
            <a:ext cx="0" cy="2362200"/>
          </a:xfrm>
          <a:prstGeom prst="line">
            <a:avLst/>
          </a:prstGeom>
          <a:noFill/>
          <a:ln w="28575">
            <a:solidFill>
              <a:schemeClr val="tx1"/>
            </a:solidFill>
            <a:prstDash val="dash"/>
            <a:round/>
            <a:headEnd/>
            <a:tailEnd/>
          </a:ln>
        </p:spPr>
        <p:txBody>
          <a:bodyPr/>
          <a:lstStyle/>
          <a:p>
            <a:endParaRPr lang="en-US"/>
          </a:p>
        </p:txBody>
      </p:sp>
      <p:sp>
        <p:nvSpPr>
          <p:cNvPr id="21547" name="Rectangle 31"/>
          <p:cNvSpPr>
            <a:spLocks noChangeArrowheads="1"/>
          </p:cNvSpPr>
          <p:nvPr/>
        </p:nvSpPr>
        <p:spPr bwMode="auto">
          <a:xfrm>
            <a:off x="7843838" y="5511800"/>
            <a:ext cx="441325"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D</a:t>
            </a:r>
          </a:p>
        </p:txBody>
      </p:sp>
      <p:sp>
        <p:nvSpPr>
          <p:cNvPr id="21548" name="Rectangle 31"/>
          <p:cNvSpPr>
            <a:spLocks noChangeArrowheads="1"/>
          </p:cNvSpPr>
          <p:nvPr/>
        </p:nvSpPr>
        <p:spPr bwMode="auto">
          <a:xfrm>
            <a:off x="6784975" y="1919288"/>
            <a:ext cx="420688" cy="519112"/>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p>
        </p:txBody>
      </p:sp>
      <p:sp>
        <p:nvSpPr>
          <p:cNvPr id="21549" name="Text Box 35"/>
          <p:cNvSpPr txBox="1">
            <a:spLocks noChangeArrowheads="1"/>
          </p:cNvSpPr>
          <p:nvPr/>
        </p:nvSpPr>
        <p:spPr bwMode="auto">
          <a:xfrm>
            <a:off x="3657600" y="6491288"/>
            <a:ext cx="4529138" cy="366712"/>
          </a:xfrm>
          <a:prstGeom prst="rect">
            <a:avLst/>
          </a:prstGeom>
          <a:noFill/>
          <a:ln w="12700">
            <a:noFill/>
            <a:miter lim="800000"/>
            <a:headEnd type="none" w="sm" len="sm"/>
            <a:tailEnd type="none" w="sm" len="sm"/>
          </a:ln>
        </p:spPr>
        <p:txBody>
          <a:bodyPr>
            <a:spAutoFit/>
          </a:bodyPr>
          <a:lstStyle/>
          <a:p>
            <a:pPr eaLnBrk="0" hangingPunct="0"/>
            <a:r>
              <a:rPr lang="en-US" sz="1800" b="1">
                <a:latin typeface="Arial" charset="0"/>
              </a:rPr>
              <a:t>40     60     80     100     120    140</a:t>
            </a:r>
          </a:p>
        </p:txBody>
      </p:sp>
      <p:sp>
        <p:nvSpPr>
          <p:cNvPr id="3" name="Text Box 34"/>
          <p:cNvSpPr txBox="1">
            <a:spLocks noChangeArrowheads="1"/>
          </p:cNvSpPr>
          <p:nvPr/>
        </p:nvSpPr>
        <p:spPr bwMode="auto">
          <a:xfrm>
            <a:off x="6096000" y="3276600"/>
            <a:ext cx="3048000" cy="1244600"/>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2800" b="1"/>
              <a:t>Tax is the vertical distance between supply curves </a:t>
            </a:r>
          </a:p>
        </p:txBody>
      </p:sp>
      <p:sp>
        <p:nvSpPr>
          <p:cNvPr id="21551" name="Line 49"/>
          <p:cNvSpPr>
            <a:spLocks noChangeShapeType="1"/>
          </p:cNvSpPr>
          <p:nvPr/>
        </p:nvSpPr>
        <p:spPr bwMode="auto">
          <a:xfrm flipV="1">
            <a:off x="685800" y="2743200"/>
            <a:ext cx="304800" cy="304800"/>
          </a:xfrm>
          <a:prstGeom prst="line">
            <a:avLst/>
          </a:prstGeom>
          <a:noFill/>
          <a:ln w="76200">
            <a:solidFill>
              <a:srgbClr val="FF0000"/>
            </a:solidFill>
            <a:round/>
            <a:headEnd/>
            <a:tailEnd/>
          </a:ln>
        </p:spPr>
        <p:txBody>
          <a:bodyPr/>
          <a:lstStyle/>
          <a:p>
            <a:endParaRPr lang="en-US"/>
          </a:p>
        </p:txBody>
      </p:sp>
      <p:sp>
        <p:nvSpPr>
          <p:cNvPr id="21552" name="Line 50"/>
          <p:cNvSpPr>
            <a:spLocks noChangeShapeType="1"/>
          </p:cNvSpPr>
          <p:nvPr/>
        </p:nvSpPr>
        <p:spPr bwMode="auto">
          <a:xfrm flipV="1">
            <a:off x="685800" y="3505200"/>
            <a:ext cx="304800" cy="304800"/>
          </a:xfrm>
          <a:prstGeom prst="line">
            <a:avLst/>
          </a:prstGeom>
          <a:noFill/>
          <a:ln w="76200">
            <a:solidFill>
              <a:srgbClr val="FF0000"/>
            </a:solidFill>
            <a:round/>
            <a:headEnd/>
            <a:tailEnd/>
          </a:ln>
        </p:spPr>
        <p:txBody>
          <a:bodyPr/>
          <a:lstStyle/>
          <a:p>
            <a:endParaRPr lang="en-US"/>
          </a:p>
        </p:txBody>
      </p:sp>
      <p:sp>
        <p:nvSpPr>
          <p:cNvPr id="21553" name="Line 51"/>
          <p:cNvSpPr>
            <a:spLocks noChangeShapeType="1"/>
          </p:cNvSpPr>
          <p:nvPr/>
        </p:nvSpPr>
        <p:spPr bwMode="auto">
          <a:xfrm flipV="1">
            <a:off x="609600" y="4114800"/>
            <a:ext cx="304800" cy="304800"/>
          </a:xfrm>
          <a:prstGeom prst="line">
            <a:avLst/>
          </a:prstGeom>
          <a:noFill/>
          <a:ln w="76200">
            <a:solidFill>
              <a:srgbClr val="FF0000"/>
            </a:solidFill>
            <a:round/>
            <a:headEnd/>
            <a:tailEnd/>
          </a:ln>
        </p:spPr>
        <p:txBody>
          <a:bodyPr/>
          <a:lstStyle/>
          <a:p>
            <a:endParaRPr lang="en-US"/>
          </a:p>
        </p:txBody>
      </p:sp>
      <p:sp>
        <p:nvSpPr>
          <p:cNvPr id="21554" name="Line 52"/>
          <p:cNvSpPr>
            <a:spLocks noChangeShapeType="1"/>
          </p:cNvSpPr>
          <p:nvPr/>
        </p:nvSpPr>
        <p:spPr bwMode="auto">
          <a:xfrm flipV="1">
            <a:off x="685800" y="4800600"/>
            <a:ext cx="304800" cy="304800"/>
          </a:xfrm>
          <a:prstGeom prst="line">
            <a:avLst/>
          </a:prstGeom>
          <a:noFill/>
          <a:ln w="76200">
            <a:solidFill>
              <a:srgbClr val="FF0000"/>
            </a:solidFill>
            <a:round/>
            <a:headEnd/>
            <a:tailEnd/>
          </a:ln>
        </p:spPr>
        <p:txBody>
          <a:bodyPr/>
          <a:lstStyle/>
          <a:p>
            <a:endParaRPr lang="en-US"/>
          </a:p>
        </p:txBody>
      </p:sp>
      <p:sp>
        <p:nvSpPr>
          <p:cNvPr id="21555" name="Line 53"/>
          <p:cNvSpPr>
            <a:spLocks noChangeShapeType="1"/>
          </p:cNvSpPr>
          <p:nvPr/>
        </p:nvSpPr>
        <p:spPr bwMode="auto">
          <a:xfrm flipV="1">
            <a:off x="685800" y="5486400"/>
            <a:ext cx="304800" cy="304800"/>
          </a:xfrm>
          <a:prstGeom prst="line">
            <a:avLst/>
          </a:prstGeom>
          <a:noFill/>
          <a:ln w="76200">
            <a:solidFill>
              <a:srgbClr val="FF0000"/>
            </a:solidFill>
            <a:round/>
            <a:headEnd/>
            <a:tailEnd/>
          </a:ln>
        </p:spPr>
        <p:txBody>
          <a:bodyPr/>
          <a:lstStyle/>
          <a:p>
            <a:endParaRPr lang="en-US"/>
          </a:p>
        </p:txBody>
      </p:sp>
      <p:sp>
        <p:nvSpPr>
          <p:cNvPr id="21556" name="Freeform 16"/>
          <p:cNvSpPr>
            <a:spLocks/>
          </p:cNvSpPr>
          <p:nvPr/>
        </p:nvSpPr>
        <p:spPr bwMode="auto">
          <a:xfrm rot="-192810">
            <a:off x="4414838" y="635000"/>
            <a:ext cx="2362200" cy="3124200"/>
          </a:xfrm>
          <a:custGeom>
            <a:avLst/>
            <a:gdLst>
              <a:gd name="T0" fmla="*/ 0 w 3038"/>
              <a:gd name="T1" fmla="*/ 2147483647 h 4134"/>
              <a:gd name="T2" fmla="*/ 2147483647 w 3038"/>
              <a:gd name="T3" fmla="*/ 2147483647 h 4134"/>
              <a:gd name="T4" fmla="*/ 2147483647 w 3038"/>
              <a:gd name="T5" fmla="*/ 2147483647 h 4134"/>
              <a:gd name="T6" fmla="*/ 2147483647 w 3038"/>
              <a:gd name="T7" fmla="*/ 2147483647 h 4134"/>
              <a:gd name="T8" fmla="*/ 2147483647 w 3038"/>
              <a:gd name="T9" fmla="*/ 2147483647 h 4134"/>
              <a:gd name="T10" fmla="*/ 2147483647 w 3038"/>
              <a:gd name="T11" fmla="*/ 2147483647 h 4134"/>
              <a:gd name="T12" fmla="*/ 2147483647 w 3038"/>
              <a:gd name="T13" fmla="*/ 2147483647 h 4134"/>
              <a:gd name="T14" fmla="*/ 2147483647 w 3038"/>
              <a:gd name="T15" fmla="*/ 2147483647 h 4134"/>
              <a:gd name="T16" fmla="*/ 2147483647 w 3038"/>
              <a:gd name="T17" fmla="*/ 0 h 4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8"/>
              <a:gd name="T28" fmla="*/ 0 h 4134"/>
              <a:gd name="T29" fmla="*/ 3038 w 3038"/>
              <a:gd name="T30" fmla="*/ 4134 h 4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8" h="4134">
                <a:moveTo>
                  <a:pt x="0" y="4134"/>
                </a:moveTo>
                <a:lnTo>
                  <a:pt x="438" y="3675"/>
                </a:lnTo>
                <a:lnTo>
                  <a:pt x="860" y="3198"/>
                </a:lnTo>
                <a:lnTo>
                  <a:pt x="1265" y="2704"/>
                </a:lnTo>
                <a:lnTo>
                  <a:pt x="1655" y="2194"/>
                </a:lnTo>
                <a:lnTo>
                  <a:pt x="2026" y="1668"/>
                </a:lnTo>
                <a:lnTo>
                  <a:pt x="2382" y="1128"/>
                </a:lnTo>
                <a:lnTo>
                  <a:pt x="2718" y="572"/>
                </a:lnTo>
                <a:lnTo>
                  <a:pt x="3038" y="0"/>
                </a:lnTo>
              </a:path>
            </a:pathLst>
          </a:custGeom>
          <a:noFill/>
          <a:ln w="57150">
            <a:solidFill>
              <a:srgbClr val="000099"/>
            </a:solidFill>
            <a:round/>
            <a:headEnd/>
            <a:tailEnd/>
          </a:ln>
        </p:spPr>
        <p:txBody>
          <a:bodyPr/>
          <a:lstStyle/>
          <a:p>
            <a:endParaRPr lang="en-US"/>
          </a:p>
        </p:txBody>
      </p:sp>
      <p:sp>
        <p:nvSpPr>
          <p:cNvPr id="21557" name="Oval 55"/>
          <p:cNvSpPr>
            <a:spLocks noChangeArrowheads="1"/>
          </p:cNvSpPr>
          <p:nvPr/>
        </p:nvSpPr>
        <p:spPr bwMode="auto">
          <a:xfrm>
            <a:off x="4416425" y="3757613"/>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58" name="Oval 56"/>
          <p:cNvSpPr>
            <a:spLocks noChangeArrowheads="1"/>
          </p:cNvSpPr>
          <p:nvPr/>
        </p:nvSpPr>
        <p:spPr bwMode="auto">
          <a:xfrm>
            <a:off x="5024438" y="29972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59" name="Oval 57"/>
          <p:cNvSpPr>
            <a:spLocks noChangeArrowheads="1"/>
          </p:cNvSpPr>
          <p:nvPr/>
        </p:nvSpPr>
        <p:spPr bwMode="auto">
          <a:xfrm>
            <a:off x="6170613" y="1397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60" name="Oval 58"/>
          <p:cNvSpPr>
            <a:spLocks noChangeArrowheads="1"/>
          </p:cNvSpPr>
          <p:nvPr/>
        </p:nvSpPr>
        <p:spPr bwMode="auto">
          <a:xfrm>
            <a:off x="6627813" y="5588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61" name="Oval 59"/>
          <p:cNvSpPr>
            <a:spLocks noChangeArrowheads="1"/>
          </p:cNvSpPr>
          <p:nvPr/>
        </p:nvSpPr>
        <p:spPr bwMode="auto">
          <a:xfrm>
            <a:off x="5713413" y="2159000"/>
            <a:ext cx="152400" cy="152400"/>
          </a:xfrm>
          <a:prstGeom prst="ellipse">
            <a:avLst/>
          </a:prstGeom>
          <a:solidFill>
            <a:srgbClr val="FFFF00"/>
          </a:solidFill>
          <a:ln w="28575">
            <a:solidFill>
              <a:schemeClr val="tx1"/>
            </a:solidFill>
            <a:round/>
            <a:headEnd/>
            <a:tailEnd/>
          </a:ln>
        </p:spPr>
        <p:txBody>
          <a:bodyPr wrap="none" anchor="ctr"/>
          <a:lstStyle/>
          <a:p>
            <a:endParaRPr lang="en-US"/>
          </a:p>
        </p:txBody>
      </p:sp>
      <p:sp>
        <p:nvSpPr>
          <p:cNvPr id="21562" name="Rectangle 31"/>
          <p:cNvSpPr>
            <a:spLocks noChangeArrowheads="1"/>
          </p:cNvSpPr>
          <p:nvPr/>
        </p:nvSpPr>
        <p:spPr bwMode="auto">
          <a:xfrm>
            <a:off x="6856413" y="254000"/>
            <a:ext cx="838200" cy="519113"/>
          </a:xfrm>
          <a:prstGeom prst="rect">
            <a:avLst/>
          </a:prstGeom>
          <a:noFill/>
          <a:ln w="9525">
            <a:noFill/>
            <a:miter lim="800000"/>
            <a:headEnd/>
            <a:tailEnd/>
          </a:ln>
        </p:spPr>
        <p:txBody>
          <a:bodyPr wrap="none" lIns="92075" tIns="46038" rIns="92075" bIns="46038">
            <a:spAutoFit/>
          </a:bodyPr>
          <a:lstStyle/>
          <a:p>
            <a:pPr eaLnBrk="0" hangingPunct="0"/>
            <a:r>
              <a:rPr lang="en-US" sz="2800" b="1">
                <a:latin typeface="Arial" charset="0"/>
              </a:rPr>
              <a:t>S</a:t>
            </a:r>
            <a:r>
              <a:rPr lang="en-US" sz="2800" b="1" baseline="-25000">
                <a:latin typeface="Arial" charset="0"/>
              </a:rPr>
              <a:t>Tax</a:t>
            </a:r>
          </a:p>
        </p:txBody>
      </p:sp>
      <p:sp>
        <p:nvSpPr>
          <p:cNvPr id="21563" name="Line 61"/>
          <p:cNvSpPr>
            <a:spLocks noChangeShapeType="1"/>
          </p:cNvSpPr>
          <p:nvPr/>
        </p:nvSpPr>
        <p:spPr bwMode="auto">
          <a:xfrm flipH="1">
            <a:off x="3581400" y="3124200"/>
            <a:ext cx="1447800" cy="0"/>
          </a:xfrm>
          <a:prstGeom prst="line">
            <a:avLst/>
          </a:prstGeom>
          <a:noFill/>
          <a:ln w="28575">
            <a:solidFill>
              <a:schemeClr val="tx1"/>
            </a:solidFill>
            <a:prstDash val="dash"/>
            <a:round/>
            <a:headEnd/>
            <a:tailEnd/>
          </a:ln>
        </p:spPr>
        <p:txBody>
          <a:bodyPr/>
          <a:lstStyle/>
          <a:p>
            <a:endParaRPr lang="en-US"/>
          </a:p>
        </p:txBody>
      </p:sp>
      <p:sp>
        <p:nvSpPr>
          <p:cNvPr id="63550" name="AutoShape 62"/>
          <p:cNvSpPr>
            <a:spLocks/>
          </p:cNvSpPr>
          <p:nvPr/>
        </p:nvSpPr>
        <p:spPr bwMode="auto">
          <a:xfrm>
            <a:off x="5867400" y="2209800"/>
            <a:ext cx="304800" cy="1676400"/>
          </a:xfrm>
          <a:prstGeom prst="rightBrace">
            <a:avLst>
              <a:gd name="adj1" fmla="val 45833"/>
              <a:gd name="adj2" fmla="val 80588"/>
            </a:avLst>
          </a:prstGeom>
          <a:noFill/>
          <a:ln w="57150">
            <a:solidFill>
              <a:srgbClr val="FF0000"/>
            </a:solidFill>
            <a:round/>
            <a:headEnd/>
            <a:tailEnd/>
          </a:ln>
        </p:spPr>
        <p:txBody>
          <a:bodyPr wrap="none" anchor="ctr"/>
          <a:lstStyle/>
          <a:p>
            <a:pPr algn="ctr"/>
            <a:endParaRPr lang="en-US">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550"/>
                                        </p:tgtEl>
                                        <p:attrNameLst>
                                          <p:attrName>style.visibility</p:attrName>
                                        </p:attrNameLst>
                                      </p:cBhvr>
                                      <p:to>
                                        <p:strVal val="visible"/>
                                      </p:to>
                                    </p:set>
                                    <p:animEffect transition="in" filter="dissolve">
                                      <p:cBhvr>
                                        <p:cTn id="7" dur="500"/>
                                        <p:tgtEl>
                                          <p:spTgt spid="635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355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800" y="3124200"/>
            <a:ext cx="8458200" cy="1565275"/>
          </a:xfrm>
          <a:prstGeom prst="rect">
            <a:avLst/>
          </a:prstGeom>
          <a:noFill/>
          <a:ln w="12700">
            <a:noFill/>
            <a:miter lim="800000"/>
            <a:headEnd/>
            <a:tailEnd/>
          </a:ln>
        </p:spPr>
        <p:txBody>
          <a:bodyPr lIns="90488" tIns="44450" rIns="90488" bIns="44450">
            <a:spAutoFit/>
          </a:bodyPr>
          <a:lstStyle/>
          <a:p>
            <a:pPr algn="ctr" eaLnBrk="0" hangingPunct="0">
              <a:lnSpc>
                <a:spcPct val="85000"/>
              </a:lnSpc>
            </a:pPr>
            <a:r>
              <a:rPr lang="en-US" sz="5700" b="1"/>
              <a:t>Market Failures and the Role of the Government</a:t>
            </a:r>
          </a:p>
        </p:txBody>
      </p:sp>
      <p:sp>
        <p:nvSpPr>
          <p:cNvPr id="2051" name="Slide Number Placeholder 6"/>
          <p:cNvSpPr>
            <a:spLocks noGrp="1"/>
          </p:cNvSpPr>
          <p:nvPr>
            <p:ph type="sldNum" sz="quarter" idx="12"/>
          </p:nvPr>
        </p:nvSpPr>
        <p:spPr>
          <a:noFill/>
        </p:spPr>
        <p:txBody>
          <a:bodyPr/>
          <a:lstStyle/>
          <a:p>
            <a:fld id="{ACA6ADEE-3053-4060-8563-89F56AFFED13}" type="slidenum">
              <a:rPr lang="en-US" smtClean="0"/>
              <a:pPr/>
              <a:t>85</a:t>
            </a:fld>
            <a:endParaRPr lang="en-US" smtClean="0"/>
          </a:p>
        </p:txBody>
      </p:sp>
    </p:spTree>
  </p:cSld>
  <p:clrMapOvr>
    <a:masterClrMapping/>
  </p:clrMapOvr>
  <p:transition spd="med">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5123" name="Rectangle 3"/>
          <p:cNvSpPr>
            <a:spLocks noChangeArrowheads="1"/>
          </p:cNvSpPr>
          <p:nvPr/>
        </p:nvSpPr>
        <p:spPr bwMode="auto">
          <a:xfrm>
            <a:off x="228600" y="1828800"/>
            <a:ext cx="8504238" cy="3382963"/>
          </a:xfrm>
          <a:prstGeom prst="rect">
            <a:avLst/>
          </a:prstGeom>
          <a:noFill/>
          <a:ln w="9525">
            <a:noFill/>
            <a:miter lim="800000"/>
            <a:headEnd/>
            <a:tailEnd/>
          </a:ln>
        </p:spPr>
        <p:txBody>
          <a:bodyPr>
            <a:spAutoFit/>
          </a:bodyPr>
          <a:lstStyle/>
          <a:p>
            <a:pPr marL="457200" indent="-457200" algn="ctr"/>
            <a:r>
              <a:rPr lang="en-US" sz="7200" b="1">
                <a:cs typeface="Times New Roman" pitchFamily="18" charset="0"/>
              </a:rPr>
              <a:t>What is the Free Market?</a:t>
            </a:r>
          </a:p>
          <a:p>
            <a:pPr marL="457200" indent="-457200" algn="ctr"/>
            <a:r>
              <a:rPr lang="en-US" sz="7200" b="1">
                <a:cs typeface="Times New Roman" pitchFamily="18" charset="0"/>
              </a:rPr>
              <a:t>(Capitalism)</a:t>
            </a:r>
          </a:p>
        </p:txBody>
      </p:sp>
      <p:sp>
        <p:nvSpPr>
          <p:cNvPr id="5124" name="Slide Number Placeholder 3"/>
          <p:cNvSpPr>
            <a:spLocks noGrp="1"/>
          </p:cNvSpPr>
          <p:nvPr>
            <p:ph type="sldNum" sz="quarter" idx="12"/>
          </p:nvPr>
        </p:nvSpPr>
        <p:spPr>
          <a:noFill/>
        </p:spPr>
        <p:txBody>
          <a:bodyPr/>
          <a:lstStyle/>
          <a:p>
            <a:fld id="{28D44577-8C04-4EF1-8DC7-A02484A10802}" type="slidenum">
              <a:rPr lang="en-US" smtClean="0"/>
              <a:pPr/>
              <a:t>86</a:t>
            </a:fld>
            <a:endParaRPr lang="en-US" smtClean="0"/>
          </a:p>
        </p:txBody>
      </p:sp>
    </p:spTree>
  </p:cSld>
  <p:clrMapOvr>
    <a:masterClrMapping/>
  </p:clrMapOvr>
  <p:transition spd="med">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0"/>
            <a:ext cx="8534400" cy="1143000"/>
          </a:xfrm>
        </p:spPr>
        <p:txBody>
          <a:bodyPr/>
          <a:lstStyle/>
          <a:p>
            <a:pPr eaLnBrk="1" hangingPunct="1"/>
            <a:r>
              <a:rPr lang="en-US" b="1" smtClean="0"/>
              <a:t>5 Characteristics of Free Markets</a:t>
            </a:r>
          </a:p>
        </p:txBody>
      </p:sp>
      <p:sp>
        <p:nvSpPr>
          <p:cNvPr id="29699" name="Text Box 3"/>
          <p:cNvSpPr txBox="1">
            <a:spLocks noChangeArrowheads="1"/>
          </p:cNvSpPr>
          <p:nvPr/>
        </p:nvSpPr>
        <p:spPr bwMode="auto">
          <a:xfrm>
            <a:off x="152400" y="914400"/>
            <a:ext cx="8802688" cy="4321175"/>
          </a:xfrm>
          <a:prstGeom prst="rect">
            <a:avLst/>
          </a:prstGeom>
          <a:noFill/>
          <a:ln w="9525">
            <a:noFill/>
            <a:miter lim="800000"/>
            <a:headEnd/>
            <a:tailEnd/>
          </a:ln>
        </p:spPr>
        <p:txBody>
          <a:bodyPr>
            <a:spAutoFit/>
          </a:bodyPr>
          <a:lstStyle/>
          <a:p>
            <a:pPr marL="457200" indent="-457200" eaLnBrk="0" hangingPunct="0">
              <a:lnSpc>
                <a:spcPct val="110000"/>
              </a:lnSpc>
              <a:buFontTx/>
              <a:buAutoNum type="arabicPeriod"/>
            </a:pPr>
            <a:r>
              <a:rPr kumimoji="1" lang="en-US" sz="2800" b="1"/>
              <a:t>Little government involvement in the economy. </a:t>
            </a:r>
            <a:r>
              <a:rPr kumimoji="1" lang="en-US" sz="2800" b="1">
                <a:solidFill>
                  <a:srgbClr val="990000"/>
                </a:solidFill>
              </a:rPr>
              <a:t>(Laissez Faire = Let it be)</a:t>
            </a:r>
            <a:r>
              <a:rPr kumimoji="1" lang="en-US" sz="2800">
                <a:solidFill>
                  <a:schemeClr val="hlink"/>
                </a:solidFill>
              </a:rPr>
              <a:t>  </a:t>
            </a:r>
          </a:p>
          <a:p>
            <a:pPr marL="457200" indent="-457200" eaLnBrk="0" hangingPunct="0">
              <a:lnSpc>
                <a:spcPct val="110000"/>
              </a:lnSpc>
              <a:buFontTx/>
              <a:buAutoNum type="arabicPeriod"/>
            </a:pPr>
            <a:r>
              <a:rPr kumimoji="1" lang="en-US" sz="2800" b="1"/>
              <a:t>Individuals OWN resources and determine what to produce, how to produce, and who gets it.</a:t>
            </a:r>
          </a:p>
          <a:p>
            <a:pPr marL="457200" indent="-457200" eaLnBrk="0" hangingPunct="0">
              <a:lnSpc>
                <a:spcPct val="110000"/>
              </a:lnSpc>
              <a:buFontTx/>
              <a:buAutoNum type="arabicPeriod"/>
            </a:pPr>
            <a:r>
              <a:rPr kumimoji="1" lang="en-US" sz="2800" b="1"/>
              <a:t>The opportunity to make </a:t>
            </a:r>
            <a:r>
              <a:rPr kumimoji="1" lang="en-US" sz="2800" b="1">
                <a:solidFill>
                  <a:schemeClr val="tx2"/>
                </a:solidFill>
              </a:rPr>
              <a:t>PROFIT </a:t>
            </a:r>
            <a:r>
              <a:rPr kumimoji="1" lang="en-US" sz="2800" b="1"/>
              <a:t>gives people </a:t>
            </a:r>
            <a:r>
              <a:rPr kumimoji="1" lang="en-US" sz="2800" b="1">
                <a:solidFill>
                  <a:schemeClr val="tx2"/>
                </a:solidFill>
              </a:rPr>
              <a:t>INCENTIVE</a:t>
            </a:r>
            <a:r>
              <a:rPr kumimoji="1" lang="en-US" sz="2800" b="1"/>
              <a:t> to produce quality items efficiently.</a:t>
            </a:r>
          </a:p>
          <a:p>
            <a:pPr marL="457200" indent="-457200" eaLnBrk="0" hangingPunct="0">
              <a:lnSpc>
                <a:spcPct val="110000"/>
              </a:lnSpc>
              <a:buFontTx/>
              <a:buAutoNum type="arabicPeriod"/>
            </a:pPr>
            <a:r>
              <a:rPr kumimoji="1" lang="en-US" sz="2800" b="1"/>
              <a:t>Wide variety of goods available to consumers. </a:t>
            </a:r>
          </a:p>
          <a:p>
            <a:pPr marL="457200" indent="-457200" eaLnBrk="0" hangingPunct="0">
              <a:lnSpc>
                <a:spcPct val="110000"/>
              </a:lnSpc>
              <a:buFontTx/>
              <a:buAutoNum type="arabicPeriod"/>
            </a:pPr>
            <a:r>
              <a:rPr kumimoji="1" lang="en-US" sz="2800" b="1">
                <a:solidFill>
                  <a:schemeClr val="tx2"/>
                </a:solidFill>
              </a:rPr>
              <a:t>Competition</a:t>
            </a:r>
            <a:r>
              <a:rPr kumimoji="1" lang="en-US" sz="2800" b="1"/>
              <a:t> and </a:t>
            </a:r>
            <a:r>
              <a:rPr kumimoji="1" lang="en-US" sz="2800" b="1">
                <a:solidFill>
                  <a:schemeClr val="tx2"/>
                </a:solidFill>
              </a:rPr>
              <a:t>Self-Interest</a:t>
            </a:r>
            <a:r>
              <a:rPr kumimoji="1" lang="en-US" sz="2800" b="1"/>
              <a:t> work together to </a:t>
            </a:r>
            <a:r>
              <a:rPr kumimoji="1" lang="en-US" sz="2800" b="1" u="sng"/>
              <a:t>regulate the economy</a:t>
            </a:r>
            <a:r>
              <a:rPr kumimoji="1" lang="en-US" sz="2800" b="1"/>
              <a:t>.</a:t>
            </a:r>
            <a:endParaRPr kumimoji="1" lang="en-US" sz="2800" b="1">
              <a:solidFill>
                <a:schemeClr val="hlink"/>
              </a:solidFill>
            </a:endParaRPr>
          </a:p>
        </p:txBody>
      </p:sp>
      <p:sp>
        <p:nvSpPr>
          <p:cNvPr id="6148" name="Slide Number Placeholder 3"/>
          <p:cNvSpPr>
            <a:spLocks noGrp="1"/>
          </p:cNvSpPr>
          <p:nvPr>
            <p:ph type="sldNum" sz="quarter" idx="12"/>
          </p:nvPr>
        </p:nvSpPr>
        <p:spPr>
          <a:noFill/>
        </p:spPr>
        <p:txBody>
          <a:bodyPr/>
          <a:lstStyle/>
          <a:p>
            <a:fld id="{EA38DB1F-4E33-4F28-9793-1E6D636F5EA5}" type="slidenum">
              <a:rPr lang="en-US" smtClean="0"/>
              <a:pPr/>
              <a:t>87</a:t>
            </a:fld>
            <a:endParaRPr lang="en-US" smtClean="0"/>
          </a:p>
        </p:txBody>
      </p:sp>
      <p:sp>
        <p:nvSpPr>
          <p:cNvPr id="6149" name="Rectangle 6"/>
          <p:cNvSpPr>
            <a:spLocks noChangeArrowheads="1"/>
          </p:cNvSpPr>
          <p:nvPr/>
        </p:nvSpPr>
        <p:spPr bwMode="auto">
          <a:xfrm>
            <a:off x="228600" y="5410200"/>
            <a:ext cx="8534400" cy="1066800"/>
          </a:xfrm>
          <a:prstGeom prst="rect">
            <a:avLst/>
          </a:prstGeom>
          <a:noFill/>
          <a:ln w="9525">
            <a:noFill/>
            <a:miter lim="800000"/>
            <a:headEnd/>
            <a:tailEnd/>
          </a:ln>
        </p:spPr>
        <p:txBody>
          <a:bodyPr>
            <a:spAutoFit/>
          </a:bodyPr>
          <a:lstStyle/>
          <a:p>
            <a:pPr algn="ctr"/>
            <a:r>
              <a:rPr kumimoji="1" lang="en-US" sz="3200" b="1">
                <a:solidFill>
                  <a:srgbClr val="000099"/>
                </a:solidFill>
              </a:rPr>
              <a:t>The government’s job is to enforce contracts, secure property rights, and defend the country.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ssolv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dissolv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dissolve">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dissolve">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228600" y="0"/>
            <a:ext cx="8686800" cy="6611938"/>
          </a:xfrm>
          <a:prstGeom prst="rect">
            <a:avLst/>
          </a:prstGeom>
          <a:noFill/>
          <a:ln w="9525">
            <a:noFill/>
            <a:miter lim="800000"/>
            <a:headEnd/>
            <a:tailEnd/>
          </a:ln>
        </p:spPr>
        <p:txBody>
          <a:bodyPr>
            <a:spAutoFit/>
          </a:bodyPr>
          <a:lstStyle/>
          <a:p>
            <a:pPr algn="ctr" eaLnBrk="0" hangingPunct="0"/>
            <a:r>
              <a:rPr kumimoji="1" lang="en-US" sz="3800" b="1"/>
              <a:t>Example of the INVISIBLE HAND</a:t>
            </a:r>
          </a:p>
          <a:p>
            <a:pPr algn="ctr" eaLnBrk="0" hangingPunct="0"/>
            <a:r>
              <a:rPr kumimoji="1" lang="en-US" sz="3800" b="1"/>
              <a:t>of the free market:</a:t>
            </a:r>
          </a:p>
          <a:p>
            <a:pPr eaLnBrk="0" hangingPunct="0"/>
            <a:r>
              <a:rPr kumimoji="1" lang="en-US" sz="3200" b="1">
                <a:solidFill>
                  <a:srgbClr val="990000"/>
                </a:solidFill>
              </a:rPr>
              <a:t>If society wants computers and people are willing to pay high prices then… </a:t>
            </a:r>
          </a:p>
          <a:p>
            <a:pPr eaLnBrk="0" hangingPunct="0">
              <a:buFontTx/>
              <a:buChar char="•"/>
            </a:pPr>
            <a:r>
              <a:rPr kumimoji="1" lang="en-US" sz="3200" b="1">
                <a:solidFill>
                  <a:srgbClr val="000099"/>
                </a:solidFill>
              </a:rPr>
              <a:t>Businesses have the INCENTIVE to start making computers to earn PROFIT.</a:t>
            </a:r>
          </a:p>
          <a:p>
            <a:pPr eaLnBrk="0" hangingPunct="0">
              <a:buFontTx/>
              <a:buChar char="•"/>
            </a:pPr>
            <a:r>
              <a:rPr kumimoji="1" lang="en-US" sz="3200" b="1">
                <a:solidFill>
                  <a:srgbClr val="000099"/>
                </a:solidFill>
              </a:rPr>
              <a:t>This leads to more COMPETITION….</a:t>
            </a:r>
          </a:p>
          <a:p>
            <a:pPr eaLnBrk="0" hangingPunct="0">
              <a:buFontTx/>
              <a:buChar char="•"/>
            </a:pPr>
            <a:r>
              <a:rPr kumimoji="1" lang="en-US" sz="3200" b="1">
                <a:solidFill>
                  <a:srgbClr val="000099"/>
                </a:solidFill>
              </a:rPr>
              <a:t>Which means lower prices, better quality, and more product variety. </a:t>
            </a:r>
          </a:p>
          <a:p>
            <a:pPr eaLnBrk="0" hangingPunct="0">
              <a:buFontTx/>
              <a:buChar char="•"/>
            </a:pPr>
            <a:r>
              <a:rPr kumimoji="1" lang="en-US" sz="3200" b="1">
                <a:solidFill>
                  <a:srgbClr val="000099"/>
                </a:solidFill>
              </a:rPr>
              <a:t>To maintain profits, firms find most efficient way to produce goods and services.</a:t>
            </a:r>
          </a:p>
          <a:p>
            <a:pPr algn="ctr" eaLnBrk="0" hangingPunct="0"/>
            <a:r>
              <a:rPr lang="en-US" sz="3200" b="1">
                <a:solidFill>
                  <a:srgbClr val="990000"/>
                </a:solidFill>
              </a:rPr>
              <a:t>The government doesn’t need to get involved since the needs of society are automatically met.</a:t>
            </a:r>
          </a:p>
        </p:txBody>
      </p:sp>
      <p:sp>
        <p:nvSpPr>
          <p:cNvPr id="7171" name="Slide Number Placeholder 2"/>
          <p:cNvSpPr>
            <a:spLocks noGrp="1"/>
          </p:cNvSpPr>
          <p:nvPr>
            <p:ph type="sldNum" sz="quarter" idx="12"/>
          </p:nvPr>
        </p:nvSpPr>
        <p:spPr>
          <a:noFill/>
        </p:spPr>
        <p:txBody>
          <a:bodyPr/>
          <a:lstStyle/>
          <a:p>
            <a:fld id="{14A1B7B0-2BEB-4646-89D1-2B7119645B96}" type="slidenum">
              <a:rPr lang="en-US" smtClean="0"/>
              <a:pPr/>
              <a:t>88</a:t>
            </a:fld>
            <a:endParaRPr lang="en-US"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723">
                                            <p:txEl>
                                              <p:pRg st="7" end="7"/>
                                            </p:txEl>
                                          </p:spTgt>
                                        </p:tgtEl>
                                        <p:attrNameLst>
                                          <p:attrName>style.visibility</p:attrName>
                                        </p:attrNameLst>
                                      </p:cBhvr>
                                      <p:to>
                                        <p:strVal val="visible"/>
                                      </p:to>
                                    </p:set>
                                    <p:anim calcmode="lin" valueType="num">
                                      <p:cBhvr additive="base">
                                        <p:cTn id="49" dur="500" fill="hold"/>
                                        <p:tgtEl>
                                          <p:spTgt spid="307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7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8195" name="Rectangle 3"/>
          <p:cNvSpPr>
            <a:spLocks noChangeArrowheads="1"/>
          </p:cNvSpPr>
          <p:nvPr/>
        </p:nvSpPr>
        <p:spPr bwMode="auto">
          <a:xfrm>
            <a:off x="381000" y="1371600"/>
            <a:ext cx="8199438" cy="4524375"/>
          </a:xfrm>
          <a:prstGeom prst="rect">
            <a:avLst/>
          </a:prstGeom>
          <a:noFill/>
          <a:ln w="9525">
            <a:noFill/>
            <a:miter lim="800000"/>
            <a:headEnd/>
            <a:tailEnd/>
          </a:ln>
        </p:spPr>
        <p:txBody>
          <a:bodyPr>
            <a:spAutoFit/>
          </a:bodyPr>
          <a:lstStyle/>
          <a:p>
            <a:pPr marL="457200" indent="-457200" algn="ctr"/>
            <a:r>
              <a:rPr lang="en-US" sz="7200" b="1">
                <a:cs typeface="Times New Roman" pitchFamily="18" charset="0"/>
              </a:rPr>
              <a:t>Does the Free Market ever </a:t>
            </a:r>
            <a:r>
              <a:rPr lang="en-US" sz="7200" b="1" u="sng">
                <a:cs typeface="Times New Roman" pitchFamily="18" charset="0"/>
              </a:rPr>
              <a:t>FAIL </a:t>
            </a:r>
            <a:r>
              <a:rPr lang="en-US" sz="7200" b="1">
                <a:cs typeface="Times New Roman" pitchFamily="18" charset="0"/>
              </a:rPr>
              <a:t>to meet society’s needs?</a:t>
            </a:r>
          </a:p>
        </p:txBody>
      </p:sp>
      <p:sp>
        <p:nvSpPr>
          <p:cNvPr id="8196" name="Slide Number Placeholder 3"/>
          <p:cNvSpPr>
            <a:spLocks noGrp="1"/>
          </p:cNvSpPr>
          <p:nvPr>
            <p:ph type="sldNum" sz="quarter" idx="12"/>
          </p:nvPr>
        </p:nvSpPr>
        <p:spPr>
          <a:noFill/>
        </p:spPr>
        <p:txBody>
          <a:bodyPr/>
          <a:lstStyle/>
          <a:p>
            <a:fld id="{5050EC2E-4499-4E99-A065-A1FC5753F91F}" type="slidenum">
              <a:rPr lang="en-US" smtClean="0"/>
              <a:pPr/>
              <a:t>89</a:t>
            </a:fld>
            <a:endParaRPr lang="en-US" smtClean="0"/>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24" name="Picture 12"/>
          <p:cNvPicPr>
            <a:picLocks noChangeAspect="1" noChangeArrowheads="1"/>
          </p:cNvPicPr>
          <p:nvPr/>
        </p:nvPicPr>
        <p:blipFill>
          <a:blip r:embed="rId2" cstate="print"/>
          <a:srcRect l="16875" t="44470" r="46933" b="33000"/>
          <a:stretch>
            <a:fillRect/>
          </a:stretch>
        </p:blipFill>
        <p:spPr bwMode="auto">
          <a:xfrm>
            <a:off x="304800" y="3908425"/>
            <a:ext cx="7086600" cy="2757488"/>
          </a:xfrm>
          <a:prstGeom prst="rect">
            <a:avLst/>
          </a:prstGeom>
          <a:noFill/>
          <a:ln w="9525">
            <a:noFill/>
            <a:miter lim="800000"/>
            <a:headEnd/>
            <a:tailEnd/>
          </a:ln>
        </p:spPr>
      </p:pic>
      <p:pic>
        <p:nvPicPr>
          <p:cNvPr id="64525" name="Picture 13"/>
          <p:cNvPicPr>
            <a:picLocks noChangeAspect="1" noChangeArrowheads="1"/>
          </p:cNvPicPr>
          <p:nvPr/>
        </p:nvPicPr>
        <p:blipFill>
          <a:blip r:embed="rId3" cstate="print"/>
          <a:srcRect l="16875" t="53999" r="46806" b="32687"/>
          <a:stretch>
            <a:fillRect/>
          </a:stretch>
        </p:blipFill>
        <p:spPr bwMode="auto">
          <a:xfrm>
            <a:off x="304800" y="2286000"/>
            <a:ext cx="7086600" cy="1622425"/>
          </a:xfrm>
          <a:prstGeom prst="rect">
            <a:avLst/>
          </a:prstGeom>
          <a:noFill/>
          <a:ln w="9525">
            <a:noFill/>
            <a:miter lim="800000"/>
            <a:headEnd/>
            <a:tailEnd/>
          </a:ln>
        </p:spPr>
      </p:pic>
      <p:pic>
        <p:nvPicPr>
          <p:cNvPr id="64526" name="Picture 14"/>
          <p:cNvPicPr>
            <a:picLocks noChangeAspect="1" noChangeArrowheads="1"/>
          </p:cNvPicPr>
          <p:nvPr/>
        </p:nvPicPr>
        <p:blipFill>
          <a:blip r:embed="rId3" cstate="print"/>
          <a:srcRect l="16875" t="67313" r="46806" b="29001"/>
          <a:stretch>
            <a:fillRect/>
          </a:stretch>
        </p:blipFill>
        <p:spPr bwMode="auto">
          <a:xfrm>
            <a:off x="304800" y="2841625"/>
            <a:ext cx="7086600" cy="449263"/>
          </a:xfrm>
          <a:prstGeom prst="rect">
            <a:avLst/>
          </a:prstGeom>
          <a:noFill/>
          <a:ln w="9525">
            <a:noFill/>
            <a:miter lim="800000"/>
            <a:headEnd/>
            <a:tailEnd/>
          </a:ln>
        </p:spPr>
      </p:pic>
      <p:pic>
        <p:nvPicPr>
          <p:cNvPr id="64527" name="Picture 15"/>
          <p:cNvPicPr>
            <a:picLocks noChangeAspect="1" noChangeArrowheads="1"/>
          </p:cNvPicPr>
          <p:nvPr/>
        </p:nvPicPr>
        <p:blipFill>
          <a:blip r:embed="rId2" cstate="print"/>
          <a:srcRect l="41782" t="40851" r="46933" b="55414"/>
          <a:stretch>
            <a:fillRect/>
          </a:stretch>
        </p:blipFill>
        <p:spPr bwMode="auto">
          <a:xfrm>
            <a:off x="5181600" y="2384425"/>
            <a:ext cx="2209800" cy="457200"/>
          </a:xfrm>
          <a:prstGeom prst="rect">
            <a:avLst/>
          </a:prstGeom>
          <a:noFill/>
          <a:ln w="9525">
            <a:noFill/>
            <a:miter lim="800000"/>
            <a:headEnd/>
            <a:tailEnd/>
          </a:ln>
        </p:spPr>
      </p:pic>
      <p:graphicFrame>
        <p:nvGraphicFramePr>
          <p:cNvPr id="64560" name="Group 48"/>
          <p:cNvGraphicFramePr>
            <a:graphicFrameLocks noGrp="1"/>
          </p:cNvGraphicFramePr>
          <p:nvPr/>
        </p:nvGraphicFramePr>
        <p:xfrm>
          <a:off x="7543800" y="2286000"/>
          <a:ext cx="1447800" cy="4245610"/>
        </p:xfrm>
        <a:graphic>
          <a:graphicData uri="http://schemas.openxmlformats.org/drawingml/2006/table">
            <a:tbl>
              <a:tblPr/>
              <a:tblGrid>
                <a:gridCol w="1447800"/>
              </a:tblGrid>
              <a:tr h="533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Change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N/A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$54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$33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394" name="Rectangle 2"/>
          <p:cNvSpPr>
            <a:spLocks noChangeArrowheads="1"/>
          </p:cNvSpPr>
          <p:nvPr/>
        </p:nvSpPr>
        <p:spPr bwMode="auto">
          <a:xfrm>
            <a:off x="152400" y="1143000"/>
            <a:ext cx="8991600" cy="914400"/>
          </a:xfrm>
          <a:prstGeom prst="rect">
            <a:avLst/>
          </a:prstGeom>
          <a:noFill/>
          <a:ln w="9525">
            <a:noFill/>
            <a:miter lim="800000"/>
            <a:headEnd/>
            <a:tailEnd/>
          </a:ln>
        </p:spPr>
        <p:txBody>
          <a:bodyPr/>
          <a:lstStyle/>
          <a:p>
            <a:pPr marL="457200" indent="-457200" algn="ctr">
              <a:lnSpc>
                <a:spcPct val="90000"/>
              </a:lnSpc>
              <a:spcBef>
                <a:spcPct val="20000"/>
              </a:spcBef>
            </a:pPr>
            <a:r>
              <a:rPr lang="en-US" altLang="en-US" sz="3200" b="1" dirty="0">
                <a:solidFill>
                  <a:srgbClr val="000099"/>
                </a:solidFill>
              </a:rPr>
              <a:t>Can you see the Law of Diminishing Marginal Utility in Disneyland’s pricing strategy?</a:t>
            </a:r>
          </a:p>
        </p:txBody>
      </p:sp>
      <p:pic>
        <p:nvPicPr>
          <p:cNvPr id="26649" name="Picture 55" descr="Disneyland-Logo1"/>
          <p:cNvPicPr>
            <a:picLocks noChangeAspect="1" noChangeArrowheads="1"/>
          </p:cNvPicPr>
          <p:nvPr/>
        </p:nvPicPr>
        <p:blipFill>
          <a:blip r:embed="rId4" cstate="print"/>
          <a:srcRect t="56584" b="6976"/>
          <a:stretch>
            <a:fillRect/>
          </a:stretch>
        </p:blipFill>
        <p:spPr bwMode="auto">
          <a:xfrm>
            <a:off x="2895600" y="228600"/>
            <a:ext cx="3581400" cy="89693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checkerboard(across)">
                                      <p:cBhvr>
                                        <p:cTn id="7" dur="500"/>
                                        <p:tgtEl>
                                          <p:spTgt spid="59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4524"/>
                                        </p:tgtEl>
                                        <p:attrNameLst>
                                          <p:attrName>style.visibility</p:attrName>
                                        </p:attrNameLst>
                                      </p:cBhvr>
                                      <p:to>
                                        <p:strVal val="visible"/>
                                      </p:to>
                                    </p:set>
                                    <p:animEffect transition="in" filter="dissolve">
                                      <p:cBhvr>
                                        <p:cTn id="12" dur="500"/>
                                        <p:tgtEl>
                                          <p:spTgt spid="64524"/>
                                        </p:tgtEl>
                                      </p:cBhvr>
                                    </p:animEffect>
                                  </p:childTnLst>
                                </p:cTn>
                              </p:par>
                              <p:par>
                                <p:cTn id="13" presetID="9" presetClass="entr" presetSubtype="0" fill="hold" nodeType="withEffect">
                                  <p:stCondLst>
                                    <p:cond delay="0"/>
                                  </p:stCondLst>
                                  <p:childTnLst>
                                    <p:set>
                                      <p:cBhvr>
                                        <p:cTn id="14" dur="1" fill="hold">
                                          <p:stCondLst>
                                            <p:cond delay="0"/>
                                          </p:stCondLst>
                                        </p:cTn>
                                        <p:tgtEl>
                                          <p:spTgt spid="64525"/>
                                        </p:tgtEl>
                                        <p:attrNameLst>
                                          <p:attrName>style.visibility</p:attrName>
                                        </p:attrNameLst>
                                      </p:cBhvr>
                                      <p:to>
                                        <p:strVal val="visible"/>
                                      </p:to>
                                    </p:set>
                                    <p:animEffect transition="in" filter="dissolve">
                                      <p:cBhvr>
                                        <p:cTn id="15" dur="500"/>
                                        <p:tgtEl>
                                          <p:spTgt spid="64525"/>
                                        </p:tgtEl>
                                      </p:cBhvr>
                                    </p:animEffect>
                                  </p:childTnLst>
                                </p:cTn>
                              </p:par>
                              <p:par>
                                <p:cTn id="16" presetID="9" presetClass="entr" presetSubtype="0" fill="hold" nodeType="withEffect">
                                  <p:stCondLst>
                                    <p:cond delay="0"/>
                                  </p:stCondLst>
                                  <p:childTnLst>
                                    <p:set>
                                      <p:cBhvr>
                                        <p:cTn id="17" dur="1" fill="hold">
                                          <p:stCondLst>
                                            <p:cond delay="0"/>
                                          </p:stCondLst>
                                        </p:cTn>
                                        <p:tgtEl>
                                          <p:spTgt spid="64526"/>
                                        </p:tgtEl>
                                        <p:attrNameLst>
                                          <p:attrName>style.visibility</p:attrName>
                                        </p:attrNameLst>
                                      </p:cBhvr>
                                      <p:to>
                                        <p:strVal val="visible"/>
                                      </p:to>
                                    </p:set>
                                    <p:animEffect transition="in" filter="dissolve">
                                      <p:cBhvr>
                                        <p:cTn id="18" dur="500"/>
                                        <p:tgtEl>
                                          <p:spTgt spid="64526"/>
                                        </p:tgtEl>
                                      </p:cBhvr>
                                    </p:animEffect>
                                  </p:childTnLst>
                                </p:cTn>
                              </p:par>
                              <p:par>
                                <p:cTn id="19" presetID="9" presetClass="entr" presetSubtype="0" fill="hold" nodeType="withEffect">
                                  <p:stCondLst>
                                    <p:cond delay="0"/>
                                  </p:stCondLst>
                                  <p:childTnLst>
                                    <p:set>
                                      <p:cBhvr>
                                        <p:cTn id="20" dur="1" fill="hold">
                                          <p:stCondLst>
                                            <p:cond delay="0"/>
                                          </p:stCondLst>
                                        </p:cTn>
                                        <p:tgtEl>
                                          <p:spTgt spid="64527"/>
                                        </p:tgtEl>
                                        <p:attrNameLst>
                                          <p:attrName>style.visibility</p:attrName>
                                        </p:attrNameLst>
                                      </p:cBhvr>
                                      <p:to>
                                        <p:strVal val="visible"/>
                                      </p:to>
                                    </p:set>
                                    <p:animEffect transition="in" filter="dissolve">
                                      <p:cBhvr>
                                        <p:cTn id="21" dur="500"/>
                                        <p:tgtEl>
                                          <p:spTgt spid="6452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4560"/>
                                        </p:tgtEl>
                                        <p:attrNameLst>
                                          <p:attrName>style.visibility</p:attrName>
                                        </p:attrNameLst>
                                      </p:cBhvr>
                                      <p:to>
                                        <p:strVal val="visible"/>
                                      </p:to>
                                    </p:set>
                                    <p:animEffect transition="in" filter="dissolve">
                                      <p:cBhvr>
                                        <p:cTn id="26" dur="500"/>
                                        <p:tgtEl>
                                          <p:spTgt spid="64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bldLvl="2"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1308100"/>
          </a:xfrm>
          <a:prstGeom prst="rect">
            <a:avLst/>
          </a:prstGeom>
          <a:noFill/>
          <a:ln w="12700">
            <a:noFill/>
            <a:miter lim="800000"/>
            <a:headEnd/>
            <a:tailEnd/>
          </a:ln>
        </p:spPr>
        <p:txBody>
          <a:bodyPr lIns="90488" tIns="44450" rIns="90488" bIns="44450">
            <a:spAutoFit/>
          </a:bodyPr>
          <a:lstStyle/>
          <a:p>
            <a:pPr marL="457200" indent="-457200" algn="ctr" eaLnBrk="0" hangingPunct="0"/>
            <a:endParaRPr lang="en-US" sz="4400" b="1"/>
          </a:p>
          <a:p>
            <a:pPr marL="457200" indent="-457200" eaLnBrk="0" hangingPunct="0"/>
            <a:endParaRPr lang="en-US" sz="3600" b="1">
              <a:cs typeface="Times New Roman" pitchFamily="18" charset="0"/>
            </a:endParaRPr>
          </a:p>
        </p:txBody>
      </p:sp>
      <p:sp>
        <p:nvSpPr>
          <p:cNvPr id="23555" name="Text Box 3"/>
          <p:cNvSpPr txBox="1">
            <a:spLocks noChangeArrowheads="1"/>
          </p:cNvSpPr>
          <p:nvPr/>
        </p:nvSpPr>
        <p:spPr bwMode="auto">
          <a:xfrm>
            <a:off x="304800" y="0"/>
            <a:ext cx="8839200" cy="6646863"/>
          </a:xfrm>
          <a:prstGeom prst="rect">
            <a:avLst/>
          </a:prstGeom>
          <a:noFill/>
          <a:ln w="12700">
            <a:noFill/>
            <a:miter lim="800000"/>
            <a:headEnd/>
            <a:tailEnd/>
          </a:ln>
        </p:spPr>
        <p:txBody>
          <a:bodyPr>
            <a:spAutoFit/>
          </a:bodyPr>
          <a:lstStyle/>
          <a:p>
            <a:pPr algn="ctr"/>
            <a:endParaRPr lang="en-US" sz="1600" b="1"/>
          </a:p>
          <a:p>
            <a:pPr algn="ctr"/>
            <a:r>
              <a:rPr lang="en-US" sz="4000" b="1"/>
              <a:t>What is a Market Failure?</a:t>
            </a:r>
          </a:p>
          <a:p>
            <a:pPr>
              <a:buFontTx/>
              <a:buChar char="•"/>
            </a:pPr>
            <a:r>
              <a:rPr lang="en-US" sz="3600" b="1">
                <a:solidFill>
                  <a:srgbClr val="000099"/>
                </a:solidFill>
                <a:cs typeface="Times New Roman" pitchFamily="18" charset="0"/>
              </a:rPr>
              <a:t>A situation in which the free-market system fails to satisfy society’s wants.</a:t>
            </a:r>
          </a:p>
          <a:p>
            <a:pPr algn="ctr"/>
            <a:r>
              <a:rPr lang="en-US" sz="3600" b="1">
                <a:solidFill>
                  <a:srgbClr val="990000"/>
                </a:solidFill>
                <a:cs typeface="Times New Roman" pitchFamily="18" charset="0"/>
              </a:rPr>
              <a:t>(When the invisible hand doesn’t work.)</a:t>
            </a:r>
          </a:p>
          <a:p>
            <a:pPr>
              <a:buFontTx/>
              <a:buChar char="•"/>
            </a:pPr>
            <a:r>
              <a:rPr lang="en-US" sz="3600" b="1">
                <a:solidFill>
                  <a:srgbClr val="000099"/>
                </a:solidFill>
                <a:cs typeface="Times New Roman" pitchFamily="18" charset="0"/>
              </a:rPr>
              <a:t>Private markets do not efficiently bring about the allocation of resources.</a:t>
            </a:r>
            <a:r>
              <a:rPr lang="en-US" sz="3200" b="1">
                <a:cs typeface="Times New Roman" pitchFamily="18" charset="0"/>
              </a:rPr>
              <a:t> </a:t>
            </a:r>
          </a:p>
          <a:p>
            <a:endParaRPr lang="en-US" sz="1400" b="1">
              <a:cs typeface="Times New Roman" pitchFamily="18" charset="0"/>
            </a:endParaRPr>
          </a:p>
          <a:p>
            <a:r>
              <a:rPr lang="en-US" sz="3600" b="1">
                <a:cs typeface="Times New Roman" pitchFamily="18" charset="0"/>
              </a:rPr>
              <a:t>What’s the result…</a:t>
            </a:r>
          </a:p>
          <a:p>
            <a:pPr algn="ctr"/>
            <a:r>
              <a:rPr lang="en-US" sz="4400" b="1">
                <a:solidFill>
                  <a:srgbClr val="990000"/>
                </a:solidFill>
                <a:cs typeface="Times New Roman" pitchFamily="18" charset="0"/>
              </a:rPr>
              <a:t>The government must step in to satisfy society’s wants.</a:t>
            </a:r>
          </a:p>
          <a:p>
            <a:pPr algn="ctr"/>
            <a:endParaRPr lang="en-US" sz="1200" b="1">
              <a:solidFill>
                <a:srgbClr val="990000"/>
              </a:solidFill>
              <a:cs typeface="Times New Roman" pitchFamily="18" charset="0"/>
            </a:endParaRPr>
          </a:p>
          <a:p>
            <a:pPr algn="ctr"/>
            <a:r>
              <a:rPr lang="en-US" sz="4400" b="1">
                <a:cs typeface="Times New Roman" pitchFamily="18" charset="0"/>
              </a:rPr>
              <a:t>Circular Flow Model Review</a:t>
            </a:r>
          </a:p>
        </p:txBody>
      </p:sp>
      <p:sp>
        <p:nvSpPr>
          <p:cNvPr id="9220" name="Slide Number Placeholder 3"/>
          <p:cNvSpPr>
            <a:spLocks noGrp="1"/>
          </p:cNvSpPr>
          <p:nvPr>
            <p:ph type="sldNum" sz="quarter" idx="12"/>
          </p:nvPr>
        </p:nvSpPr>
        <p:spPr>
          <a:noFill/>
        </p:spPr>
        <p:txBody>
          <a:bodyPr/>
          <a:lstStyle/>
          <a:p>
            <a:fld id="{4BE2D8B7-616A-4BA4-84C3-65B70EB7FC2B}" type="slidenum">
              <a:rPr lang="en-US" smtClean="0"/>
              <a:pPr/>
              <a:t>90</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dissolve">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dissolve">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dissolve">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dissolve">
                                      <p:cBhvr>
                                        <p:cTn id="27" dur="5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555">
                                            <p:txEl>
                                              <p:pRg st="6" end="6"/>
                                            </p:txEl>
                                          </p:spTgt>
                                        </p:tgtEl>
                                        <p:attrNameLst>
                                          <p:attrName>style.visibility</p:attrName>
                                        </p:attrNameLst>
                                      </p:cBhvr>
                                      <p:to>
                                        <p:strVal val="visible"/>
                                      </p:to>
                                    </p:set>
                                    <p:animEffect transition="in" filter="dissolve">
                                      <p:cBhvr>
                                        <p:cTn id="32" dur="500"/>
                                        <p:tgtEl>
                                          <p:spTgt spid="2355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555">
                                            <p:txEl>
                                              <p:pRg st="7" end="7"/>
                                            </p:txEl>
                                          </p:spTgt>
                                        </p:tgtEl>
                                        <p:attrNameLst>
                                          <p:attrName>style.visibility</p:attrName>
                                        </p:attrNameLst>
                                      </p:cBhvr>
                                      <p:to>
                                        <p:strVal val="visible"/>
                                      </p:to>
                                    </p:set>
                                    <p:animEffect transition="in" filter="dissolve">
                                      <p:cBhvr>
                                        <p:cTn id="37" dur="500"/>
                                        <p:tgtEl>
                                          <p:spTgt spid="2355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555">
                                            <p:txEl>
                                              <p:pRg st="9" end="9"/>
                                            </p:txEl>
                                          </p:spTgt>
                                        </p:tgtEl>
                                        <p:attrNameLst>
                                          <p:attrName>style.visibility</p:attrName>
                                        </p:attrNameLst>
                                      </p:cBhvr>
                                      <p:to>
                                        <p:strVal val="visible"/>
                                      </p:to>
                                    </p:set>
                                    <p:animEffect transition="in" filter="dissolve">
                                      <p:cBhvr>
                                        <p:cTn id="42"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10243" name="Rectangle 3"/>
          <p:cNvSpPr>
            <a:spLocks noChangeArrowheads="1"/>
          </p:cNvSpPr>
          <p:nvPr/>
        </p:nvSpPr>
        <p:spPr bwMode="auto">
          <a:xfrm>
            <a:off x="381000" y="2209800"/>
            <a:ext cx="8504238" cy="2286000"/>
          </a:xfrm>
          <a:prstGeom prst="rect">
            <a:avLst/>
          </a:prstGeom>
          <a:noFill/>
          <a:ln w="9525">
            <a:noFill/>
            <a:miter lim="800000"/>
            <a:headEnd/>
            <a:tailEnd/>
          </a:ln>
        </p:spPr>
        <p:txBody>
          <a:bodyPr>
            <a:spAutoFit/>
          </a:bodyPr>
          <a:lstStyle/>
          <a:p>
            <a:pPr marL="457200" indent="-457200" algn="ctr"/>
            <a:r>
              <a:rPr lang="en-US" sz="7200" b="1">
                <a:cs typeface="Times New Roman" pitchFamily="18" charset="0"/>
              </a:rPr>
              <a:t>How does the free market </a:t>
            </a:r>
            <a:r>
              <a:rPr lang="en-US" sz="7200" b="1" u="sng">
                <a:cs typeface="Times New Roman" pitchFamily="18" charset="0"/>
              </a:rPr>
              <a:t>FAIL</a:t>
            </a:r>
            <a:r>
              <a:rPr lang="en-US" sz="7200" b="1">
                <a:cs typeface="Times New Roman" pitchFamily="18" charset="0"/>
              </a:rPr>
              <a:t>?</a:t>
            </a:r>
          </a:p>
        </p:txBody>
      </p:sp>
      <p:sp>
        <p:nvSpPr>
          <p:cNvPr id="10244" name="Slide Number Placeholder 3"/>
          <p:cNvSpPr>
            <a:spLocks noGrp="1"/>
          </p:cNvSpPr>
          <p:nvPr>
            <p:ph type="sldNum" sz="quarter" idx="12"/>
          </p:nvPr>
        </p:nvSpPr>
        <p:spPr>
          <a:noFill/>
        </p:spPr>
        <p:txBody>
          <a:bodyPr/>
          <a:lstStyle/>
          <a:p>
            <a:fld id="{7D8FA1D3-4755-4FB5-892C-51BBFD69D278}" type="slidenum">
              <a:rPr lang="en-US" smtClean="0"/>
              <a:pPr/>
              <a:t>91</a:t>
            </a:fld>
            <a:endParaRPr lang="en-US" smtClean="0"/>
          </a:p>
        </p:txBody>
      </p:sp>
    </p:spTree>
  </p:cSld>
  <p:clrMapOvr>
    <a:masterClrMapping/>
  </p:clrMapOvr>
  <p:transition spd="med">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2400" y="152400"/>
            <a:ext cx="8991600" cy="698500"/>
          </a:xfrm>
          <a:prstGeom prst="rect">
            <a:avLst/>
          </a:prstGeom>
          <a:noFill/>
          <a:ln w="12700">
            <a:noFill/>
            <a:miter lim="800000"/>
            <a:headEnd/>
            <a:tailEnd/>
          </a:ln>
        </p:spPr>
        <p:txBody>
          <a:bodyPr lIns="90488" tIns="44450" rIns="90488" bIns="44450">
            <a:spAutoFit/>
          </a:bodyPr>
          <a:lstStyle/>
          <a:p>
            <a:pPr marL="457200" indent="-457200" algn="ctr" eaLnBrk="0" hangingPunct="0"/>
            <a:r>
              <a:rPr lang="en-US" sz="4000" b="1"/>
              <a:t>The Four Market Failures</a:t>
            </a:r>
          </a:p>
        </p:txBody>
      </p:sp>
      <p:sp>
        <p:nvSpPr>
          <p:cNvPr id="5123" name="Text Box 3"/>
          <p:cNvSpPr txBox="1">
            <a:spLocks noChangeArrowheads="1"/>
          </p:cNvSpPr>
          <p:nvPr/>
        </p:nvSpPr>
        <p:spPr bwMode="auto">
          <a:xfrm>
            <a:off x="0" y="990600"/>
            <a:ext cx="9144000" cy="5013325"/>
          </a:xfrm>
          <a:prstGeom prst="rect">
            <a:avLst/>
          </a:prstGeom>
          <a:noFill/>
          <a:ln w="12700">
            <a:noFill/>
            <a:miter lim="800000"/>
            <a:headEnd/>
            <a:tailEnd/>
          </a:ln>
        </p:spPr>
        <p:txBody>
          <a:bodyPr>
            <a:spAutoFit/>
          </a:bodyPr>
          <a:lstStyle/>
          <a:p>
            <a:pPr marL="457200" indent="-457200"/>
            <a:r>
              <a:rPr lang="en-US" sz="3900" b="1">
                <a:solidFill>
                  <a:srgbClr val="000099"/>
                </a:solidFill>
                <a:cs typeface="Times New Roman" pitchFamily="18" charset="0"/>
              </a:rPr>
              <a:t>We will focus on four different market failures:</a:t>
            </a:r>
          </a:p>
          <a:p>
            <a:pPr marL="914400" lvl="1" indent="-457200">
              <a:buFontTx/>
              <a:buAutoNum type="arabicPeriod"/>
            </a:pPr>
            <a:r>
              <a:rPr lang="en-US" sz="3500" b="1">
                <a:solidFill>
                  <a:srgbClr val="990000"/>
                </a:solidFill>
                <a:cs typeface="Times New Roman" pitchFamily="18" charset="0"/>
              </a:rPr>
              <a:t>Public Goods	</a:t>
            </a:r>
          </a:p>
          <a:p>
            <a:pPr marL="914400" lvl="1" indent="-457200"/>
            <a:r>
              <a:rPr lang="en-US" sz="3500" b="1">
                <a:solidFill>
                  <a:srgbClr val="990000"/>
                </a:solidFill>
                <a:cs typeface="Times New Roman" pitchFamily="18" charset="0"/>
              </a:rPr>
              <a:t>2. Externalities (third person side effects) </a:t>
            </a:r>
          </a:p>
          <a:p>
            <a:pPr marL="914400" lvl="1" indent="-457200"/>
            <a:r>
              <a:rPr lang="en-US" sz="3500" b="1">
                <a:solidFill>
                  <a:srgbClr val="990000"/>
                </a:solidFill>
                <a:cs typeface="Times New Roman" pitchFamily="18" charset="0"/>
              </a:rPr>
              <a:t>3. Monopolies</a:t>
            </a:r>
          </a:p>
          <a:p>
            <a:pPr marL="914400" lvl="1" indent="-457200"/>
            <a:r>
              <a:rPr lang="en-US" sz="3500" b="1">
                <a:solidFill>
                  <a:srgbClr val="990000"/>
                </a:solidFill>
                <a:cs typeface="Times New Roman" pitchFamily="18" charset="0"/>
              </a:rPr>
              <a:t>4. Unfair distribution of income</a:t>
            </a:r>
          </a:p>
          <a:p>
            <a:pPr marL="457200" indent="-457200" algn="ctr"/>
            <a:r>
              <a:rPr lang="en-US" sz="3500" b="1">
                <a:cs typeface="Times New Roman" pitchFamily="18" charset="0"/>
              </a:rPr>
              <a:t>In each of the above situations,</a:t>
            </a:r>
          </a:p>
          <a:p>
            <a:pPr marL="457200" indent="-457200" algn="ctr"/>
            <a:r>
              <a:rPr lang="en-US" sz="3500" b="1">
                <a:cs typeface="Times New Roman" pitchFamily="18" charset="0"/>
              </a:rPr>
              <a:t>the government step in to</a:t>
            </a:r>
          </a:p>
          <a:p>
            <a:pPr marL="457200" indent="-457200" algn="ctr"/>
            <a:r>
              <a:rPr lang="en-US" sz="3500" b="1">
                <a:cs typeface="Times New Roman" pitchFamily="18" charset="0"/>
              </a:rPr>
              <a:t>allocate resources efficiently. </a:t>
            </a:r>
          </a:p>
        </p:txBody>
      </p:sp>
      <p:sp>
        <p:nvSpPr>
          <p:cNvPr id="11268" name="Slide Number Placeholder 3"/>
          <p:cNvSpPr>
            <a:spLocks noGrp="1"/>
          </p:cNvSpPr>
          <p:nvPr>
            <p:ph type="sldNum" sz="quarter" idx="12"/>
          </p:nvPr>
        </p:nvSpPr>
        <p:spPr>
          <a:noFill/>
        </p:spPr>
        <p:txBody>
          <a:bodyPr/>
          <a:lstStyle/>
          <a:p>
            <a:fld id="{F2296474-C8C1-440C-8207-D1E36442557C}" type="slidenum">
              <a:rPr lang="en-US" smtClean="0"/>
              <a:pPr/>
              <a:t>92</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dissolve">
                                      <p:cBhvr>
                                        <p:cTn id="17" dur="5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dissolve">
                                      <p:cBhvr>
                                        <p:cTn id="22" dur="5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dissolve">
                                      <p:cBhvr>
                                        <p:cTn id="27" dur="5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dissolve">
                                      <p:cBhvr>
                                        <p:cTn id="32" dur="5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dissolve">
                                      <p:cBhvr>
                                        <p:cTn id="37" dur="500"/>
                                        <p:tgtEl>
                                          <p:spTgt spid="51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23">
                                            <p:txEl>
                                              <p:pRg st="6" end="6"/>
                                            </p:txEl>
                                          </p:spTgt>
                                        </p:tgtEl>
                                        <p:attrNameLst>
                                          <p:attrName>style.visibility</p:attrName>
                                        </p:attrNameLst>
                                      </p:cBhvr>
                                      <p:to>
                                        <p:strVal val="visible"/>
                                      </p:to>
                                    </p:set>
                                    <p:animEffect transition="in" filter="dissolve">
                                      <p:cBhvr>
                                        <p:cTn id="42" dur="500"/>
                                        <p:tgtEl>
                                          <p:spTgt spid="512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123">
                                            <p:txEl>
                                              <p:pRg st="7" end="7"/>
                                            </p:txEl>
                                          </p:spTgt>
                                        </p:tgtEl>
                                        <p:attrNameLst>
                                          <p:attrName>style.visibility</p:attrName>
                                        </p:attrNameLst>
                                      </p:cBhvr>
                                      <p:to>
                                        <p:strVal val="visible"/>
                                      </p:to>
                                    </p:set>
                                    <p:animEffect transition="in" filter="dissolve">
                                      <p:cBhvr>
                                        <p:cTn id="47"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bldLvl="2"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838200" y="2590800"/>
            <a:ext cx="7772400" cy="1143000"/>
          </a:xfrm>
        </p:spPr>
        <p:txBody>
          <a:bodyPr>
            <a:normAutofit fontScale="90000"/>
          </a:bodyPr>
          <a:lstStyle/>
          <a:p>
            <a:r>
              <a:rPr lang="en-US" sz="6600" b="1" smtClean="0"/>
              <a:t>Market Failure #1: PUBLIC GOODS</a:t>
            </a:r>
          </a:p>
        </p:txBody>
      </p:sp>
      <p:pic>
        <p:nvPicPr>
          <p:cNvPr id="64515" name="Picture 3" descr="bd07094_"/>
          <p:cNvPicPr>
            <a:picLocks noChangeAspect="1" noChangeArrowheads="1"/>
          </p:cNvPicPr>
          <p:nvPr/>
        </p:nvPicPr>
        <p:blipFill>
          <a:blip r:embed="rId2" cstate="print"/>
          <a:srcRect/>
          <a:stretch>
            <a:fillRect/>
          </a:stretch>
        </p:blipFill>
        <p:spPr bwMode="auto">
          <a:xfrm>
            <a:off x="4191000" y="228600"/>
            <a:ext cx="1187450" cy="1870075"/>
          </a:xfrm>
          <a:prstGeom prst="rect">
            <a:avLst/>
          </a:prstGeom>
          <a:noFill/>
          <a:ln w="9525">
            <a:noFill/>
            <a:miter lim="800000"/>
            <a:headEnd/>
            <a:tailEnd/>
          </a:ln>
        </p:spPr>
      </p:pic>
      <p:pic>
        <p:nvPicPr>
          <p:cNvPr id="64516" name="Picture 4" descr="BD05679_"/>
          <p:cNvPicPr>
            <a:picLocks noChangeAspect="1" noChangeArrowheads="1"/>
          </p:cNvPicPr>
          <p:nvPr/>
        </p:nvPicPr>
        <p:blipFill>
          <a:blip r:embed="rId3" cstate="print"/>
          <a:srcRect/>
          <a:stretch>
            <a:fillRect/>
          </a:stretch>
        </p:blipFill>
        <p:spPr bwMode="auto">
          <a:xfrm>
            <a:off x="6705600" y="4572000"/>
            <a:ext cx="2030413" cy="1963738"/>
          </a:xfrm>
          <a:prstGeom prst="rect">
            <a:avLst/>
          </a:prstGeom>
          <a:noFill/>
          <a:ln w="9525">
            <a:noFill/>
            <a:miter lim="800000"/>
            <a:headEnd/>
            <a:tailEnd/>
          </a:ln>
        </p:spPr>
      </p:pic>
      <p:pic>
        <p:nvPicPr>
          <p:cNvPr id="64517" name="Picture 5" descr="bd05171_"/>
          <p:cNvPicPr>
            <a:picLocks noChangeAspect="1" noChangeArrowheads="1"/>
          </p:cNvPicPr>
          <p:nvPr/>
        </p:nvPicPr>
        <p:blipFill>
          <a:blip r:embed="rId4" cstate="print"/>
          <a:srcRect/>
          <a:stretch>
            <a:fillRect/>
          </a:stretch>
        </p:blipFill>
        <p:spPr bwMode="auto">
          <a:xfrm>
            <a:off x="457200" y="4495800"/>
            <a:ext cx="2025650" cy="1958975"/>
          </a:xfrm>
          <a:prstGeom prst="rect">
            <a:avLst/>
          </a:prstGeom>
          <a:noFill/>
          <a:ln w="9525">
            <a:noFill/>
            <a:miter lim="800000"/>
            <a:headEnd/>
            <a:tailEnd/>
          </a:ln>
        </p:spPr>
      </p:pic>
      <p:pic>
        <p:nvPicPr>
          <p:cNvPr id="64518" name="Picture 6" descr="bd07136_"/>
          <p:cNvPicPr>
            <a:picLocks noChangeAspect="1" noChangeArrowheads="1"/>
          </p:cNvPicPr>
          <p:nvPr/>
        </p:nvPicPr>
        <p:blipFill>
          <a:blip r:embed="rId5" cstate="print"/>
          <a:srcRect/>
          <a:stretch>
            <a:fillRect/>
          </a:stretch>
        </p:blipFill>
        <p:spPr bwMode="auto">
          <a:xfrm>
            <a:off x="7010400" y="304800"/>
            <a:ext cx="1824038" cy="1541463"/>
          </a:xfrm>
          <a:prstGeom prst="rect">
            <a:avLst/>
          </a:prstGeom>
          <a:noFill/>
          <a:ln w="9525">
            <a:noFill/>
            <a:miter lim="800000"/>
            <a:headEnd/>
            <a:tailEnd/>
          </a:ln>
        </p:spPr>
      </p:pic>
      <p:pic>
        <p:nvPicPr>
          <p:cNvPr id="64519" name="Picture 7" descr="bd07139_"/>
          <p:cNvPicPr>
            <a:picLocks noChangeAspect="1" noChangeArrowheads="1"/>
          </p:cNvPicPr>
          <p:nvPr/>
        </p:nvPicPr>
        <p:blipFill>
          <a:blip r:embed="rId6" cstate="print"/>
          <a:srcRect/>
          <a:stretch>
            <a:fillRect/>
          </a:stretch>
        </p:blipFill>
        <p:spPr bwMode="auto">
          <a:xfrm>
            <a:off x="457200" y="228600"/>
            <a:ext cx="1362075" cy="1803400"/>
          </a:xfrm>
          <a:prstGeom prst="rect">
            <a:avLst/>
          </a:prstGeom>
          <a:noFill/>
          <a:ln w="9525">
            <a:noFill/>
            <a:miter lim="800000"/>
            <a:headEnd/>
            <a:tailEnd/>
          </a:ln>
        </p:spPr>
      </p:pic>
      <p:pic>
        <p:nvPicPr>
          <p:cNvPr id="64520" name="Picture 8"/>
          <p:cNvPicPr>
            <a:picLocks noChangeArrowheads="1"/>
          </p:cNvPicPr>
          <p:nvPr/>
        </p:nvPicPr>
        <p:blipFill>
          <a:blip r:embed="rId7" cstate="print"/>
          <a:srcRect/>
          <a:stretch>
            <a:fillRect/>
          </a:stretch>
        </p:blipFill>
        <p:spPr bwMode="auto">
          <a:xfrm>
            <a:off x="3124200" y="4800600"/>
            <a:ext cx="2887663" cy="1055688"/>
          </a:xfrm>
          <a:prstGeom prst="rect">
            <a:avLst/>
          </a:prstGeom>
          <a:noFill/>
          <a:ln w="1270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dissolve">
                                      <p:cBhvr>
                                        <p:cTn id="7" dur="500"/>
                                        <p:tgtEl>
                                          <p:spTgt spid="645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dissolve">
                                      <p:cBhvr>
                                        <p:cTn id="12" dur="500"/>
                                        <p:tgtEl>
                                          <p:spTgt spid="645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dissolve">
                                      <p:cBhvr>
                                        <p:cTn id="17" dur="500"/>
                                        <p:tgtEl>
                                          <p:spTgt spid="645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4518"/>
                                        </p:tgtEl>
                                        <p:attrNameLst>
                                          <p:attrName>style.visibility</p:attrName>
                                        </p:attrNameLst>
                                      </p:cBhvr>
                                      <p:to>
                                        <p:strVal val="visible"/>
                                      </p:to>
                                    </p:set>
                                    <p:animEffect transition="in" filter="dissolve">
                                      <p:cBhvr>
                                        <p:cTn id="22" dur="500"/>
                                        <p:tgtEl>
                                          <p:spTgt spid="645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4519"/>
                                        </p:tgtEl>
                                        <p:attrNameLst>
                                          <p:attrName>style.visibility</p:attrName>
                                        </p:attrNameLst>
                                      </p:cBhvr>
                                      <p:to>
                                        <p:strVal val="visible"/>
                                      </p:to>
                                    </p:set>
                                    <p:animEffect transition="in" filter="dissolve">
                                      <p:cBhvr>
                                        <p:cTn id="27" dur="500"/>
                                        <p:tgtEl>
                                          <p:spTgt spid="64519"/>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64520"/>
                                        </p:tgtEl>
                                        <p:attrNameLst>
                                          <p:attrName>style.visibility</p:attrName>
                                        </p:attrNameLst>
                                      </p:cBhvr>
                                      <p:to>
                                        <p:strVal val="visible"/>
                                      </p:to>
                                    </p:set>
                                    <p:animEffect transition="in" filter="dissolve">
                                      <p:cBhvr>
                                        <p:cTn id="31"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8600" y="990600"/>
            <a:ext cx="8915400" cy="1736725"/>
          </a:xfrm>
          <a:prstGeom prst="rect">
            <a:avLst/>
          </a:prstGeom>
          <a:noFill/>
          <a:ln w="12700">
            <a:noFill/>
            <a:miter lim="800000"/>
            <a:headEnd/>
            <a:tailEnd/>
          </a:ln>
        </p:spPr>
        <p:txBody>
          <a:bodyPr lIns="90488" tIns="44450" rIns="90488" bIns="44450">
            <a:spAutoFit/>
          </a:bodyPr>
          <a:lstStyle/>
          <a:p>
            <a:pPr algn="ctr" eaLnBrk="0" hangingPunct="0"/>
            <a:r>
              <a:rPr lang="en-US" sz="3600" b="1"/>
              <a:t>If there was no government, how would schools, parks, and freeways be different? </a:t>
            </a:r>
          </a:p>
          <a:p>
            <a:pPr algn="ctr" eaLnBrk="0" hangingPunct="0"/>
            <a:r>
              <a:rPr lang="en-US" sz="3600" b="1"/>
              <a:t>Would there be enough to meet our needs?</a:t>
            </a:r>
          </a:p>
        </p:txBody>
      </p:sp>
      <p:sp>
        <p:nvSpPr>
          <p:cNvPr id="13315" name="Rectangle 3"/>
          <p:cNvSpPr>
            <a:spLocks noChangeArrowheads="1"/>
          </p:cNvSpPr>
          <p:nvPr/>
        </p:nvSpPr>
        <p:spPr bwMode="auto">
          <a:xfrm>
            <a:off x="1981200" y="152400"/>
            <a:ext cx="5524500" cy="638175"/>
          </a:xfrm>
          <a:prstGeom prst="rect">
            <a:avLst/>
          </a:prstGeom>
          <a:noFill/>
          <a:ln w="12700">
            <a:noFill/>
            <a:miter lim="800000"/>
            <a:headEnd/>
            <a:tailEnd/>
          </a:ln>
        </p:spPr>
        <p:txBody>
          <a:bodyPr lIns="90488" tIns="44450" rIns="90488" bIns="44450">
            <a:spAutoFit/>
          </a:bodyPr>
          <a:lstStyle/>
          <a:p>
            <a:pPr algn="ctr" eaLnBrk="0" hangingPunct="0">
              <a:lnSpc>
                <a:spcPct val="75000"/>
              </a:lnSpc>
            </a:pPr>
            <a:r>
              <a:rPr lang="en-US" sz="4800" b="1">
                <a:solidFill>
                  <a:srgbClr val="000099"/>
                </a:solidFill>
              </a:rPr>
              <a:t>Public Goods</a:t>
            </a:r>
          </a:p>
        </p:txBody>
      </p:sp>
      <p:sp>
        <p:nvSpPr>
          <p:cNvPr id="13316" name="Slide Number Placeholder 3"/>
          <p:cNvSpPr>
            <a:spLocks noGrp="1"/>
          </p:cNvSpPr>
          <p:nvPr>
            <p:ph type="sldNum" sz="quarter" idx="12"/>
          </p:nvPr>
        </p:nvSpPr>
        <p:spPr>
          <a:noFill/>
        </p:spPr>
        <p:txBody>
          <a:bodyPr/>
          <a:lstStyle/>
          <a:p>
            <a:fld id="{842711E0-F020-470A-8AB4-C21812F5A39D}" type="slidenum">
              <a:rPr lang="en-US" smtClean="0"/>
              <a:pPr/>
              <a:t>94</a:t>
            </a:fld>
            <a:endParaRPr lang="en-US" smtClean="0"/>
          </a:p>
        </p:txBody>
      </p:sp>
      <p:sp>
        <p:nvSpPr>
          <p:cNvPr id="15366" name="Rectangle 6"/>
          <p:cNvSpPr>
            <a:spLocks noChangeArrowheads="1"/>
          </p:cNvSpPr>
          <p:nvPr/>
        </p:nvSpPr>
        <p:spPr bwMode="auto">
          <a:xfrm>
            <a:off x="533400" y="3048000"/>
            <a:ext cx="8229600" cy="701675"/>
          </a:xfrm>
          <a:prstGeom prst="rect">
            <a:avLst/>
          </a:prstGeom>
          <a:noFill/>
          <a:ln w="9525">
            <a:noFill/>
            <a:miter lim="800000"/>
            <a:headEnd/>
            <a:tailEnd/>
          </a:ln>
        </p:spPr>
        <p:txBody>
          <a:bodyPr>
            <a:spAutoFit/>
          </a:bodyPr>
          <a:lstStyle/>
          <a:p>
            <a:pPr algn="ctr">
              <a:defRPr/>
            </a:pPr>
            <a:r>
              <a:rPr lang="en-US" sz="4000" b="1" dirty="0">
                <a:solidFill>
                  <a:schemeClr val="accent6"/>
                </a:solidFill>
                <a:hlinkClick r:id="rId2"/>
              </a:rPr>
              <a:t>Video: Fire Department Auction</a:t>
            </a:r>
            <a:endParaRPr lang="en-US" sz="4000" b="1" dirty="0">
              <a:solidFill>
                <a:schemeClr val="accent6"/>
              </a:solidFill>
            </a:endParaRPr>
          </a:p>
        </p:txBody>
      </p:sp>
      <p:pic>
        <p:nvPicPr>
          <p:cNvPr id="15368" name="Picture 8" descr="firelogo"/>
          <p:cNvPicPr>
            <a:picLocks noChangeAspect="1" noChangeArrowheads="1"/>
          </p:cNvPicPr>
          <p:nvPr/>
        </p:nvPicPr>
        <p:blipFill>
          <a:blip r:embed="rId3" cstate="print"/>
          <a:srcRect/>
          <a:stretch>
            <a:fillRect/>
          </a:stretch>
        </p:blipFill>
        <p:spPr bwMode="auto">
          <a:xfrm>
            <a:off x="3124200" y="3962400"/>
            <a:ext cx="2667000" cy="26765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dissolve">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dissolve">
                                      <p:cBhvr>
                                        <p:cTn id="12" dur="500"/>
                                        <p:tgtEl>
                                          <p:spTgt spid="36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500"/>
                                        <p:tgtEl>
                                          <p:spTgt spid="15366"/>
                                        </p:tgtEl>
                                      </p:cBhvr>
                                    </p:animEffect>
                                  </p:childTnLst>
                                </p:cTn>
                              </p:par>
                              <p:par>
                                <p:cTn id="18" presetID="9" presetClass="entr" presetSubtype="0" fill="hold" nodeType="withEffect">
                                  <p:stCondLst>
                                    <p:cond delay="0"/>
                                  </p:stCondLst>
                                  <p:childTnLst>
                                    <p:set>
                                      <p:cBhvr>
                                        <p:cTn id="19" dur="1" fill="hold">
                                          <p:stCondLst>
                                            <p:cond delay="0"/>
                                          </p:stCondLst>
                                        </p:cTn>
                                        <p:tgtEl>
                                          <p:spTgt spid="15368"/>
                                        </p:tgtEl>
                                        <p:attrNameLst>
                                          <p:attrName>style.visibility</p:attrName>
                                        </p:attrNameLst>
                                      </p:cBhvr>
                                      <p:to>
                                        <p:strVal val="visible"/>
                                      </p:to>
                                    </p:set>
                                    <p:animEffect transition="in" filter="dissolve">
                                      <p:cBhvr>
                                        <p:cTn id="20"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P spid="1536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8600" y="990600"/>
            <a:ext cx="8686800" cy="4603750"/>
          </a:xfrm>
          <a:prstGeom prst="rect">
            <a:avLst/>
          </a:prstGeom>
          <a:noFill/>
          <a:ln w="12700">
            <a:noFill/>
            <a:miter lim="800000"/>
            <a:headEnd/>
            <a:tailEnd/>
          </a:ln>
        </p:spPr>
        <p:txBody>
          <a:bodyPr lIns="90488" tIns="44450" rIns="90488" bIns="44450">
            <a:spAutoFit/>
          </a:bodyPr>
          <a:lstStyle/>
          <a:p>
            <a:pPr eaLnBrk="0" hangingPunct="0"/>
            <a:r>
              <a:rPr lang="en-US" sz="3600" b="1">
                <a:solidFill>
                  <a:srgbClr val="990000"/>
                </a:solidFill>
              </a:rPr>
              <a:t>Why must the government provide public goods and services?</a:t>
            </a:r>
            <a:endParaRPr lang="en-US" sz="2000" b="1"/>
          </a:p>
          <a:p>
            <a:pPr eaLnBrk="0" hangingPunct="0">
              <a:buFontTx/>
              <a:buChar char="•"/>
            </a:pPr>
            <a:r>
              <a:rPr lang="en-US" sz="3600" b="1">
                <a:solidFill>
                  <a:srgbClr val="000099"/>
                </a:solidFill>
              </a:rPr>
              <a:t>It is impractical for the free-market to provided these goods because t</a:t>
            </a:r>
            <a:r>
              <a:rPr lang="en-US" altLang="en-US" sz="3600" b="1">
                <a:solidFill>
                  <a:srgbClr val="000099"/>
                </a:solidFill>
              </a:rPr>
              <a:t>here is </a:t>
            </a:r>
            <a:r>
              <a:rPr lang="en-US" altLang="en-US" sz="3600" b="1" u="sng">
                <a:solidFill>
                  <a:srgbClr val="000099"/>
                </a:solidFill>
              </a:rPr>
              <a:t>little opportunity to earn profit</a:t>
            </a:r>
            <a:r>
              <a:rPr lang="en-US" altLang="en-US" sz="3600" b="1">
                <a:solidFill>
                  <a:srgbClr val="000099"/>
                </a:solidFill>
              </a:rPr>
              <a:t>.</a:t>
            </a:r>
          </a:p>
          <a:p>
            <a:pPr eaLnBrk="0" hangingPunct="0">
              <a:buFontTx/>
              <a:buChar char="•"/>
            </a:pPr>
            <a:r>
              <a:rPr lang="en-US" sz="3600" b="1">
                <a:solidFill>
                  <a:srgbClr val="000099"/>
                </a:solidFill>
              </a:rPr>
              <a:t>This is due to t</a:t>
            </a:r>
            <a:r>
              <a:rPr lang="en-US" altLang="en-US" sz="3600" b="1">
                <a:solidFill>
                  <a:srgbClr val="000099"/>
                </a:solidFill>
              </a:rPr>
              <a:t>he Free-Rider Problem</a:t>
            </a:r>
          </a:p>
          <a:p>
            <a:pPr algn="ctr" eaLnBrk="0" hangingPunct="0"/>
            <a:r>
              <a:rPr lang="en-US" altLang="en-US" sz="4000" b="1"/>
              <a:t>Free Riders are individuals that benefit without paying.</a:t>
            </a:r>
            <a:endParaRPr lang="en-US" sz="5400" b="1">
              <a:solidFill>
                <a:srgbClr val="000099"/>
              </a:solidFill>
            </a:endParaRPr>
          </a:p>
        </p:txBody>
      </p:sp>
      <p:sp>
        <p:nvSpPr>
          <p:cNvPr id="14339" name="Rectangle 3"/>
          <p:cNvSpPr>
            <a:spLocks noChangeArrowheads="1"/>
          </p:cNvSpPr>
          <p:nvPr/>
        </p:nvSpPr>
        <p:spPr bwMode="auto">
          <a:xfrm>
            <a:off x="1981200" y="152400"/>
            <a:ext cx="5524500" cy="638175"/>
          </a:xfrm>
          <a:prstGeom prst="rect">
            <a:avLst/>
          </a:prstGeom>
          <a:noFill/>
          <a:ln w="12700">
            <a:noFill/>
            <a:miter lim="800000"/>
            <a:headEnd/>
            <a:tailEnd/>
          </a:ln>
        </p:spPr>
        <p:txBody>
          <a:bodyPr lIns="90488" tIns="44450" rIns="90488" bIns="44450">
            <a:spAutoFit/>
          </a:bodyPr>
          <a:lstStyle/>
          <a:p>
            <a:pPr algn="ctr" eaLnBrk="0" hangingPunct="0">
              <a:lnSpc>
                <a:spcPct val="75000"/>
              </a:lnSpc>
            </a:pPr>
            <a:r>
              <a:rPr lang="en-US" sz="4800" b="1">
                <a:solidFill>
                  <a:srgbClr val="000099"/>
                </a:solidFill>
              </a:rPr>
              <a:t>Public Goods</a:t>
            </a:r>
          </a:p>
        </p:txBody>
      </p:sp>
      <p:sp>
        <p:nvSpPr>
          <p:cNvPr id="14340" name="Slide Number Placeholder 3"/>
          <p:cNvSpPr txBox="1">
            <a:spLocks noGrp="1"/>
          </p:cNvSpPr>
          <p:nvPr/>
        </p:nvSpPr>
        <p:spPr bwMode="auto">
          <a:xfrm>
            <a:off x="7239000" y="6553200"/>
            <a:ext cx="1905000" cy="304800"/>
          </a:xfrm>
          <a:prstGeom prst="rect">
            <a:avLst/>
          </a:prstGeom>
          <a:noFill/>
          <a:ln w="9525">
            <a:noFill/>
            <a:miter lim="800000"/>
            <a:headEnd/>
            <a:tailEnd/>
          </a:ln>
        </p:spPr>
        <p:txBody>
          <a:bodyPr/>
          <a:lstStyle/>
          <a:p>
            <a:pPr algn="r"/>
            <a:fld id="{F0158ED2-9689-4C34-8FB9-2B5A05302B41}" type="slidenum">
              <a:rPr lang="en-US" sz="1400"/>
              <a:pPr algn="r"/>
              <a:t>95</a:t>
            </a:fld>
            <a:endParaRPr lang="en-US"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left)">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wipe(left)">
                                      <p:cBhvr>
                                        <p:cTn id="12" dur="500"/>
                                        <p:tgtEl>
                                          <p:spTgt spid="368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wipe(left)">
                                      <p:cBhvr>
                                        <p:cTn id="17" dur="500"/>
                                        <p:tgtEl>
                                          <p:spTgt spid="368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wipe(left)">
                                      <p:cBhvr>
                                        <p:cTn id="22"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16387" name="Rectangle 3"/>
          <p:cNvSpPr>
            <a:spLocks noChangeArrowheads="1"/>
          </p:cNvSpPr>
          <p:nvPr/>
        </p:nvSpPr>
        <p:spPr bwMode="auto">
          <a:xfrm>
            <a:off x="228600" y="2057400"/>
            <a:ext cx="8504238" cy="2286000"/>
          </a:xfrm>
          <a:prstGeom prst="rect">
            <a:avLst/>
          </a:prstGeom>
          <a:noFill/>
          <a:ln w="9525">
            <a:noFill/>
            <a:miter lim="800000"/>
            <a:headEnd/>
            <a:tailEnd/>
          </a:ln>
        </p:spPr>
        <p:txBody>
          <a:bodyPr>
            <a:spAutoFit/>
          </a:bodyPr>
          <a:lstStyle/>
          <a:p>
            <a:pPr marL="457200" indent="-457200" algn="ctr"/>
            <a:r>
              <a:rPr lang="en-US" sz="7200" b="1">
                <a:cs typeface="Times New Roman" pitchFamily="18" charset="0"/>
              </a:rPr>
              <a:t>The Free Rider Problem</a:t>
            </a:r>
          </a:p>
        </p:txBody>
      </p:sp>
      <p:sp>
        <p:nvSpPr>
          <p:cNvPr id="16388" name="Slide Number Placeholder 3"/>
          <p:cNvSpPr>
            <a:spLocks noGrp="1"/>
          </p:cNvSpPr>
          <p:nvPr>
            <p:ph type="sldNum" sz="quarter" idx="12"/>
          </p:nvPr>
        </p:nvSpPr>
        <p:spPr>
          <a:noFill/>
        </p:spPr>
        <p:txBody>
          <a:bodyPr/>
          <a:lstStyle/>
          <a:p>
            <a:fld id="{0102C5A1-E1FE-49C4-B4C3-1E940E502D04}" type="slidenum">
              <a:rPr lang="en-US" smtClean="0"/>
              <a:pPr/>
              <a:t>96</a:t>
            </a:fld>
            <a:endParaRPr lang="en-US" smtClean="0"/>
          </a:p>
        </p:txBody>
      </p:sp>
      <p:sp>
        <p:nvSpPr>
          <p:cNvPr id="7170" name="Rectangle 2"/>
          <p:cNvSpPr>
            <a:spLocks noChangeArrowheads="1"/>
          </p:cNvSpPr>
          <p:nvPr/>
        </p:nvSpPr>
        <p:spPr bwMode="auto">
          <a:xfrm>
            <a:off x="228600" y="4419600"/>
            <a:ext cx="8915400" cy="1797050"/>
          </a:xfrm>
          <a:prstGeom prst="rect">
            <a:avLst/>
          </a:prstGeom>
          <a:noFill/>
          <a:ln w="12700">
            <a:noFill/>
            <a:miter lim="800000"/>
            <a:headEnd/>
            <a:tailEnd/>
          </a:ln>
        </p:spPr>
        <p:txBody>
          <a:bodyPr lIns="90488" tIns="44450" rIns="90488" bIns="44450">
            <a:spAutoFit/>
          </a:bodyPr>
          <a:lstStyle/>
          <a:p>
            <a:pPr marL="457200" indent="-457200" eaLnBrk="0" hangingPunct="0"/>
            <a:r>
              <a:rPr lang="en-US" altLang="en-US" sz="2800" b="1">
                <a:solidFill>
                  <a:srgbClr val="000099"/>
                </a:solidFill>
              </a:rPr>
              <a:t>Examples: </a:t>
            </a:r>
          </a:p>
          <a:p>
            <a:pPr marL="457200" indent="-457200" eaLnBrk="0" hangingPunct="0">
              <a:buFontTx/>
              <a:buAutoNum type="arabicPeriod"/>
            </a:pPr>
            <a:r>
              <a:rPr lang="en-US" altLang="en-US" sz="2800" b="1">
                <a:solidFill>
                  <a:srgbClr val="000099"/>
                </a:solidFill>
              </a:rPr>
              <a:t>People who download music illegally</a:t>
            </a:r>
          </a:p>
          <a:p>
            <a:pPr marL="457200" indent="-457200" eaLnBrk="0" hangingPunct="0">
              <a:buFontTx/>
              <a:buAutoNum type="arabicPeriod"/>
            </a:pPr>
            <a:r>
              <a:rPr lang="en-US" altLang="en-US" sz="2800" b="1">
                <a:solidFill>
                  <a:srgbClr val="000099"/>
                </a:solidFill>
              </a:rPr>
              <a:t>People who watch a street performer and don’t pay </a:t>
            </a:r>
          </a:p>
          <a:p>
            <a:pPr marL="457200" indent="-457200" eaLnBrk="0" hangingPunct="0">
              <a:buFontTx/>
              <a:buAutoNum type="arabicPeriod"/>
            </a:pPr>
            <a:r>
              <a:rPr lang="en-US" altLang="en-US" sz="2800" b="1">
                <a:solidFill>
                  <a:srgbClr val="000099"/>
                </a:solidFill>
              </a:rPr>
              <a:t>Teenagers that live at home and don’t have a job</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left)">
                                      <p:cBhvr>
                                        <p:cTn id="12" dur="5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wipe(left)">
                                      <p:cBhvr>
                                        <p:cTn id="17" dur="500"/>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wipe(left)">
                                      <p:cBhvr>
                                        <p:cTn id="22" dur="500"/>
                                        <p:tgtEl>
                                          <p:spTgt spid="71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828800" y="1543050"/>
            <a:ext cx="6972300" cy="457200"/>
          </a:xfrm>
          <a:prstGeom prst="rect">
            <a:avLst/>
          </a:prstGeom>
          <a:noFill/>
          <a:ln w="19050">
            <a:noFill/>
            <a:miter lim="800000"/>
            <a:headEnd/>
            <a:tailEnd/>
          </a:ln>
        </p:spPr>
        <p:txBody>
          <a:bodyPr lIns="92075" tIns="46038" rIns="92075" bIns="46038">
            <a:spAutoFit/>
          </a:bodyPr>
          <a:lstStyle/>
          <a:p>
            <a:pPr>
              <a:spcBef>
                <a:spcPct val="50000"/>
              </a:spcBef>
            </a:pPr>
            <a:endParaRPr lang="en-US">
              <a:cs typeface="Arial" charset="0"/>
            </a:endParaRPr>
          </a:p>
        </p:txBody>
      </p:sp>
      <p:sp>
        <p:nvSpPr>
          <p:cNvPr id="22531" name="Rectangle 3"/>
          <p:cNvSpPr>
            <a:spLocks noChangeArrowheads="1"/>
          </p:cNvSpPr>
          <p:nvPr/>
        </p:nvSpPr>
        <p:spPr bwMode="auto">
          <a:xfrm>
            <a:off x="381000" y="2209800"/>
            <a:ext cx="8504238" cy="2286000"/>
          </a:xfrm>
          <a:prstGeom prst="rect">
            <a:avLst/>
          </a:prstGeom>
          <a:noFill/>
          <a:ln w="9525">
            <a:noFill/>
            <a:miter lim="800000"/>
            <a:headEnd/>
            <a:tailEnd/>
          </a:ln>
        </p:spPr>
        <p:txBody>
          <a:bodyPr>
            <a:spAutoFit/>
          </a:bodyPr>
          <a:lstStyle/>
          <a:p>
            <a:pPr marL="457200" indent="-457200" algn="ctr"/>
            <a:r>
              <a:rPr lang="en-US" sz="7200" b="1">
                <a:cs typeface="Times New Roman" pitchFamily="18" charset="0"/>
              </a:rPr>
              <a:t>Definition of Public Goods</a:t>
            </a:r>
          </a:p>
        </p:txBody>
      </p:sp>
      <p:sp>
        <p:nvSpPr>
          <p:cNvPr id="22532" name="Slide Number Placeholder 3"/>
          <p:cNvSpPr>
            <a:spLocks noGrp="1"/>
          </p:cNvSpPr>
          <p:nvPr>
            <p:ph type="sldNum" sz="quarter" idx="12"/>
          </p:nvPr>
        </p:nvSpPr>
        <p:spPr>
          <a:noFill/>
        </p:spPr>
        <p:txBody>
          <a:bodyPr/>
          <a:lstStyle/>
          <a:p>
            <a:fld id="{919EC63B-68F9-4B8F-9223-9DB718FD33B5}" type="slidenum">
              <a:rPr lang="en-US" smtClean="0"/>
              <a:pPr/>
              <a:t>97</a:t>
            </a:fld>
            <a:endParaRPr lang="en-US" smtClean="0"/>
          </a:p>
        </p:txBody>
      </p:sp>
    </p:spTree>
  </p:cSld>
  <p:clrMapOvr>
    <a:masterClrMapping/>
  </p:clrMapOvr>
  <p:transition spd="med">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838200"/>
            <a:ext cx="8458200" cy="2335213"/>
          </a:xfrm>
          <a:prstGeom prst="rect">
            <a:avLst/>
          </a:prstGeom>
          <a:noFill/>
          <a:ln w="12700">
            <a:noFill/>
            <a:miter lim="800000"/>
            <a:headEnd/>
            <a:tailEnd/>
          </a:ln>
        </p:spPr>
        <p:txBody>
          <a:bodyPr lIns="90488" tIns="44450" rIns="90488" bIns="44450">
            <a:spAutoFit/>
          </a:bodyPr>
          <a:lstStyle/>
          <a:p>
            <a:pPr eaLnBrk="0" hangingPunct="0">
              <a:lnSpc>
                <a:spcPct val="80000"/>
              </a:lnSpc>
            </a:pPr>
            <a:r>
              <a:rPr lang="en-US" sz="3600" b="1">
                <a:solidFill>
                  <a:srgbClr val="990000"/>
                </a:solidFill>
              </a:rPr>
              <a:t>To be considered a true public good, it must meet two criteria:</a:t>
            </a:r>
          </a:p>
          <a:p>
            <a:pPr eaLnBrk="0" hangingPunct="0">
              <a:lnSpc>
                <a:spcPct val="80000"/>
              </a:lnSpc>
            </a:pPr>
            <a:endParaRPr lang="en-US" sz="1200" b="1"/>
          </a:p>
          <a:p>
            <a:pPr eaLnBrk="0" hangingPunct="0">
              <a:lnSpc>
                <a:spcPct val="80000"/>
              </a:lnSpc>
            </a:pPr>
            <a:r>
              <a:rPr lang="en-US" sz="3600" b="1">
                <a:solidFill>
                  <a:srgbClr val="000099"/>
                </a:solidFill>
              </a:rPr>
              <a:t>1. </a:t>
            </a:r>
            <a:r>
              <a:rPr lang="en-US" sz="3600" b="1">
                <a:solidFill>
                  <a:srgbClr val="000099"/>
                </a:solidFill>
                <a:cs typeface="Times New Roman" pitchFamily="18" charset="0"/>
              </a:rPr>
              <a:t>Nonexclusion</a:t>
            </a:r>
          </a:p>
          <a:p>
            <a:pPr lvl="1" eaLnBrk="0" hangingPunct="0">
              <a:lnSpc>
                <a:spcPct val="80000"/>
              </a:lnSpc>
            </a:pPr>
            <a:endParaRPr lang="en-US" sz="1200" b="1">
              <a:cs typeface="Times New Roman" pitchFamily="18" charset="0"/>
            </a:endParaRPr>
          </a:p>
          <a:p>
            <a:pPr eaLnBrk="0" hangingPunct="0">
              <a:lnSpc>
                <a:spcPct val="80000"/>
              </a:lnSpc>
            </a:pPr>
            <a:endParaRPr lang="en-US" sz="3600" b="1">
              <a:cs typeface="Times New Roman" pitchFamily="18" charset="0"/>
            </a:endParaRPr>
          </a:p>
          <a:p>
            <a:pPr eaLnBrk="0" hangingPunct="0">
              <a:lnSpc>
                <a:spcPct val="80000"/>
              </a:lnSpc>
            </a:pPr>
            <a:endParaRPr lang="en-US" sz="1600" b="1" i="1"/>
          </a:p>
        </p:txBody>
      </p:sp>
      <p:sp>
        <p:nvSpPr>
          <p:cNvPr id="9219" name="Rectangle 3"/>
          <p:cNvSpPr>
            <a:spLocks noChangeArrowheads="1"/>
          </p:cNvSpPr>
          <p:nvPr/>
        </p:nvSpPr>
        <p:spPr bwMode="auto">
          <a:xfrm>
            <a:off x="762000" y="228600"/>
            <a:ext cx="7620000" cy="592138"/>
          </a:xfrm>
          <a:prstGeom prst="rect">
            <a:avLst/>
          </a:prstGeom>
          <a:noFill/>
          <a:ln w="12700">
            <a:noFill/>
            <a:miter lim="800000"/>
            <a:headEnd/>
            <a:tailEnd/>
          </a:ln>
        </p:spPr>
        <p:txBody>
          <a:bodyPr lIns="90488" tIns="44450" rIns="90488" bIns="44450">
            <a:spAutoFit/>
          </a:bodyPr>
          <a:lstStyle/>
          <a:p>
            <a:pPr algn="ctr" eaLnBrk="0" hangingPunct="0">
              <a:lnSpc>
                <a:spcPct val="75000"/>
              </a:lnSpc>
            </a:pPr>
            <a:r>
              <a:rPr lang="en-US" sz="4400" b="1"/>
              <a:t>Definition of Public Goods</a:t>
            </a:r>
          </a:p>
        </p:txBody>
      </p:sp>
      <p:sp>
        <p:nvSpPr>
          <p:cNvPr id="9220" name="Rectangle 4"/>
          <p:cNvSpPr>
            <a:spLocks noChangeArrowheads="1"/>
          </p:cNvSpPr>
          <p:nvPr/>
        </p:nvSpPr>
        <p:spPr bwMode="auto">
          <a:xfrm>
            <a:off x="584200" y="4495800"/>
            <a:ext cx="8559800" cy="531813"/>
          </a:xfrm>
          <a:prstGeom prst="rect">
            <a:avLst/>
          </a:prstGeom>
          <a:noFill/>
          <a:ln w="12700">
            <a:noFill/>
            <a:miter lim="800000"/>
            <a:headEnd/>
            <a:tailEnd/>
          </a:ln>
        </p:spPr>
        <p:txBody>
          <a:bodyPr>
            <a:spAutoFit/>
          </a:bodyPr>
          <a:lstStyle/>
          <a:p>
            <a:pPr eaLnBrk="0" hangingPunct="0">
              <a:lnSpc>
                <a:spcPct val="80000"/>
              </a:lnSpc>
              <a:spcBef>
                <a:spcPct val="50000"/>
              </a:spcBef>
            </a:pPr>
            <a:r>
              <a:rPr lang="en-US" sz="3600" b="1">
                <a:solidFill>
                  <a:srgbClr val="000099"/>
                </a:solidFill>
                <a:cs typeface="Times New Roman" pitchFamily="18" charset="0"/>
              </a:rPr>
              <a:t>2. Shared Consumption (Nonrivalry)</a:t>
            </a:r>
          </a:p>
        </p:txBody>
      </p:sp>
      <p:sp>
        <p:nvSpPr>
          <p:cNvPr id="9221" name="Rectangle 5"/>
          <p:cNvSpPr>
            <a:spLocks noChangeArrowheads="1"/>
          </p:cNvSpPr>
          <p:nvPr/>
        </p:nvSpPr>
        <p:spPr bwMode="auto">
          <a:xfrm>
            <a:off x="609600" y="2362200"/>
            <a:ext cx="8153400" cy="2062163"/>
          </a:xfrm>
          <a:prstGeom prst="rect">
            <a:avLst/>
          </a:prstGeom>
          <a:noFill/>
          <a:ln w="12700">
            <a:noFill/>
            <a:miter lim="800000"/>
            <a:headEnd/>
            <a:tailEnd/>
          </a:ln>
        </p:spPr>
        <p:txBody>
          <a:bodyPr>
            <a:spAutoFit/>
          </a:bodyPr>
          <a:lstStyle/>
          <a:p>
            <a:pPr lvl="1" eaLnBrk="0" hangingPunct="0">
              <a:buFontTx/>
              <a:buChar char="•"/>
              <a:defRPr/>
            </a:pPr>
            <a:r>
              <a:rPr lang="en-US" sz="3200" b="1" dirty="0">
                <a:latin typeface="Times New Roman" charset="0"/>
                <a:cs typeface="Times New Roman" charset="0"/>
              </a:rPr>
              <a:t>Everyone can use the good.</a:t>
            </a:r>
          </a:p>
          <a:p>
            <a:pPr marL="625475" lvl="1" indent="-168275" eaLnBrk="0" hangingPunct="0">
              <a:buFontTx/>
              <a:buChar char="•"/>
              <a:defRPr/>
            </a:pPr>
            <a:r>
              <a:rPr lang="en-US" sz="3200" b="1" dirty="0">
                <a:latin typeface="Times New Roman" charset="0"/>
                <a:cs typeface="Times New Roman" charset="0"/>
              </a:rPr>
              <a:t>Cannot exclude benefits of the good for those who will not pay.</a:t>
            </a:r>
          </a:p>
          <a:p>
            <a:pPr lvl="1" eaLnBrk="0" hangingPunct="0">
              <a:buFontTx/>
              <a:buChar char="•"/>
              <a:defRPr/>
            </a:pPr>
            <a:r>
              <a:rPr lang="en-US" sz="3200" b="1" dirty="0">
                <a:solidFill>
                  <a:srgbClr val="990000"/>
                </a:solidFill>
                <a:latin typeface="Times New Roman" charset="0"/>
                <a:cs typeface="Times New Roman" charset="0"/>
              </a:rPr>
              <a:t>Ex: National Defense</a:t>
            </a:r>
          </a:p>
        </p:txBody>
      </p:sp>
      <p:sp>
        <p:nvSpPr>
          <p:cNvPr id="9222" name="Rectangle 6"/>
          <p:cNvSpPr>
            <a:spLocks noChangeArrowheads="1"/>
          </p:cNvSpPr>
          <p:nvPr/>
        </p:nvSpPr>
        <p:spPr bwMode="auto">
          <a:xfrm>
            <a:off x="609600" y="5105400"/>
            <a:ext cx="8077200" cy="2143125"/>
          </a:xfrm>
          <a:prstGeom prst="rect">
            <a:avLst/>
          </a:prstGeom>
          <a:noFill/>
          <a:ln w="12700">
            <a:noFill/>
            <a:miter lim="800000"/>
            <a:headEnd/>
            <a:tailEnd/>
          </a:ln>
        </p:spPr>
        <p:txBody>
          <a:bodyPr>
            <a:spAutoFit/>
          </a:bodyPr>
          <a:lstStyle/>
          <a:p>
            <a:pPr marL="576263" lvl="1" indent="-119063" eaLnBrk="0" hangingPunct="0">
              <a:lnSpc>
                <a:spcPct val="80000"/>
              </a:lnSpc>
              <a:spcBef>
                <a:spcPct val="50000"/>
              </a:spcBef>
              <a:buFontTx/>
              <a:buChar char="•"/>
              <a:defRPr/>
            </a:pPr>
            <a:r>
              <a:rPr lang="en-US" sz="3200" b="1" dirty="0">
                <a:latin typeface="Times New Roman" charset="0"/>
                <a:cs typeface="Times New Roman" charset="0"/>
              </a:rPr>
              <a:t>One person’s consumption of a good does not reduce the usefulness to others.</a:t>
            </a:r>
          </a:p>
          <a:p>
            <a:pPr lvl="1" eaLnBrk="0" hangingPunct="0">
              <a:lnSpc>
                <a:spcPct val="80000"/>
              </a:lnSpc>
              <a:spcBef>
                <a:spcPct val="50000"/>
              </a:spcBef>
              <a:buFontTx/>
              <a:buChar char="•"/>
              <a:defRPr/>
            </a:pPr>
            <a:r>
              <a:rPr lang="en-US" sz="3200" b="1" dirty="0">
                <a:solidFill>
                  <a:srgbClr val="990000"/>
                </a:solidFill>
                <a:latin typeface="Times New Roman" charset="0"/>
                <a:cs typeface="Times New Roman" charset="0"/>
              </a:rPr>
              <a:t>Ex: Yellowstone National Park</a:t>
            </a:r>
          </a:p>
          <a:p>
            <a:pPr lvl="1" eaLnBrk="0" hangingPunct="0">
              <a:lnSpc>
                <a:spcPct val="80000"/>
              </a:lnSpc>
              <a:spcBef>
                <a:spcPct val="50000"/>
              </a:spcBef>
              <a:buFontTx/>
              <a:buChar char="•"/>
              <a:defRPr/>
            </a:pPr>
            <a:endParaRPr lang="en-US" sz="3200" b="1" dirty="0">
              <a:solidFill>
                <a:srgbClr val="990000"/>
              </a:solidFill>
              <a:latin typeface="Times New Roman" charset="0"/>
              <a:cs typeface="Times New Roman" charset="0"/>
            </a:endParaRPr>
          </a:p>
        </p:txBody>
      </p:sp>
      <p:sp>
        <p:nvSpPr>
          <p:cNvPr id="23559" name="Slide Number Placeholder 6"/>
          <p:cNvSpPr>
            <a:spLocks noGrp="1"/>
          </p:cNvSpPr>
          <p:nvPr>
            <p:ph type="sldNum" sz="quarter" idx="12"/>
          </p:nvPr>
        </p:nvSpPr>
        <p:spPr>
          <a:noFill/>
        </p:spPr>
        <p:txBody>
          <a:bodyPr/>
          <a:lstStyle/>
          <a:p>
            <a:fld id="{C1A4FD7C-94F2-46E0-8A47-5BA144B361EA}" type="slidenum">
              <a:rPr lang="en-US" smtClean="0"/>
              <a:pPr/>
              <a:t>98</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8">
                                            <p:txEl>
                                              <p:pRg st="0" end="0"/>
                                            </p:txEl>
                                          </p:spTgt>
                                        </p:tgtEl>
                                        <p:attrNameLst>
                                          <p:attrName>style.visibility</p:attrName>
                                        </p:attrNameLst>
                                      </p:cBhvr>
                                      <p:to>
                                        <p:strVal val="visible"/>
                                      </p:to>
                                    </p:set>
                                    <p:animEffect transition="in" filter="wipe(left)">
                                      <p:cBhvr>
                                        <p:cTn id="12" dur="500"/>
                                        <p:tgtEl>
                                          <p:spTgt spid="92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wipe(left)">
                                      <p:cBhvr>
                                        <p:cTn id="17" dur="500"/>
                                        <p:tgtEl>
                                          <p:spTgt spid="9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221">
                                            <p:txEl>
                                              <p:pRg st="0" end="0"/>
                                            </p:txEl>
                                          </p:spTgt>
                                        </p:tgtEl>
                                        <p:attrNameLst>
                                          <p:attrName>style.visibility</p:attrName>
                                        </p:attrNameLst>
                                      </p:cBhvr>
                                      <p:to>
                                        <p:strVal val="visible"/>
                                      </p:to>
                                    </p:set>
                                    <p:anim calcmode="lin" valueType="num">
                                      <p:cBhvr additive="base">
                                        <p:cTn id="22" dur="500" fill="hold"/>
                                        <p:tgtEl>
                                          <p:spTgt spid="9221">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2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9221">
                                            <p:txEl>
                                              <p:pRg st="1" end="1"/>
                                            </p:txEl>
                                          </p:spTgt>
                                        </p:tgtEl>
                                        <p:attrNameLst>
                                          <p:attrName>style.visibility</p:attrName>
                                        </p:attrNameLst>
                                      </p:cBhvr>
                                      <p:to>
                                        <p:strVal val="visible"/>
                                      </p:to>
                                    </p:set>
                                    <p:anim calcmode="lin" valueType="num">
                                      <p:cBhvr additive="base">
                                        <p:cTn id="28" dur="500" fill="hold"/>
                                        <p:tgtEl>
                                          <p:spTgt spid="9221">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92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221">
                                            <p:txEl>
                                              <p:pRg st="2" end="2"/>
                                            </p:txEl>
                                          </p:spTgt>
                                        </p:tgtEl>
                                        <p:attrNameLst>
                                          <p:attrName>style.visibility</p:attrName>
                                        </p:attrNameLst>
                                      </p:cBhvr>
                                      <p:to>
                                        <p:strVal val="visible"/>
                                      </p:to>
                                    </p:set>
                                    <p:anim calcmode="lin" valueType="num">
                                      <p:cBhvr additive="base">
                                        <p:cTn id="34" dur="500" fill="hold"/>
                                        <p:tgtEl>
                                          <p:spTgt spid="9221">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92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9220"/>
                                        </p:tgtEl>
                                        <p:attrNameLst>
                                          <p:attrName>style.visibility</p:attrName>
                                        </p:attrNameLst>
                                      </p:cBhvr>
                                      <p:to>
                                        <p:strVal val="visible"/>
                                      </p:to>
                                    </p:set>
                                    <p:anim calcmode="lin" valueType="num">
                                      <p:cBhvr additive="base">
                                        <p:cTn id="40" dur="500" fill="hold"/>
                                        <p:tgtEl>
                                          <p:spTgt spid="9220"/>
                                        </p:tgtEl>
                                        <p:attrNameLst>
                                          <p:attrName>ppt_x</p:attrName>
                                        </p:attrNameLst>
                                      </p:cBhvr>
                                      <p:tavLst>
                                        <p:tav tm="0">
                                          <p:val>
                                            <p:strVal val="0-#ppt_w/2"/>
                                          </p:val>
                                        </p:tav>
                                        <p:tav tm="100000">
                                          <p:val>
                                            <p:strVal val="#ppt_x"/>
                                          </p:val>
                                        </p:tav>
                                      </p:tavLst>
                                    </p:anim>
                                    <p:anim calcmode="lin" valueType="num">
                                      <p:cBhvr additive="base">
                                        <p:cTn id="41"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9222">
                                            <p:txEl>
                                              <p:pRg st="0" end="0"/>
                                            </p:txEl>
                                          </p:spTgt>
                                        </p:tgtEl>
                                        <p:attrNameLst>
                                          <p:attrName>style.visibility</p:attrName>
                                        </p:attrNameLst>
                                      </p:cBhvr>
                                      <p:to>
                                        <p:strVal val="visible"/>
                                      </p:to>
                                    </p:set>
                                    <p:anim calcmode="lin" valueType="num">
                                      <p:cBhvr additive="base">
                                        <p:cTn id="46" dur="500" fill="hold"/>
                                        <p:tgtEl>
                                          <p:spTgt spid="9222">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92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9222">
                                            <p:txEl>
                                              <p:pRg st="1" end="1"/>
                                            </p:txEl>
                                          </p:spTgt>
                                        </p:tgtEl>
                                        <p:attrNameLst>
                                          <p:attrName>style.visibility</p:attrName>
                                        </p:attrNameLst>
                                      </p:cBhvr>
                                      <p:to>
                                        <p:strVal val="visible"/>
                                      </p:to>
                                    </p:set>
                                    <p:anim calcmode="lin" valueType="num">
                                      <p:cBhvr additive="base">
                                        <p:cTn id="52" dur="500" fill="hold"/>
                                        <p:tgtEl>
                                          <p:spTgt spid="9222">
                                            <p:txEl>
                                              <p:pRg st="1" end="1"/>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922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bldLvl="2" autoUpdateAnimBg="0"/>
      <p:bldP spid="9219" grpId="0" autoUpdateAnimBg="0"/>
      <p:bldP spid="9220" grpId="0" autoUpdateAnimBg="0"/>
      <p:bldP spid="9221" grpId="0" build="p" bldLvl="2" autoUpdateAnimBg="0"/>
      <p:bldP spid="9222" grpId="0" build="p" bldLvl="2"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2400" y="0"/>
            <a:ext cx="8763000" cy="6462713"/>
          </a:xfrm>
          <a:prstGeom prst="rect">
            <a:avLst/>
          </a:prstGeom>
          <a:noFill/>
          <a:ln w="12700">
            <a:noFill/>
            <a:miter lim="800000"/>
            <a:headEnd/>
            <a:tailEnd/>
          </a:ln>
        </p:spPr>
        <p:txBody>
          <a:bodyPr lIns="90488" tIns="44450" rIns="90488" bIns="44450">
            <a:spAutoFit/>
          </a:bodyPr>
          <a:lstStyle/>
          <a:p>
            <a:pPr algn="ctr" eaLnBrk="0" hangingPunct="0"/>
            <a:r>
              <a:rPr lang="en-US" sz="3800" b="1">
                <a:solidFill>
                  <a:srgbClr val="990000"/>
                </a:solidFill>
              </a:rPr>
              <a:t>Identify which of the following are</a:t>
            </a:r>
          </a:p>
          <a:p>
            <a:pPr algn="ctr" eaLnBrk="0" hangingPunct="0"/>
            <a:r>
              <a:rPr lang="en-US" sz="3800" b="1">
                <a:solidFill>
                  <a:srgbClr val="990000"/>
                </a:solidFill>
              </a:rPr>
              <a:t>TRUE public goods</a:t>
            </a:r>
          </a:p>
          <a:p>
            <a:pPr algn="ctr" eaLnBrk="0" hangingPunct="0"/>
            <a:r>
              <a:rPr lang="en-US" sz="3800" b="1">
                <a:solidFill>
                  <a:srgbClr val="990000"/>
                </a:solidFill>
              </a:rPr>
              <a:t>(have non-exclusion </a:t>
            </a:r>
            <a:r>
              <a:rPr lang="en-US" sz="3800" b="1" u="sng">
                <a:solidFill>
                  <a:srgbClr val="990000"/>
                </a:solidFill>
              </a:rPr>
              <a:t>and</a:t>
            </a:r>
            <a:r>
              <a:rPr lang="en-US" sz="3800" b="1">
                <a:solidFill>
                  <a:srgbClr val="990000"/>
                </a:solidFill>
              </a:rPr>
              <a:t> non-rival consumption):</a:t>
            </a:r>
          </a:p>
          <a:p>
            <a:pPr eaLnBrk="0" hangingPunct="0"/>
            <a:endParaRPr lang="en-US" sz="3800" b="1"/>
          </a:p>
          <a:p>
            <a:pPr lvl="4" eaLnBrk="0" hangingPunct="0"/>
            <a:r>
              <a:rPr lang="en-US" sz="3800" b="1">
                <a:solidFill>
                  <a:srgbClr val="000099"/>
                </a:solidFill>
              </a:rPr>
              <a:t>1. Hamburgers</a:t>
            </a:r>
          </a:p>
          <a:p>
            <a:pPr lvl="4" eaLnBrk="0" hangingPunct="0"/>
            <a:r>
              <a:rPr lang="en-US" sz="3800" b="1">
                <a:solidFill>
                  <a:srgbClr val="000099"/>
                </a:solidFill>
              </a:rPr>
              <a:t>2. Cable TV </a:t>
            </a:r>
          </a:p>
          <a:p>
            <a:pPr lvl="4" eaLnBrk="0" hangingPunct="0"/>
            <a:r>
              <a:rPr lang="en-US" sz="3800" b="1">
                <a:solidFill>
                  <a:srgbClr val="000099"/>
                </a:solidFill>
              </a:rPr>
              <a:t>3. Free Public Education</a:t>
            </a:r>
          </a:p>
          <a:p>
            <a:pPr lvl="4" eaLnBrk="0" hangingPunct="0"/>
            <a:r>
              <a:rPr lang="en-US" sz="3800" b="1">
                <a:solidFill>
                  <a:srgbClr val="000099"/>
                </a:solidFill>
              </a:rPr>
              <a:t>4. Homes</a:t>
            </a:r>
          </a:p>
          <a:p>
            <a:pPr lvl="4" eaLnBrk="0" hangingPunct="0"/>
            <a:r>
              <a:rPr lang="en-US" sz="3800" b="1">
                <a:solidFill>
                  <a:srgbClr val="000099"/>
                </a:solidFill>
              </a:rPr>
              <a:t>5. Street lights</a:t>
            </a:r>
          </a:p>
          <a:p>
            <a:pPr lvl="4" eaLnBrk="0" hangingPunct="0"/>
            <a:r>
              <a:rPr lang="en-US" sz="3800" b="1">
                <a:solidFill>
                  <a:srgbClr val="000099"/>
                </a:solidFill>
              </a:rPr>
              <a:t>6. Highways </a:t>
            </a:r>
            <a:endParaRPr lang="en-US" sz="3400" b="1" i="1"/>
          </a:p>
        </p:txBody>
      </p:sp>
      <p:sp>
        <p:nvSpPr>
          <p:cNvPr id="24579" name="Slide Number Placeholder 2"/>
          <p:cNvSpPr>
            <a:spLocks noGrp="1"/>
          </p:cNvSpPr>
          <p:nvPr>
            <p:ph type="sldNum" sz="quarter" idx="12"/>
          </p:nvPr>
        </p:nvSpPr>
        <p:spPr>
          <a:noFill/>
        </p:spPr>
        <p:txBody>
          <a:bodyPr/>
          <a:lstStyle/>
          <a:p>
            <a:fld id="{E9264B7B-BEEF-4FEA-80FF-AD409BDF1EE3}" type="slidenum">
              <a:rPr lang="en-US" smtClean="0"/>
              <a:pPr/>
              <a:t>99</a:t>
            </a:fld>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6394</Words>
  <Application>Microsoft Office PowerPoint</Application>
  <PresentationFormat>On-screen Show (4:3)</PresentationFormat>
  <Paragraphs>2326</Paragraphs>
  <Slides>136</Slides>
  <Notes>21</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4" baseType="lpstr">
      <vt:lpstr>Arial</vt:lpstr>
      <vt:lpstr>Calibri</vt:lpstr>
      <vt:lpstr>Signboard</vt:lpstr>
      <vt:lpstr>Times New Roman</vt:lpstr>
      <vt:lpstr>Verdana</vt:lpstr>
      <vt:lpstr>Wingdings</vt:lpstr>
      <vt:lpstr>Office Theme</vt:lpstr>
      <vt:lpstr>Document</vt:lpstr>
      <vt:lpstr>Unit 3 Microeconomics: Supply and Demand</vt:lpstr>
      <vt:lpstr>Connection to Circular Flow Model</vt:lpstr>
      <vt:lpstr>DEMAND DEFINED</vt:lpstr>
      <vt:lpstr>LAW OF DEMAND</vt:lpstr>
      <vt:lpstr>Example of Demand</vt:lpstr>
      <vt:lpstr>Why does the Law of Demand occur?</vt:lpstr>
      <vt:lpstr>Why does the Law of Demand occur?</vt:lpstr>
      <vt:lpstr>Why does the Law of Demand occur?</vt:lpstr>
      <vt:lpstr>PowerPoint Presentation</vt:lpstr>
      <vt:lpstr>PowerPoint Presentation</vt:lpstr>
      <vt:lpstr>Graphing Demand</vt:lpstr>
      <vt:lpstr>The Demand Curve</vt:lpstr>
      <vt:lpstr>GRAPHING DEMAND</vt:lpstr>
      <vt:lpstr>GRAPHING DEMAND</vt:lpstr>
      <vt:lpstr>Where do you get the Market Demand? </vt:lpstr>
      <vt:lpstr>    Hudsucker Movie Clip  Notice how demand affects supply and vice-versa.  What makes the product more expensive?  Did the entrepreneur know the product would be a success?</vt:lpstr>
      <vt:lpstr>Supply and Demand</vt:lpstr>
      <vt:lpstr>Shifts in Demand</vt:lpstr>
      <vt:lpstr>Change in Demand</vt:lpstr>
      <vt:lpstr>Change in Demand</vt:lpstr>
      <vt:lpstr>Change in Demand</vt:lpstr>
      <vt:lpstr>Change in Demand</vt:lpstr>
      <vt:lpstr>Change in Demand</vt:lpstr>
      <vt:lpstr>Change in Demand</vt:lpstr>
      <vt:lpstr>Change in Demand</vt:lpstr>
      <vt:lpstr>Change in Demand</vt:lpstr>
      <vt:lpstr>Change in Demand</vt:lpstr>
      <vt:lpstr>Change in Demand</vt:lpstr>
      <vt:lpstr>Change in Demand</vt:lpstr>
      <vt:lpstr>What Causes a Shift in Demand?</vt:lpstr>
      <vt:lpstr>Prices of Related Goods</vt:lpstr>
      <vt:lpstr>Income</vt:lpstr>
      <vt:lpstr>Change in Qd vs. Change in Demand</vt:lpstr>
      <vt:lpstr>Practice</vt:lpstr>
      <vt:lpstr>Supply and Demand</vt:lpstr>
      <vt:lpstr>PowerPoint Presentation</vt:lpstr>
      <vt:lpstr>Supply Defined</vt:lpstr>
      <vt:lpstr>Example of Supply</vt:lpstr>
      <vt:lpstr>GRAPHING SUPPLY</vt:lpstr>
      <vt:lpstr>GRAPHING SUPPLY</vt:lpstr>
      <vt:lpstr>GRAPHING SUPPLY</vt:lpstr>
      <vt:lpstr>Change in Supply</vt:lpstr>
      <vt:lpstr>Change in Supply</vt:lpstr>
      <vt:lpstr>Change in Supply</vt:lpstr>
      <vt:lpstr>Change in Supply</vt:lpstr>
      <vt:lpstr>Change in Supply</vt:lpstr>
      <vt:lpstr>Change in Supply</vt:lpstr>
      <vt:lpstr>Change in Supply</vt:lpstr>
      <vt:lpstr>Change in Supply</vt:lpstr>
      <vt:lpstr>Change in Supply</vt:lpstr>
      <vt:lpstr>Change in Supply</vt:lpstr>
      <vt:lpstr>6 Shifters (Determinants) of Supply</vt:lpstr>
      <vt:lpstr>Supply Practice</vt:lpstr>
      <vt:lpstr>Supply and Demand</vt:lpstr>
      <vt:lpstr>Putting Supply and Demand Together!!!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Shifting Supply and Demand</vt:lpstr>
      <vt:lpstr>Supply and Demand Analysis</vt:lpstr>
      <vt:lpstr>S&amp;D Analysis Practice</vt:lpstr>
      <vt:lpstr>Double Shifts</vt:lpstr>
      <vt:lpstr>PowerPoint Presentation</vt:lpstr>
      <vt:lpstr>Supply and Demand</vt:lpstr>
      <vt:lpstr>Government Involvement</vt:lpstr>
      <vt:lpstr>PowerPoint Presentation</vt:lpstr>
      <vt:lpstr>PowerPoint Presentation</vt:lpstr>
      <vt:lpstr>PowerPoint Presentation</vt:lpstr>
      <vt:lpstr>Practice Questions</vt:lpstr>
      <vt:lpstr>PowerPoint Presentation</vt:lpstr>
      <vt:lpstr>PowerPoint Presentation</vt:lpstr>
      <vt:lpstr>PowerPoint Presentation</vt:lpstr>
      <vt:lpstr>PowerPoint Presentation</vt:lpstr>
      <vt:lpstr>#2 Subsidies</vt:lpstr>
      <vt:lpstr>Result of Subsidies to Corn Producers</vt:lpstr>
      <vt:lpstr>#3 Excise Taxes</vt:lpstr>
      <vt:lpstr>PowerPoint Presentation</vt:lpstr>
      <vt:lpstr>PowerPoint Presentation</vt:lpstr>
      <vt:lpstr>PowerPoint Presentation</vt:lpstr>
      <vt:lpstr>PowerPoint Presentation</vt:lpstr>
      <vt:lpstr>PowerPoint Presentation</vt:lpstr>
      <vt:lpstr>5 Characteristics of Free Markets</vt:lpstr>
      <vt:lpstr>PowerPoint Presentation</vt:lpstr>
      <vt:lpstr>PowerPoint Presentation</vt:lpstr>
      <vt:lpstr>PowerPoint Presentation</vt:lpstr>
      <vt:lpstr>PowerPoint Presentation</vt:lpstr>
      <vt:lpstr>PowerPoint Presentation</vt:lpstr>
      <vt:lpstr>Market Failure #1: PUBLIC GOODS</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How do we decide how many public goods we need?</vt:lpstr>
      <vt:lpstr>PowerPoint Presentation</vt:lpstr>
      <vt:lpstr>PowerPoint Presentation</vt:lpstr>
      <vt:lpstr>PowerPoint Presentation</vt:lpstr>
      <vt:lpstr>Market Failure #2: EXTERNALITIES</vt:lpstr>
      <vt:lpstr>PowerPoint Presentation</vt:lpstr>
      <vt:lpstr>Negative Externalities</vt:lpstr>
      <vt:lpstr>PowerPoint Presentation</vt:lpstr>
      <vt:lpstr>PowerPoint Presentation</vt:lpstr>
      <vt:lpstr>Positive Externalities</vt:lpstr>
      <vt:lpstr>PowerPoint Presentation</vt:lpstr>
      <vt:lpstr>PowerPoint Presentation</vt:lpstr>
      <vt:lpstr>The Economics of Pollution</vt:lpstr>
      <vt:lpstr>PowerPoint Presentation</vt:lpstr>
      <vt:lpstr>PowerPoint Presentation</vt:lpstr>
      <vt:lpstr>PowerPoint Presentation</vt:lpstr>
      <vt:lpstr>PowerPoint Presentation</vt:lpstr>
      <vt:lpstr>Government in Action: Antitrust Laws</vt:lpstr>
      <vt:lpstr>PowerPoint Presentation</vt:lpstr>
      <vt:lpstr>PowerPoint Presentation</vt:lpstr>
      <vt:lpstr>Oligopolies</vt:lpstr>
      <vt:lpstr> Market Failures</vt:lpstr>
      <vt:lpstr>PowerPoint Presentation</vt:lpstr>
      <vt:lpstr>Market Failure #4 Unfair Distribution of Wealth</vt:lpstr>
      <vt:lpstr>Welfare provides a safety net for citizens (retirement, unemployment, workers comp, health,  etc.) BUT, what are some possible downsides? </vt:lpstr>
      <vt:lpstr>Some Videos on Rich vs. Poor</vt:lpstr>
      <vt:lpstr>Taxes</vt:lpstr>
      <vt:lpstr>PowerPoint Presentation</vt:lpstr>
      <vt:lpstr>PowerPoint Presentation</vt:lpstr>
      <vt:lpstr>PowerPoint Presentation</vt:lpstr>
      <vt:lpstr>PowerPoint Presentation</vt:lpstr>
      <vt:lpstr>PowerPoint Presentation</vt:lpstr>
      <vt:lpstr>The Laffer Curve</vt:lpstr>
      <vt:lpstr>PowerPoint Presentation</vt:lpstr>
      <vt:lpstr>PowerPoint Presentation</vt:lpstr>
    </vt:vector>
  </TitlesOfParts>
  <Company>Gilbert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and Demand</dc:title>
  <dc:creator>Technology Services</dc:creator>
  <cp:lastModifiedBy>Peter Kotrodimos</cp:lastModifiedBy>
  <cp:revision>3</cp:revision>
  <dcterms:created xsi:type="dcterms:W3CDTF">2014-01-06T20:02:56Z</dcterms:created>
  <dcterms:modified xsi:type="dcterms:W3CDTF">2017-09-20T14:02:51Z</dcterms:modified>
</cp:coreProperties>
</file>