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7" r:id="rId2"/>
    <p:sldId id="309" r:id="rId3"/>
    <p:sldId id="310" r:id="rId4"/>
    <p:sldId id="258" r:id="rId5"/>
    <p:sldId id="259" r:id="rId6"/>
    <p:sldId id="261" r:id="rId7"/>
    <p:sldId id="264" r:id="rId8"/>
    <p:sldId id="262" r:id="rId9"/>
    <p:sldId id="311" r:id="rId10"/>
    <p:sldId id="312" r:id="rId11"/>
    <p:sldId id="263" r:id="rId12"/>
    <p:sldId id="313"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267" r:id="rId27"/>
    <p:sldId id="260"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FC71A-A272-4D79-80BF-AB3BF3A68CAE}" type="datetimeFigureOut">
              <a:rPr lang="en-US" smtClean="0"/>
              <a:t>9/8/2017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81EE1-3790-41D0-80CD-A5DF090EB62F}" type="slidenum">
              <a:rPr lang="en-US" smtClean="0"/>
              <a:t>‹#›</a:t>
            </a:fld>
            <a:endParaRPr lang="en-US"/>
          </a:p>
        </p:txBody>
      </p:sp>
    </p:spTree>
    <p:extLst>
      <p:ext uri="{BB962C8B-B14F-4D97-AF65-F5344CB8AC3E}">
        <p14:creationId xmlns:p14="http://schemas.microsoft.com/office/powerpoint/2010/main" val="1150546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anose="02020603050405020304" pitchFamily="18" charset="0"/>
              </a:rPr>
              <a:t>GEICO: The money you could be saving. In other words…what could you be doing with the money you just spent on expensive insurance?!?!?</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0156A8C-E7BC-41CB-87D0-F6467E965E73}" type="slidenum">
              <a:rPr lang="en-US" altLang="en-US" sz="1200" smtClean="0"/>
              <a:pPr/>
              <a:t>12</a:t>
            </a:fld>
            <a:endParaRPr lang="en-US" altLang="en-US" sz="1200" smtClean="0"/>
          </a:p>
        </p:txBody>
      </p:sp>
    </p:spTree>
    <p:extLst>
      <p:ext uri="{BB962C8B-B14F-4D97-AF65-F5344CB8AC3E}">
        <p14:creationId xmlns:p14="http://schemas.microsoft.com/office/powerpoint/2010/main" val="2843680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Times New Roman" panose="02020603050405020304" pitchFamily="18" charset="0"/>
              </a:rPr>
              <a:t>Picture of person in shower or walking dog</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E08673-E3DE-4547-A183-B068A647DCB9}" type="slidenum">
              <a:rPr lang="en-US" altLang="en-US" smtClean="0">
                <a:latin typeface="Arial" panose="020B0604020202020204" pitchFamily="34" charset="0"/>
              </a:rPr>
              <a:pPr>
                <a:spcBef>
                  <a:spcPct val="0"/>
                </a:spcBef>
              </a:pPr>
              <a:t>17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369985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Times New Roman" panose="02020603050405020304" pitchFamily="18" charset="0"/>
              </a:rPr>
              <a:t>Put in picture of Grumpy dwarf</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CAC569-29A8-45A3-B53B-A96CC39A5C93}" type="slidenum">
              <a:rPr lang="en-US" altLang="en-US" smtClean="0">
                <a:latin typeface="Arial" panose="020B0604020202020204" pitchFamily="34" charset="0"/>
              </a:rPr>
              <a:pPr>
                <a:spcBef>
                  <a:spcPct val="0"/>
                </a:spcBef>
              </a:pPr>
              <a:t>18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666673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C7757C-8153-4919-B7A3-04058FE31B75}"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F6D4D-4554-4445-9BB1-8956EF8C29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C7757C-8153-4919-B7A3-04058FE31B75}"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F6D4D-4554-4445-9BB1-8956EF8C29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C7757C-8153-4919-B7A3-04058FE31B75}"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F6D4D-4554-4445-9BB1-8956EF8C297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C7757C-8153-4919-B7A3-04058FE31B75}"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F6D4D-4554-4445-9BB1-8956EF8C297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C7757C-8153-4919-B7A3-04058FE31B75}"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F6D4D-4554-4445-9BB1-8956EF8C297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C7757C-8153-4919-B7A3-04058FE31B75}"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F6D4D-4554-4445-9BB1-8956EF8C297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C7757C-8153-4919-B7A3-04058FE31B75}" type="datetimeFigureOut">
              <a:rPr lang="en-US" smtClean="0"/>
              <a:t>9/8/2017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EF6D4D-4554-4445-9BB1-8956EF8C29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C7757C-8153-4919-B7A3-04058FE31B75}" type="datetimeFigureOut">
              <a:rPr lang="en-US" smtClean="0"/>
              <a:t>9/8/2017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EF6D4D-4554-4445-9BB1-8956EF8C29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7757C-8153-4919-B7A3-04058FE31B75}" type="datetimeFigureOut">
              <a:rPr lang="en-US" smtClean="0"/>
              <a:t>9/8/2017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EF6D4D-4554-4445-9BB1-8956EF8C29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7757C-8153-4919-B7A3-04058FE31B75}"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F6D4D-4554-4445-9BB1-8956EF8C29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7757C-8153-4919-B7A3-04058FE31B75}"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F6D4D-4554-4445-9BB1-8956EF8C297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7757C-8153-4919-B7A3-04058FE31B75}" type="datetimeFigureOut">
              <a:rPr lang="en-US" smtClean="0"/>
              <a:t>9/8/2017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F6D4D-4554-4445-9BB1-8956EF8C29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idx="4294967295"/>
          </p:nvPr>
        </p:nvSpPr>
        <p:spPr>
          <a:xfrm>
            <a:off x="838200" y="2819400"/>
            <a:ext cx="7543800" cy="1752600"/>
          </a:xfrm>
        </p:spPr>
        <p:txBody>
          <a:bodyPr>
            <a:normAutofit fontScale="90000"/>
          </a:bodyPr>
          <a:lstStyle/>
          <a:p>
            <a:r>
              <a:rPr lang="en-US" altLang="en-US" sz="6000" b="1" smtClean="0"/>
              <a:t>Unit </a:t>
            </a:r>
            <a:r>
              <a:rPr lang="en-US" altLang="en-US" sz="6000" b="1" smtClean="0"/>
              <a:t>II: </a:t>
            </a:r>
            <a:r>
              <a:rPr lang="en-US" altLang="en-US" sz="6000" b="1" smtClean="0"/>
              <a:t>Basic Economic Concepts</a:t>
            </a:r>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381000" y="228600"/>
            <a:ext cx="8763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kumimoji="1" lang="en-US" altLang="en-US" b="1">
                <a:solidFill>
                  <a:srgbClr val="000099"/>
                </a:solidFill>
              </a:rPr>
              <a:t>Given the following assumptions, make a rational choice in your own self-interest </a:t>
            </a:r>
            <a:r>
              <a:rPr kumimoji="1" lang="en-US" altLang="en-US" sz="2800" b="1">
                <a:solidFill>
                  <a:srgbClr val="990000"/>
                </a:solidFill>
              </a:rPr>
              <a:t>(hold everything else constant)…</a:t>
            </a:r>
          </a:p>
        </p:txBody>
      </p:sp>
      <p:sp>
        <p:nvSpPr>
          <p:cNvPr id="152579" name="Rectangle 3"/>
          <p:cNvSpPr>
            <a:spLocks noGrp="1" noChangeArrowheads="1"/>
          </p:cNvSpPr>
          <p:nvPr>
            <p:ph type="body" idx="1"/>
          </p:nvPr>
        </p:nvSpPr>
        <p:spPr>
          <a:xfrm>
            <a:off x="685800" y="1524000"/>
            <a:ext cx="8001000" cy="4191000"/>
          </a:xfrm>
        </p:spPr>
        <p:txBody>
          <a:bodyPr/>
          <a:lstStyle/>
          <a:p>
            <a:pPr eaLnBrk="1" hangingPunct="1">
              <a:lnSpc>
                <a:spcPct val="90000"/>
              </a:lnSpc>
              <a:buFontTx/>
              <a:buNone/>
            </a:pPr>
            <a:r>
              <a:rPr lang="en-US" altLang="en-US" b="1" smtClean="0">
                <a:cs typeface="Times New Roman" panose="02020603050405020304" pitchFamily="18" charset="0"/>
              </a:rPr>
              <a:t>1. You want to visit your friend for the weekend</a:t>
            </a:r>
          </a:p>
          <a:p>
            <a:pPr eaLnBrk="1" hangingPunct="1">
              <a:lnSpc>
                <a:spcPct val="90000"/>
              </a:lnSpc>
              <a:buFontTx/>
              <a:buNone/>
            </a:pPr>
            <a:r>
              <a:rPr lang="en-US" altLang="en-US" b="1" smtClean="0"/>
              <a:t>2. You work every weekday earning $100 per day</a:t>
            </a:r>
          </a:p>
          <a:p>
            <a:pPr eaLnBrk="1" hangingPunct="1">
              <a:lnSpc>
                <a:spcPct val="90000"/>
              </a:lnSpc>
              <a:buFontTx/>
              <a:buNone/>
            </a:pPr>
            <a:r>
              <a:rPr lang="en-US" altLang="en-US" b="1" smtClean="0"/>
              <a:t>3. You have three flights to choose from:</a:t>
            </a:r>
          </a:p>
          <a:p>
            <a:pPr eaLnBrk="1" hangingPunct="1">
              <a:lnSpc>
                <a:spcPct val="90000"/>
              </a:lnSpc>
              <a:buFontTx/>
              <a:buNone/>
            </a:pPr>
            <a:r>
              <a:rPr lang="en-US" altLang="en-US" b="1" smtClean="0"/>
              <a:t>	</a:t>
            </a:r>
            <a:r>
              <a:rPr lang="en-US" altLang="en-US" b="1" smtClean="0">
                <a:solidFill>
                  <a:schemeClr val="accent2"/>
                </a:solidFill>
              </a:rPr>
              <a:t>	</a:t>
            </a:r>
            <a:r>
              <a:rPr lang="en-US" altLang="en-US" b="1" smtClean="0">
                <a:solidFill>
                  <a:srgbClr val="000099"/>
                </a:solidFill>
              </a:rPr>
              <a:t>Thursday Night Flight = $275</a:t>
            </a:r>
          </a:p>
          <a:p>
            <a:pPr lvl="2" eaLnBrk="1" hangingPunct="1">
              <a:lnSpc>
                <a:spcPct val="90000"/>
              </a:lnSpc>
              <a:buFontTx/>
              <a:buNone/>
            </a:pPr>
            <a:r>
              <a:rPr lang="en-US" altLang="en-US" sz="3200" b="1" smtClean="0">
                <a:solidFill>
                  <a:srgbClr val="000099"/>
                </a:solidFill>
              </a:rPr>
              <a:t>Friday Early Morning Flight = $300</a:t>
            </a:r>
          </a:p>
          <a:p>
            <a:pPr eaLnBrk="1" hangingPunct="1">
              <a:lnSpc>
                <a:spcPct val="90000"/>
              </a:lnSpc>
              <a:buFontTx/>
              <a:buNone/>
            </a:pPr>
            <a:r>
              <a:rPr lang="en-US" altLang="en-US" b="1" smtClean="0">
                <a:solidFill>
                  <a:srgbClr val="000099"/>
                </a:solidFill>
                <a:cs typeface="Times New Roman" panose="02020603050405020304" pitchFamily="18" charset="0"/>
              </a:rPr>
              <a:t>		Friday Night Flight = $325</a:t>
            </a:r>
            <a:endParaRPr lang="en-US" altLang="en-US" sz="2800" smtClean="0">
              <a:solidFill>
                <a:srgbClr val="000099"/>
              </a:solidFill>
            </a:endParaRPr>
          </a:p>
        </p:txBody>
      </p:sp>
      <p:sp>
        <p:nvSpPr>
          <p:cNvPr id="152580" name="Rectangle 4"/>
          <p:cNvSpPr>
            <a:spLocks noChangeArrowheads="1"/>
          </p:cNvSpPr>
          <p:nvPr/>
        </p:nvSpPr>
        <p:spPr bwMode="auto">
          <a:xfrm>
            <a:off x="241300" y="5715000"/>
            <a:ext cx="8902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Clr>
                <a:schemeClr val="tx1"/>
              </a:buClr>
              <a:buSzPct val="150000"/>
              <a:buFontTx/>
              <a:buNone/>
            </a:pPr>
            <a:r>
              <a:rPr kumimoji="1" lang="en-US" altLang="en-US" sz="3600" b="1">
                <a:solidFill>
                  <a:srgbClr val="990000"/>
                </a:solidFill>
              </a:rPr>
              <a:t>Which flight should you choose? Why?</a:t>
            </a:r>
          </a:p>
        </p:txBody>
      </p:sp>
    </p:spTree>
    <p:extLst>
      <p:ext uri="{BB962C8B-B14F-4D97-AF65-F5344CB8AC3E}">
        <p14:creationId xmlns:p14="http://schemas.microsoft.com/office/powerpoint/2010/main" val="351807225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checkerboard(across)">
                                      <p:cBhvr>
                                        <p:cTn id="7" dur="500"/>
                                        <p:tgtEl>
                                          <p:spTgt spid="152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79">
                                            <p:txEl>
                                              <p:pRg st="0" end="0"/>
                                            </p:txEl>
                                          </p:spTgt>
                                        </p:tgtEl>
                                        <p:attrNameLst>
                                          <p:attrName>style.visibility</p:attrName>
                                        </p:attrNameLst>
                                      </p:cBhvr>
                                      <p:to>
                                        <p:strVal val="visible"/>
                                      </p:to>
                                    </p:set>
                                    <p:animEffect transition="in" filter="dissolve">
                                      <p:cBhvr>
                                        <p:cTn id="12" dur="500"/>
                                        <p:tgtEl>
                                          <p:spTgt spid="152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2579">
                                            <p:txEl>
                                              <p:pRg st="1" end="1"/>
                                            </p:txEl>
                                          </p:spTgt>
                                        </p:tgtEl>
                                        <p:attrNameLst>
                                          <p:attrName>style.visibility</p:attrName>
                                        </p:attrNameLst>
                                      </p:cBhvr>
                                      <p:to>
                                        <p:strVal val="visible"/>
                                      </p:to>
                                    </p:set>
                                    <p:animEffect transition="in" filter="dissolve">
                                      <p:cBhvr>
                                        <p:cTn id="17" dur="500"/>
                                        <p:tgtEl>
                                          <p:spTgt spid="152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2579">
                                            <p:txEl>
                                              <p:pRg st="2" end="2"/>
                                            </p:txEl>
                                          </p:spTgt>
                                        </p:tgtEl>
                                        <p:attrNameLst>
                                          <p:attrName>style.visibility</p:attrName>
                                        </p:attrNameLst>
                                      </p:cBhvr>
                                      <p:to>
                                        <p:strVal val="visible"/>
                                      </p:to>
                                    </p:set>
                                    <p:animEffect transition="in" filter="dissolve">
                                      <p:cBhvr>
                                        <p:cTn id="22" dur="500"/>
                                        <p:tgtEl>
                                          <p:spTgt spid="1525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2579">
                                            <p:txEl>
                                              <p:pRg st="3" end="3"/>
                                            </p:txEl>
                                          </p:spTgt>
                                        </p:tgtEl>
                                        <p:attrNameLst>
                                          <p:attrName>style.visibility</p:attrName>
                                        </p:attrNameLst>
                                      </p:cBhvr>
                                      <p:to>
                                        <p:strVal val="visible"/>
                                      </p:to>
                                    </p:set>
                                    <p:animEffect transition="in" filter="dissolve">
                                      <p:cBhvr>
                                        <p:cTn id="27" dur="500"/>
                                        <p:tgtEl>
                                          <p:spTgt spid="15257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2579">
                                            <p:txEl>
                                              <p:pRg st="4" end="4"/>
                                            </p:txEl>
                                          </p:spTgt>
                                        </p:tgtEl>
                                        <p:attrNameLst>
                                          <p:attrName>style.visibility</p:attrName>
                                        </p:attrNameLst>
                                      </p:cBhvr>
                                      <p:to>
                                        <p:strVal val="visible"/>
                                      </p:to>
                                    </p:set>
                                    <p:animEffect transition="in" filter="dissolve">
                                      <p:cBhvr>
                                        <p:cTn id="32" dur="500"/>
                                        <p:tgtEl>
                                          <p:spTgt spid="15257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2579">
                                            <p:txEl>
                                              <p:pRg st="5" end="5"/>
                                            </p:txEl>
                                          </p:spTgt>
                                        </p:tgtEl>
                                        <p:attrNameLst>
                                          <p:attrName>style.visibility</p:attrName>
                                        </p:attrNameLst>
                                      </p:cBhvr>
                                      <p:to>
                                        <p:strVal val="visible"/>
                                      </p:to>
                                    </p:set>
                                    <p:animEffect transition="in" filter="dissolve">
                                      <p:cBhvr>
                                        <p:cTn id="37" dur="500"/>
                                        <p:tgtEl>
                                          <p:spTgt spid="15257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52580">
                                            <p:txEl>
                                              <p:pRg st="0" end="0"/>
                                            </p:txEl>
                                          </p:spTgt>
                                        </p:tgtEl>
                                        <p:attrNameLst>
                                          <p:attrName>style.visibility</p:attrName>
                                        </p:attrNameLst>
                                      </p:cBhvr>
                                      <p:to>
                                        <p:strVal val="visible"/>
                                      </p:to>
                                    </p:set>
                                    <p:anim calcmode="lin" valueType="num">
                                      <p:cBhvr additive="base">
                                        <p:cTn id="42" dur="500" fill="hold"/>
                                        <p:tgtEl>
                                          <p:spTgt spid="152580">
                                            <p:txEl>
                                              <p:pRg st="0" end="0"/>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52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utoUpdateAnimBg="0"/>
      <p:bldP spid="152579" grpId="0" build="p" bldLvl="5" autoUpdateAnimBg="0"/>
      <p:bldP spid="15258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685800" y="0"/>
            <a:ext cx="7772400" cy="1143000"/>
          </a:xfrm>
        </p:spPr>
        <p:txBody>
          <a:bodyPr/>
          <a:lstStyle/>
          <a:p>
            <a:r>
              <a:rPr lang="en-US" altLang="en-US" b="1" smtClean="0">
                <a:solidFill>
                  <a:schemeClr val="tx1"/>
                </a:solidFill>
              </a:rPr>
              <a:t>Marginal Analysis</a:t>
            </a:r>
          </a:p>
        </p:txBody>
      </p:sp>
      <p:sp>
        <p:nvSpPr>
          <p:cNvPr id="196611" name="Rectangle 3"/>
          <p:cNvSpPr>
            <a:spLocks noChangeArrowheads="1"/>
          </p:cNvSpPr>
          <p:nvPr/>
        </p:nvSpPr>
        <p:spPr bwMode="auto">
          <a:xfrm>
            <a:off x="990600" y="1066800"/>
            <a:ext cx="7713663" cy="519113"/>
          </a:xfrm>
          <a:prstGeom prst="rect">
            <a:avLst/>
          </a:prstGeom>
          <a:noFill/>
          <a:ln w="9525">
            <a:noFill/>
            <a:miter lim="800000"/>
            <a:headEnd/>
            <a:tailEnd/>
          </a:ln>
        </p:spPr>
        <p:txBody>
          <a:bodyPr wrap="none">
            <a:spAutoFit/>
          </a:bodyPr>
          <a:lstStyle/>
          <a:p>
            <a:pPr eaLnBrk="0" hangingPunct="0">
              <a:spcBef>
                <a:spcPct val="60000"/>
              </a:spcBef>
              <a:buClr>
                <a:schemeClr val="tx1"/>
              </a:buClr>
              <a:buSzPct val="150000"/>
            </a:pPr>
            <a:r>
              <a:rPr kumimoji="1" lang="en-US" altLang="en-US" sz="2800" b="1">
                <a:solidFill>
                  <a:srgbClr val="000099"/>
                </a:solidFill>
                <a:latin typeface="Arial" charset="0"/>
              </a:rPr>
              <a:t>In economics the term marginal = additional</a:t>
            </a:r>
            <a:r>
              <a:rPr kumimoji="1" lang="en-US" altLang="en-US">
                <a:latin typeface="Arial" charset="0"/>
              </a:rPr>
              <a:t> </a:t>
            </a:r>
          </a:p>
        </p:txBody>
      </p:sp>
      <p:sp>
        <p:nvSpPr>
          <p:cNvPr id="196612" name="Rectangle 4"/>
          <p:cNvSpPr>
            <a:spLocks noChangeArrowheads="1"/>
          </p:cNvSpPr>
          <p:nvPr/>
        </p:nvSpPr>
        <p:spPr bwMode="auto">
          <a:xfrm>
            <a:off x="203200" y="1752600"/>
            <a:ext cx="8940800" cy="1373188"/>
          </a:xfrm>
          <a:prstGeom prst="rect">
            <a:avLst/>
          </a:prstGeom>
          <a:noFill/>
          <a:ln w="9525">
            <a:noFill/>
            <a:miter lim="800000"/>
            <a:headEnd/>
            <a:tailEnd/>
          </a:ln>
        </p:spPr>
        <p:txBody>
          <a:bodyPr>
            <a:spAutoFit/>
          </a:bodyPr>
          <a:lstStyle/>
          <a:p>
            <a:pPr eaLnBrk="0" hangingPunct="0">
              <a:spcBef>
                <a:spcPct val="60000"/>
              </a:spcBef>
              <a:buClr>
                <a:schemeClr val="tx1"/>
              </a:buClr>
              <a:buSzPct val="150000"/>
            </a:pPr>
            <a:r>
              <a:rPr kumimoji="1" lang="en-US" altLang="en-US" sz="2800" b="1">
                <a:latin typeface="Arial" charset="0"/>
              </a:rPr>
              <a:t>“Thinking on the margin”, or MARGINAL ANALYSIS involves making decisions based on the additional benefit vs. the additional cost.</a:t>
            </a:r>
            <a:endParaRPr kumimoji="1" lang="en-US" altLang="en-US">
              <a:latin typeface="Arial" charset="0"/>
            </a:endParaRPr>
          </a:p>
        </p:txBody>
      </p:sp>
      <p:sp>
        <p:nvSpPr>
          <p:cNvPr id="196613" name="Rectangle 5"/>
          <p:cNvSpPr>
            <a:spLocks noChangeArrowheads="1"/>
          </p:cNvSpPr>
          <p:nvPr/>
        </p:nvSpPr>
        <p:spPr bwMode="auto">
          <a:xfrm>
            <a:off x="203200" y="3352800"/>
            <a:ext cx="8940800" cy="3086100"/>
          </a:xfrm>
          <a:prstGeom prst="rect">
            <a:avLst/>
          </a:prstGeom>
          <a:noFill/>
          <a:ln w="9525">
            <a:noFill/>
            <a:miter lim="800000"/>
            <a:headEnd/>
            <a:tailEnd/>
          </a:ln>
        </p:spPr>
        <p:txBody>
          <a:bodyPr>
            <a:spAutoFit/>
          </a:bodyPr>
          <a:lstStyle/>
          <a:p>
            <a:pPr eaLnBrk="0" hangingPunct="0">
              <a:spcBef>
                <a:spcPct val="60000"/>
              </a:spcBef>
              <a:buClr>
                <a:schemeClr val="tx1"/>
              </a:buClr>
              <a:buSzPct val="150000"/>
            </a:pPr>
            <a:r>
              <a:rPr kumimoji="1" lang="en-US" altLang="en-US" b="1">
                <a:solidFill>
                  <a:srgbClr val="990000"/>
                </a:solidFill>
                <a:latin typeface="Arial" charset="0"/>
              </a:rPr>
              <a:t>For Example:</a:t>
            </a:r>
          </a:p>
          <a:p>
            <a:pPr eaLnBrk="0" hangingPunct="0">
              <a:spcBef>
                <a:spcPct val="60000"/>
              </a:spcBef>
              <a:buClr>
                <a:schemeClr val="tx1"/>
              </a:buClr>
              <a:buSzPct val="150000"/>
            </a:pPr>
            <a:r>
              <a:rPr kumimoji="1" lang="en-US" altLang="en-US" b="1">
                <a:solidFill>
                  <a:srgbClr val="990000"/>
                </a:solidFill>
                <a:latin typeface="Arial" charset="0"/>
              </a:rPr>
              <a:t>You have been shopping at the mall for a half hour, the additional benefit of shopping for an additional half-hour might outweigh the additional cost (the opportunity cost). </a:t>
            </a:r>
          </a:p>
          <a:p>
            <a:pPr eaLnBrk="0" hangingPunct="0">
              <a:spcBef>
                <a:spcPct val="60000"/>
              </a:spcBef>
              <a:buClr>
                <a:schemeClr val="tx1"/>
              </a:buClr>
              <a:buSzPct val="150000"/>
            </a:pPr>
            <a:r>
              <a:rPr kumimoji="1" lang="en-US" altLang="en-US" b="1">
                <a:solidFill>
                  <a:srgbClr val="990000"/>
                </a:solidFill>
                <a:latin typeface="Arial" charset="0"/>
              </a:rPr>
              <a:t>After three hours, the additional benefit from staying an additional half-hour would likely be less than the additional cost. </a:t>
            </a:r>
            <a:endParaRPr kumimoji="1" lang="en-US" altLang="en-US" sz="2000">
              <a:solidFill>
                <a:srgbClr val="990000"/>
              </a:solidFill>
              <a:latin typeface="Arial"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6611"/>
                                        </p:tgtEl>
                                        <p:attrNameLst>
                                          <p:attrName>style.visibility</p:attrName>
                                        </p:attrNameLst>
                                      </p:cBhvr>
                                      <p:to>
                                        <p:strVal val="visible"/>
                                      </p:to>
                                    </p:set>
                                    <p:anim calcmode="lin" valueType="num">
                                      <p:cBhvr additive="base">
                                        <p:cTn id="7" dur="500" fill="hold"/>
                                        <p:tgtEl>
                                          <p:spTgt spid="196611"/>
                                        </p:tgtEl>
                                        <p:attrNameLst>
                                          <p:attrName>ppt_x</p:attrName>
                                        </p:attrNameLst>
                                      </p:cBhvr>
                                      <p:tavLst>
                                        <p:tav tm="0">
                                          <p:val>
                                            <p:strVal val="0-#ppt_w/2"/>
                                          </p:val>
                                        </p:tav>
                                        <p:tav tm="100000">
                                          <p:val>
                                            <p:strVal val="#ppt_x"/>
                                          </p:val>
                                        </p:tav>
                                      </p:tavLst>
                                    </p:anim>
                                    <p:anim calcmode="lin" valueType="num">
                                      <p:cBhvr additive="base">
                                        <p:cTn id="8" dur="500" fill="hold"/>
                                        <p:tgtEl>
                                          <p:spTgt spid="1966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6612"/>
                                        </p:tgtEl>
                                        <p:attrNameLst>
                                          <p:attrName>style.visibility</p:attrName>
                                        </p:attrNameLst>
                                      </p:cBhvr>
                                      <p:to>
                                        <p:strVal val="visible"/>
                                      </p:to>
                                    </p:set>
                                    <p:anim calcmode="lin" valueType="num">
                                      <p:cBhvr additive="base">
                                        <p:cTn id="13" dur="500" fill="hold"/>
                                        <p:tgtEl>
                                          <p:spTgt spid="196612"/>
                                        </p:tgtEl>
                                        <p:attrNameLst>
                                          <p:attrName>ppt_x</p:attrName>
                                        </p:attrNameLst>
                                      </p:cBhvr>
                                      <p:tavLst>
                                        <p:tav tm="0">
                                          <p:val>
                                            <p:strVal val="0-#ppt_w/2"/>
                                          </p:val>
                                        </p:tav>
                                        <p:tav tm="100000">
                                          <p:val>
                                            <p:strVal val="#ppt_x"/>
                                          </p:val>
                                        </p:tav>
                                      </p:tavLst>
                                    </p:anim>
                                    <p:anim calcmode="lin" valueType="num">
                                      <p:cBhvr additive="base">
                                        <p:cTn id="14" dur="500" fill="hold"/>
                                        <p:tgtEl>
                                          <p:spTgt spid="1966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6613">
                                            <p:txEl>
                                              <p:pRg st="0" end="0"/>
                                            </p:txEl>
                                          </p:spTgt>
                                        </p:tgtEl>
                                        <p:attrNameLst>
                                          <p:attrName>style.visibility</p:attrName>
                                        </p:attrNameLst>
                                      </p:cBhvr>
                                      <p:to>
                                        <p:strVal val="visible"/>
                                      </p:to>
                                    </p:set>
                                    <p:anim calcmode="lin" valueType="num">
                                      <p:cBhvr additive="base">
                                        <p:cTn id="19" dur="500" fill="hold"/>
                                        <p:tgtEl>
                                          <p:spTgt spid="19661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66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6613">
                                            <p:txEl>
                                              <p:pRg st="1" end="1"/>
                                            </p:txEl>
                                          </p:spTgt>
                                        </p:tgtEl>
                                        <p:attrNameLst>
                                          <p:attrName>style.visibility</p:attrName>
                                        </p:attrNameLst>
                                      </p:cBhvr>
                                      <p:to>
                                        <p:strVal val="visible"/>
                                      </p:to>
                                    </p:set>
                                    <p:anim calcmode="lin" valueType="num">
                                      <p:cBhvr additive="base">
                                        <p:cTn id="25" dur="500" fill="hold"/>
                                        <p:tgtEl>
                                          <p:spTgt spid="19661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66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6613">
                                            <p:txEl>
                                              <p:pRg st="2" end="2"/>
                                            </p:txEl>
                                          </p:spTgt>
                                        </p:tgtEl>
                                        <p:attrNameLst>
                                          <p:attrName>style.visibility</p:attrName>
                                        </p:attrNameLst>
                                      </p:cBhvr>
                                      <p:to>
                                        <p:strVal val="visible"/>
                                      </p:to>
                                    </p:set>
                                    <p:anim calcmode="lin" valueType="num">
                                      <p:cBhvr additive="base">
                                        <p:cTn id="31" dur="500" fill="hold"/>
                                        <p:tgtEl>
                                          <p:spTgt spid="19661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66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autoUpdateAnimBg="0"/>
      <p:bldP spid="196612" grpId="0" autoUpdateAnimBg="0"/>
      <p:bldP spid="19661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0"/>
            <a:ext cx="8229600" cy="957263"/>
          </a:xfrm>
        </p:spPr>
        <p:txBody>
          <a:bodyPr/>
          <a:lstStyle/>
          <a:p>
            <a:pPr eaLnBrk="1" hangingPunct="1"/>
            <a:r>
              <a:rPr lang="en-US" altLang="en-US" b="1" smtClean="0">
                <a:solidFill>
                  <a:srgbClr val="000099"/>
                </a:solidFill>
              </a:rPr>
              <a:t>Trade-offs and Opportunity Cost</a:t>
            </a:r>
          </a:p>
        </p:txBody>
      </p:sp>
      <p:sp>
        <p:nvSpPr>
          <p:cNvPr id="153603" name="Rectangle 3"/>
          <p:cNvSpPr>
            <a:spLocks noGrp="1" noChangeArrowheads="1"/>
          </p:cNvSpPr>
          <p:nvPr>
            <p:ph type="body" idx="1"/>
          </p:nvPr>
        </p:nvSpPr>
        <p:spPr>
          <a:xfrm>
            <a:off x="533400" y="914400"/>
            <a:ext cx="7772400" cy="661988"/>
          </a:xfrm>
        </p:spPr>
        <p:txBody>
          <a:bodyPr/>
          <a:lstStyle/>
          <a:p>
            <a:pPr algn="ctr" eaLnBrk="1" hangingPunct="1">
              <a:lnSpc>
                <a:spcPct val="90000"/>
              </a:lnSpc>
              <a:spcBef>
                <a:spcPct val="0"/>
              </a:spcBef>
              <a:buFontTx/>
              <a:buNone/>
            </a:pPr>
            <a:r>
              <a:rPr lang="en-US" altLang="en-US" sz="4000" b="1" smtClean="0">
                <a:solidFill>
                  <a:srgbClr val="990000"/>
                </a:solidFill>
              </a:rPr>
              <a:t>ALL decisions involve trade-offs.</a:t>
            </a:r>
            <a:endParaRPr lang="en-US" altLang="en-US" sz="2400" b="1" smtClean="0">
              <a:solidFill>
                <a:srgbClr val="990000"/>
              </a:solidFill>
            </a:endParaRPr>
          </a:p>
        </p:txBody>
      </p:sp>
      <p:sp>
        <p:nvSpPr>
          <p:cNvPr id="153604" name="Text Box 4"/>
          <p:cNvSpPr txBox="1">
            <a:spLocks noChangeArrowheads="1"/>
          </p:cNvSpPr>
          <p:nvPr/>
        </p:nvSpPr>
        <p:spPr bwMode="auto">
          <a:xfrm>
            <a:off x="0" y="2927350"/>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kumimoji="1" lang="en-US" altLang="en-US" b="1"/>
              <a:t>The </a:t>
            </a:r>
            <a:r>
              <a:rPr kumimoji="1" lang="en-US" altLang="en-US" b="1" u="sng">
                <a:solidFill>
                  <a:srgbClr val="FF0000"/>
                </a:solidFill>
              </a:rPr>
              <a:t>most desirable alternative given up </a:t>
            </a:r>
            <a:r>
              <a:rPr kumimoji="1" lang="en-US" altLang="en-US" b="1"/>
              <a:t>as a result of a decision is known as </a:t>
            </a:r>
            <a:r>
              <a:rPr kumimoji="1" lang="en-US" altLang="en-US" b="1">
                <a:solidFill>
                  <a:srgbClr val="000099"/>
                </a:solidFill>
              </a:rPr>
              <a:t>OPPORTUNITY COST</a:t>
            </a:r>
            <a:r>
              <a:rPr kumimoji="1" lang="en-US" altLang="en-US" sz="2800" b="1">
                <a:solidFill>
                  <a:schemeClr val="tx2"/>
                </a:solidFill>
              </a:rPr>
              <a:t>.</a:t>
            </a:r>
          </a:p>
        </p:txBody>
      </p:sp>
      <p:sp>
        <p:nvSpPr>
          <p:cNvPr id="153605" name="Text Box 5"/>
          <p:cNvSpPr txBox="1">
            <a:spLocks noChangeArrowheads="1"/>
          </p:cNvSpPr>
          <p:nvPr/>
        </p:nvSpPr>
        <p:spPr bwMode="auto">
          <a:xfrm>
            <a:off x="228600" y="1524000"/>
            <a:ext cx="89154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5000"/>
              </a:lnSpc>
              <a:spcBef>
                <a:spcPct val="0"/>
              </a:spcBef>
              <a:buFontTx/>
              <a:buNone/>
            </a:pPr>
            <a:r>
              <a:rPr kumimoji="1" lang="en-US" altLang="en-US" b="1">
                <a:solidFill>
                  <a:srgbClr val="000099"/>
                </a:solidFill>
              </a:rPr>
              <a:t>Trade-offs</a:t>
            </a:r>
            <a:r>
              <a:rPr kumimoji="1" lang="en-US" altLang="en-US" b="1"/>
              <a:t> are ALL the alternatives that we give up whenever we choose one course of action over others.</a:t>
            </a:r>
          </a:p>
        </p:txBody>
      </p:sp>
      <p:sp>
        <p:nvSpPr>
          <p:cNvPr id="36870" name="Rectangle 6"/>
          <p:cNvSpPr>
            <a:spLocks noChangeArrowheads="1"/>
          </p:cNvSpPr>
          <p:nvPr/>
        </p:nvSpPr>
        <p:spPr bwMode="auto">
          <a:xfrm>
            <a:off x="215900" y="4419600"/>
            <a:ext cx="86106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b="1"/>
          </a:p>
        </p:txBody>
      </p:sp>
      <p:sp>
        <p:nvSpPr>
          <p:cNvPr id="153607" name="Rectangle 7"/>
          <p:cNvSpPr>
            <a:spLocks noChangeArrowheads="1"/>
          </p:cNvSpPr>
          <p:nvPr/>
        </p:nvSpPr>
        <p:spPr bwMode="auto">
          <a:xfrm>
            <a:off x="22225" y="4086225"/>
            <a:ext cx="56927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tx1"/>
              </a:buClr>
              <a:buSzPct val="150000"/>
              <a:buFontTx/>
              <a:buNone/>
            </a:pPr>
            <a:r>
              <a:rPr kumimoji="1" lang="en-US" altLang="en-US" b="1">
                <a:solidFill>
                  <a:srgbClr val="000099"/>
                </a:solidFill>
              </a:rPr>
              <a:t>Discuss: </a:t>
            </a:r>
          </a:p>
          <a:p>
            <a:pPr>
              <a:spcBef>
                <a:spcPct val="0"/>
              </a:spcBef>
              <a:buClr>
                <a:schemeClr val="tx1"/>
              </a:buClr>
              <a:buSzPct val="150000"/>
              <a:buFontTx/>
              <a:buNone/>
            </a:pPr>
            <a:r>
              <a:rPr kumimoji="1" lang="en-US" altLang="en-US" b="1">
                <a:solidFill>
                  <a:srgbClr val="000099"/>
                </a:solidFill>
              </a:rPr>
              <a:t>What are trade-offs of deciding to go to college? </a:t>
            </a:r>
          </a:p>
          <a:p>
            <a:pPr>
              <a:spcBef>
                <a:spcPct val="0"/>
              </a:spcBef>
              <a:buClr>
                <a:schemeClr val="tx1"/>
              </a:buClr>
              <a:buSzPct val="150000"/>
              <a:buFontTx/>
              <a:buNone/>
            </a:pPr>
            <a:r>
              <a:rPr kumimoji="1" lang="en-US" altLang="en-US" b="1">
                <a:solidFill>
                  <a:srgbClr val="000099"/>
                </a:solidFill>
              </a:rPr>
              <a:t> What is the opportunity cost of going to college?</a:t>
            </a:r>
          </a:p>
        </p:txBody>
      </p:sp>
      <p:sp>
        <p:nvSpPr>
          <p:cNvPr id="153609" name="Rectangle 9"/>
          <p:cNvSpPr>
            <a:spLocks noChangeArrowheads="1"/>
          </p:cNvSpPr>
          <p:nvPr/>
        </p:nvSpPr>
        <p:spPr bwMode="auto">
          <a:xfrm>
            <a:off x="5334000" y="4724400"/>
            <a:ext cx="396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tx1"/>
              </a:buClr>
              <a:buSzPct val="150000"/>
              <a:buFontTx/>
              <a:buNone/>
            </a:pPr>
            <a:r>
              <a:rPr kumimoji="1" lang="en-US" altLang="en-US" b="1">
                <a:solidFill>
                  <a:srgbClr val="000099"/>
                </a:solidFill>
              </a:rPr>
              <a:t> </a:t>
            </a:r>
          </a:p>
        </p:txBody>
      </p:sp>
      <p:pic>
        <p:nvPicPr>
          <p:cNvPr id="368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989388"/>
            <a:ext cx="2909888"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63620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barn(inHorizontal)">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05">
                                            <p:txEl>
                                              <p:pRg st="0" end="0"/>
                                            </p:txEl>
                                          </p:spTgt>
                                        </p:tgtEl>
                                        <p:attrNameLst>
                                          <p:attrName>style.visibility</p:attrName>
                                        </p:attrNameLst>
                                      </p:cBhvr>
                                      <p:to>
                                        <p:strVal val="visible"/>
                                      </p:to>
                                    </p:set>
                                    <p:animEffect transition="in" filter="checkerboard(across)">
                                      <p:cBhvr>
                                        <p:cTn id="12" dur="500"/>
                                        <p:tgtEl>
                                          <p:spTgt spid="15360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04"/>
                                        </p:tgtEl>
                                        <p:attrNameLst>
                                          <p:attrName>style.visibility</p:attrName>
                                        </p:attrNameLst>
                                      </p:cBhvr>
                                      <p:to>
                                        <p:strVal val="visible"/>
                                      </p:to>
                                    </p:set>
                                    <p:animEffect transition="in" filter="checkerboard(across)">
                                      <p:cBhvr>
                                        <p:cTn id="17" dur="500"/>
                                        <p:tgtEl>
                                          <p:spTgt spid="1536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53607">
                                            <p:txEl>
                                              <p:pRg st="0" end="0"/>
                                            </p:txEl>
                                          </p:spTgt>
                                        </p:tgtEl>
                                        <p:attrNameLst>
                                          <p:attrName>style.visibility</p:attrName>
                                        </p:attrNameLst>
                                      </p:cBhvr>
                                      <p:to>
                                        <p:strVal val="visible"/>
                                      </p:to>
                                    </p:set>
                                    <p:anim calcmode="lin" valueType="num">
                                      <p:cBhvr additive="base">
                                        <p:cTn id="22" dur="500" fill="hold"/>
                                        <p:tgtEl>
                                          <p:spTgt spid="153607">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536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53607">
                                            <p:txEl>
                                              <p:pRg st="1" end="1"/>
                                            </p:txEl>
                                          </p:spTgt>
                                        </p:tgtEl>
                                        <p:attrNameLst>
                                          <p:attrName>style.visibility</p:attrName>
                                        </p:attrNameLst>
                                      </p:cBhvr>
                                      <p:to>
                                        <p:strVal val="visible"/>
                                      </p:to>
                                    </p:set>
                                    <p:anim calcmode="lin" valueType="num">
                                      <p:cBhvr additive="base">
                                        <p:cTn id="28" dur="500" fill="hold"/>
                                        <p:tgtEl>
                                          <p:spTgt spid="153607">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536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53607">
                                            <p:txEl>
                                              <p:pRg st="2" end="2"/>
                                            </p:txEl>
                                          </p:spTgt>
                                        </p:tgtEl>
                                        <p:attrNameLst>
                                          <p:attrName>style.visibility</p:attrName>
                                        </p:attrNameLst>
                                      </p:cBhvr>
                                      <p:to>
                                        <p:strVal val="visible"/>
                                      </p:to>
                                    </p:set>
                                    <p:anim calcmode="lin" valueType="num">
                                      <p:cBhvr additive="base">
                                        <p:cTn id="34" dur="500" fill="hold"/>
                                        <p:tgtEl>
                                          <p:spTgt spid="153607">
                                            <p:txEl>
                                              <p:pRg st="2" end="2"/>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536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53609">
                                            <p:txEl>
                                              <p:pRg st="0" end="0"/>
                                            </p:txEl>
                                          </p:spTgt>
                                        </p:tgtEl>
                                        <p:attrNameLst>
                                          <p:attrName>style.visibility</p:attrName>
                                        </p:attrNameLst>
                                      </p:cBhvr>
                                      <p:to>
                                        <p:strVal val="visible"/>
                                      </p:to>
                                    </p:set>
                                    <p:anim calcmode="lin" valueType="num">
                                      <p:cBhvr additive="base">
                                        <p:cTn id="40" dur="500" fill="hold"/>
                                        <p:tgtEl>
                                          <p:spTgt spid="153609">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5360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bldLvl="2" autoUpdateAnimBg="0"/>
      <p:bldP spid="153604" grpId="0" autoUpdateAnimBg="0"/>
      <p:bldP spid="153605" grpId="0" build="p" autoUpdateAnimBg="0"/>
      <p:bldP spid="153607" grpId="0" build="p" autoUpdateAnimBg="0"/>
      <p:bldP spid="15360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a:xfrm>
            <a:off x="762000" y="609600"/>
            <a:ext cx="7772400" cy="1143000"/>
          </a:xfrm>
        </p:spPr>
        <p:txBody>
          <a:bodyPr/>
          <a:lstStyle/>
          <a:p>
            <a:pPr eaLnBrk="1" hangingPunct="1"/>
            <a:r>
              <a:rPr lang="en-US" altLang="en-US" b="1" smtClean="0">
                <a:latin typeface="Tahoma" panose="020B0604030504040204" pitchFamily="34" charset="0"/>
              </a:rPr>
              <a:t>Opportunity Cost Analysis</a:t>
            </a:r>
          </a:p>
        </p:txBody>
      </p:sp>
      <p:sp>
        <p:nvSpPr>
          <p:cNvPr id="40963" name="Text Box 3"/>
          <p:cNvSpPr txBox="1">
            <a:spLocks noChangeArrowheads="1"/>
          </p:cNvSpPr>
          <p:nvPr/>
        </p:nvSpPr>
        <p:spPr bwMode="auto">
          <a:xfrm>
            <a:off x="838200" y="1981200"/>
            <a:ext cx="7467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3600">
                <a:latin typeface="Tahoma" panose="020B0604030504040204" pitchFamily="34" charset="0"/>
                <a:cs typeface="Arial" panose="020B0604020202020204" pitchFamily="34" charset="0"/>
              </a:rPr>
              <a:t>What was the 1</a:t>
            </a:r>
            <a:r>
              <a:rPr lang="en-US" altLang="en-US" sz="3600" baseline="30000">
                <a:latin typeface="Tahoma" panose="020B0604030504040204" pitchFamily="34" charset="0"/>
                <a:cs typeface="Arial" panose="020B0604020202020204" pitchFamily="34" charset="0"/>
              </a:rPr>
              <a:t>st</a:t>
            </a:r>
            <a:r>
              <a:rPr lang="en-US" altLang="en-US" sz="3600">
                <a:latin typeface="Tahoma" panose="020B0604030504040204" pitchFamily="34" charset="0"/>
                <a:cs typeface="Arial" panose="020B0604020202020204" pitchFamily="34" charset="0"/>
              </a:rPr>
              <a:t> decision you made this morning?</a:t>
            </a:r>
          </a:p>
        </p:txBody>
      </p:sp>
      <p:pic>
        <p:nvPicPr>
          <p:cNvPr id="40964" name="Picture 3" descr="wakeup-main_Fu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581400"/>
            <a:ext cx="31242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descr="wakingup-main_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05200"/>
            <a:ext cx="28606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225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idx="4294967295"/>
          </p:nvPr>
        </p:nvSpPr>
        <p:spPr>
          <a:xfrm>
            <a:off x="228600" y="304800"/>
            <a:ext cx="8610600" cy="715963"/>
          </a:xfrm>
        </p:spPr>
        <p:txBody>
          <a:bodyPr/>
          <a:lstStyle/>
          <a:p>
            <a:pPr eaLnBrk="1" hangingPunct="1"/>
            <a:r>
              <a:rPr lang="en-US" altLang="en-US" sz="3600" smtClean="0">
                <a:latin typeface="Tahoma" panose="020B0604030504040204" pitchFamily="34" charset="0"/>
              </a:rPr>
              <a:t>Opportunity Cost Analysis</a:t>
            </a:r>
          </a:p>
        </p:txBody>
      </p:sp>
      <p:graphicFrame>
        <p:nvGraphicFramePr>
          <p:cNvPr id="182302" name="Group 30"/>
          <p:cNvGraphicFramePr>
            <a:graphicFrameLocks noGrp="1"/>
          </p:cNvGraphicFramePr>
          <p:nvPr>
            <p:ph idx="4294967295"/>
          </p:nvPr>
        </p:nvGraphicFramePr>
        <p:xfrm>
          <a:off x="533400" y="1828800"/>
          <a:ext cx="7772400" cy="4608513"/>
        </p:xfrm>
        <a:graphic>
          <a:graphicData uri="http://schemas.openxmlformats.org/drawingml/2006/table">
            <a:tbl>
              <a:tblPr/>
              <a:tblGrid>
                <a:gridCol w="2590800"/>
                <a:gridCol w="2590800"/>
                <a:gridCol w="2590800"/>
              </a:tblGrid>
              <a:tr h="874713">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Alternatives: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0625">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Perceived </a:t>
                      </a:r>
                    </a:p>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Benefits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Choice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Opp. 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7338">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Benefits Refused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13" name="Text Box 29"/>
          <p:cNvSpPr txBox="1">
            <a:spLocks noChangeArrowheads="1"/>
          </p:cNvSpPr>
          <p:nvPr/>
        </p:nvSpPr>
        <p:spPr bwMode="auto">
          <a:xfrm>
            <a:off x="457200" y="11430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Decision Maker: </a:t>
            </a:r>
            <a:endParaRPr lang="en-US" altLang="en-US" sz="2800" b="1">
              <a:solidFill>
                <a:srgbClr val="D40812"/>
              </a:solidFill>
              <a:latin typeface="Tahoma" panose="020B0604030504040204" pitchFamily="34" charset="0"/>
              <a:cs typeface="Arial" panose="020B0604020202020204" pitchFamily="34" charset="0"/>
            </a:endParaRPr>
          </a:p>
        </p:txBody>
      </p:sp>
      <p:sp>
        <p:nvSpPr>
          <p:cNvPr id="42014" name="TextBox 5"/>
          <p:cNvSpPr txBox="1">
            <a:spLocks noChangeArrowheads="1"/>
          </p:cNvSpPr>
          <p:nvPr/>
        </p:nvSpPr>
        <p:spPr bwMode="auto">
          <a:xfrm>
            <a:off x="3581400" y="10668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b="1">
                <a:solidFill>
                  <a:srgbClr val="FF0000"/>
                </a:solidFill>
                <a:latin typeface="Arial" panose="020B0604020202020204" pitchFamily="34" charset="0"/>
                <a:cs typeface="Arial" panose="020B0604020202020204" pitchFamily="34" charset="0"/>
              </a:rPr>
              <a:t>YOU</a:t>
            </a:r>
          </a:p>
        </p:txBody>
      </p:sp>
      <p:sp>
        <p:nvSpPr>
          <p:cNvPr id="42015" name="TextBox 6"/>
          <p:cNvSpPr txBox="1">
            <a:spLocks noChangeArrowheads="1"/>
          </p:cNvSpPr>
          <p:nvPr/>
        </p:nvSpPr>
        <p:spPr bwMode="auto">
          <a:xfrm>
            <a:off x="3352800" y="1981200"/>
            <a:ext cx="2133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Tahoma" panose="020B0604030504040204" pitchFamily="34" charset="0"/>
                <a:cs typeface="Arial" panose="020B0604020202020204" pitchFamily="34" charset="0"/>
              </a:rPr>
              <a:t>Get Up Now</a:t>
            </a:r>
          </a:p>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42016" name="TextBox 7"/>
          <p:cNvSpPr txBox="1">
            <a:spLocks noChangeArrowheads="1"/>
          </p:cNvSpPr>
          <p:nvPr/>
        </p:nvSpPr>
        <p:spPr bwMode="auto">
          <a:xfrm>
            <a:off x="5791200" y="1828800"/>
            <a:ext cx="2362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Tahoma" panose="020B0604030504040204" pitchFamily="34" charset="0"/>
                <a:cs typeface="Arial" panose="020B0604020202020204" pitchFamily="34" charset="0"/>
              </a:rPr>
              <a:t>Don’t Get Up Now</a:t>
            </a:r>
          </a:p>
          <a:p>
            <a:pPr algn="ct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143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a:xfrm>
            <a:off x="228600" y="304800"/>
            <a:ext cx="8686800" cy="715963"/>
          </a:xfrm>
        </p:spPr>
        <p:txBody>
          <a:bodyPr/>
          <a:lstStyle/>
          <a:p>
            <a:pPr eaLnBrk="1" hangingPunct="1"/>
            <a:r>
              <a:rPr lang="en-US" altLang="en-US" sz="3600" smtClean="0">
                <a:latin typeface="Tahoma" panose="020B0604030504040204" pitchFamily="34" charset="0"/>
              </a:rPr>
              <a:t>Opportunity Cost Analysis</a:t>
            </a:r>
          </a:p>
        </p:txBody>
      </p:sp>
      <p:graphicFrame>
        <p:nvGraphicFramePr>
          <p:cNvPr id="195621" name="Group 37"/>
          <p:cNvGraphicFramePr>
            <a:graphicFrameLocks noGrp="1"/>
          </p:cNvGraphicFramePr>
          <p:nvPr>
            <p:ph idx="4294967295"/>
          </p:nvPr>
        </p:nvGraphicFramePr>
        <p:xfrm>
          <a:off x="533400" y="1828800"/>
          <a:ext cx="7772400" cy="4759325"/>
        </p:xfrm>
        <a:graphic>
          <a:graphicData uri="http://schemas.openxmlformats.org/drawingml/2006/table">
            <a:tbl>
              <a:tblPr/>
              <a:tblGrid>
                <a:gridCol w="2590800"/>
                <a:gridCol w="2590800"/>
                <a:gridCol w="2590800"/>
              </a:tblGrid>
              <a:tr h="874771">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Alternatives: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Get Up Now</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Don’t Get Up Now</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1209">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Perceived Benefits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shower      </a:t>
                      </a:r>
                      <a:r>
                        <a:rPr kumimoji="0" lang="en-US" sz="2400" b="0" i="0" u="none" strike="noStrike" cap="none" normalizeH="0" baseline="0" dirty="0" err="1" smtClean="0">
                          <a:ln>
                            <a:noFill/>
                          </a:ln>
                          <a:solidFill>
                            <a:schemeClr val="tx1"/>
                          </a:solidFill>
                          <a:effectLst/>
                          <a:latin typeface="Tahoma" pitchFamily="34" charset="0"/>
                        </a:rPr>
                        <a:t>bkfst</a:t>
                      </a:r>
                      <a:r>
                        <a:rPr kumimoji="0" lang="en-US" sz="2400" b="0" i="0" u="none" strike="noStrike" cap="none" normalizeH="0" baseline="0" dirty="0" smtClean="0">
                          <a:ln>
                            <a:noFill/>
                          </a:ln>
                          <a:solidFill>
                            <a:schemeClr val="tx1"/>
                          </a:solidFill>
                          <a:effectLst/>
                          <a:latin typeface="Tahoma" pitchFamily="34" charset="0"/>
                        </a:rPr>
                        <a:t>      </a:t>
                      </a:r>
                    </a:p>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don’t rush</a:t>
                      </a:r>
                    </a:p>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on time   coffee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58">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Choice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46">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Opp. Cost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7441">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Benefits Refused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7" name="Text Box 29"/>
          <p:cNvSpPr txBox="1">
            <a:spLocks noChangeArrowheads="1"/>
          </p:cNvSpPr>
          <p:nvPr/>
        </p:nvSpPr>
        <p:spPr bwMode="auto">
          <a:xfrm>
            <a:off x="533400" y="1066800"/>
            <a:ext cx="556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Decision Maker:  </a:t>
            </a:r>
            <a:r>
              <a:rPr lang="en-US" altLang="en-US" sz="4000" b="1">
                <a:solidFill>
                  <a:srgbClr val="D40812"/>
                </a:solidFill>
                <a:latin typeface="Tahoma" panose="020B0604030504040204" pitchFamily="34" charset="0"/>
                <a:cs typeface="Arial" panose="020B0604020202020204" pitchFamily="34" charset="0"/>
              </a:rPr>
              <a:t>YOU</a:t>
            </a:r>
          </a:p>
        </p:txBody>
      </p:sp>
      <p:sp>
        <p:nvSpPr>
          <p:cNvPr id="43038" name="Text Box 33"/>
          <p:cNvSpPr txBox="1">
            <a:spLocks noChangeArrowheads="1"/>
          </p:cNvSpPr>
          <p:nvPr/>
        </p:nvSpPr>
        <p:spPr bwMode="auto">
          <a:xfrm>
            <a:off x="7375525" y="5522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43039" name="Text Box 38"/>
          <p:cNvSpPr txBox="1">
            <a:spLocks noChangeArrowheads="1"/>
          </p:cNvSpPr>
          <p:nvPr/>
        </p:nvSpPr>
        <p:spPr bwMode="auto">
          <a:xfrm>
            <a:off x="5791200" y="28956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latin typeface="Arial" panose="020B0604020202020204" pitchFamily="34" charset="0"/>
                <a:cs typeface="Arial" panose="020B0604020202020204" pitchFamily="34" charset="0"/>
              </a:rPr>
              <a:t>More sleep</a:t>
            </a:r>
          </a:p>
        </p:txBody>
      </p:sp>
    </p:spTree>
    <p:extLst>
      <p:ext uri="{BB962C8B-B14F-4D97-AF65-F5344CB8AC3E}">
        <p14:creationId xmlns:p14="http://schemas.microsoft.com/office/powerpoint/2010/main" val="3239985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a:xfrm>
            <a:off x="228600" y="304800"/>
            <a:ext cx="8610600" cy="715963"/>
          </a:xfrm>
        </p:spPr>
        <p:txBody>
          <a:bodyPr/>
          <a:lstStyle/>
          <a:p>
            <a:pPr eaLnBrk="1" hangingPunct="1"/>
            <a:r>
              <a:rPr lang="en-US" altLang="en-US" sz="3600" smtClean="0">
                <a:latin typeface="Tahoma" panose="020B0604030504040204" pitchFamily="34" charset="0"/>
              </a:rPr>
              <a:t>Opportunity Cost Analysis</a:t>
            </a:r>
          </a:p>
        </p:txBody>
      </p:sp>
      <p:graphicFrame>
        <p:nvGraphicFramePr>
          <p:cNvPr id="196643" name="Group 35"/>
          <p:cNvGraphicFramePr>
            <a:graphicFrameLocks noGrp="1"/>
          </p:cNvGraphicFramePr>
          <p:nvPr>
            <p:ph idx="4294967295"/>
          </p:nvPr>
        </p:nvGraphicFramePr>
        <p:xfrm>
          <a:off x="533400" y="1828800"/>
          <a:ext cx="7772400" cy="4633913"/>
        </p:xfrm>
        <a:graphic>
          <a:graphicData uri="http://schemas.openxmlformats.org/drawingml/2006/table">
            <a:tbl>
              <a:tblPr/>
              <a:tblGrid>
                <a:gridCol w="2590800"/>
                <a:gridCol w="2590800"/>
                <a:gridCol w="2590800"/>
              </a:tblGrid>
              <a:tr h="874581">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Alternatives: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Get Up Now</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Don’t Get Up Now</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0446">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Perceived Benefits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shower      </a:t>
                      </a:r>
                      <a:r>
                        <a:rPr kumimoji="0" lang="en-US" sz="2400" b="0" i="0" u="none" strike="noStrike" cap="none" normalizeH="0" baseline="0" dirty="0" err="1" smtClean="0">
                          <a:ln>
                            <a:noFill/>
                          </a:ln>
                          <a:solidFill>
                            <a:schemeClr val="tx1"/>
                          </a:solidFill>
                          <a:effectLst/>
                          <a:latin typeface="Tahoma" pitchFamily="34" charset="0"/>
                        </a:rPr>
                        <a:t>bkfst</a:t>
                      </a:r>
                      <a:r>
                        <a:rPr kumimoji="0" lang="en-US" sz="2400" b="0" i="0" u="none" strike="noStrike" cap="none" normalizeH="0" baseline="0" dirty="0" smtClean="0">
                          <a:ln>
                            <a:noFill/>
                          </a:ln>
                          <a:solidFill>
                            <a:schemeClr val="tx1"/>
                          </a:solidFill>
                          <a:effectLst/>
                          <a:latin typeface="Tahoma" pitchFamily="34" charset="0"/>
                        </a:rPr>
                        <a:t>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45">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Choice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800" b="1" i="0" u="none" strike="noStrike" cap="none" normalizeH="0" baseline="0" dirty="0" smtClean="0">
                          <a:ln>
                            <a:noFill/>
                          </a:ln>
                          <a:solidFill>
                            <a:srgbClr val="D40812"/>
                          </a:solidFill>
                          <a:effectLst/>
                          <a:latin typeface="Tahoma" pitchFamily="34" charset="0"/>
                        </a:rPr>
                        <a:t>X</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638">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Opp. Cost</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7102">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Benefits Refused</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61" name="Text Box 29"/>
          <p:cNvSpPr txBox="1">
            <a:spLocks noChangeArrowheads="1"/>
          </p:cNvSpPr>
          <p:nvPr/>
        </p:nvSpPr>
        <p:spPr bwMode="auto">
          <a:xfrm>
            <a:off x="533400" y="12192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Decision Maker:  </a:t>
            </a:r>
            <a:r>
              <a:rPr lang="en-US" altLang="en-US" sz="2800" b="1">
                <a:solidFill>
                  <a:srgbClr val="D40812"/>
                </a:solidFill>
                <a:latin typeface="Tahoma" panose="020B0604030504040204" pitchFamily="34" charset="0"/>
                <a:cs typeface="Arial" panose="020B0604020202020204" pitchFamily="34" charset="0"/>
              </a:rPr>
              <a:t>YOU</a:t>
            </a:r>
          </a:p>
        </p:txBody>
      </p:sp>
      <p:sp>
        <p:nvSpPr>
          <p:cNvPr id="44062" name="Text Box 30"/>
          <p:cNvSpPr txBox="1">
            <a:spLocks noChangeArrowheads="1"/>
          </p:cNvSpPr>
          <p:nvPr/>
        </p:nvSpPr>
        <p:spPr bwMode="auto">
          <a:xfrm>
            <a:off x="7375525" y="5522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44063" name="Text Box 31"/>
          <p:cNvSpPr txBox="1">
            <a:spLocks noChangeArrowheads="1"/>
          </p:cNvSpPr>
          <p:nvPr/>
        </p:nvSpPr>
        <p:spPr bwMode="auto">
          <a:xfrm>
            <a:off x="5791200" y="28956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latin typeface="Arial" panose="020B0604020202020204" pitchFamily="34" charset="0"/>
                <a:cs typeface="Arial" panose="020B0604020202020204" pitchFamily="34" charset="0"/>
              </a:rPr>
              <a:t>More sleep</a:t>
            </a:r>
          </a:p>
        </p:txBody>
      </p:sp>
      <p:sp>
        <p:nvSpPr>
          <p:cNvPr id="44064" name="Text Box 36"/>
          <p:cNvSpPr txBox="1">
            <a:spLocks noChangeArrowheads="1"/>
          </p:cNvSpPr>
          <p:nvPr/>
        </p:nvSpPr>
        <p:spPr bwMode="auto">
          <a:xfrm>
            <a:off x="6324600" y="4495800"/>
            <a:ext cx="12954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ts val="575"/>
              </a:spcBef>
              <a:buClr>
                <a:schemeClr val="accent1"/>
              </a:buClr>
              <a:buSzPct val="85000"/>
              <a:buFont typeface="Wingdings 2" panose="05020102010507070707" pitchFamily="18" charset="2"/>
              <a:buNone/>
            </a:pPr>
            <a:r>
              <a:rPr lang="en-US" altLang="en-US" sz="2800" b="1">
                <a:latin typeface="Tahoma" panose="020B0604030504040204" pitchFamily="34" charset="0"/>
                <a:cs typeface="Arial" panose="020B0604020202020204" pitchFamily="34" charset="0"/>
              </a:rPr>
              <a:t>X</a:t>
            </a:r>
          </a:p>
          <a:p>
            <a:pPr eaLnBrk="1" hangingPunct="1">
              <a:spcBef>
                <a:spcPct val="50000"/>
              </a:spcBef>
              <a:buFontTx/>
              <a:buNone/>
            </a:pPr>
            <a:endParaRPr lang="en-US" altLang="en-US" sz="1800">
              <a:latin typeface="Arial" panose="020B0604020202020204" pitchFamily="34" charset="0"/>
              <a:cs typeface="Arial" panose="020B0604020202020204" pitchFamily="34" charset="0"/>
            </a:endParaRPr>
          </a:p>
        </p:txBody>
      </p:sp>
      <p:sp>
        <p:nvSpPr>
          <p:cNvPr id="44065" name="TextBox 7"/>
          <p:cNvSpPr txBox="1">
            <a:spLocks noChangeArrowheads="1"/>
          </p:cNvSpPr>
          <p:nvPr/>
        </p:nvSpPr>
        <p:spPr bwMode="auto">
          <a:xfrm>
            <a:off x="3276600" y="3124200"/>
            <a:ext cx="22860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solidFill>
                  <a:srgbClr val="0000FF"/>
                </a:solidFill>
                <a:latin typeface="Arial" panose="020B0604020202020204" pitchFamily="34" charset="0"/>
                <a:cs typeface="Arial" panose="020B0604020202020204" pitchFamily="34" charset="0"/>
              </a:rPr>
              <a:t>Don’t Rush</a:t>
            </a:r>
          </a:p>
          <a:p>
            <a:pPr eaLnBrk="1" hangingPunct="1">
              <a:spcBef>
                <a:spcPct val="0"/>
              </a:spcBef>
              <a:buFontTx/>
              <a:buNone/>
            </a:pPr>
            <a:r>
              <a:rPr lang="en-US" altLang="en-US" sz="2000" b="1">
                <a:solidFill>
                  <a:srgbClr val="0000FF"/>
                </a:solidFill>
                <a:latin typeface="Arial" panose="020B0604020202020204" pitchFamily="34" charset="0"/>
                <a:cs typeface="Arial" panose="020B0604020202020204" pitchFamily="34" charset="0"/>
              </a:rPr>
              <a:t>Be on Time</a:t>
            </a:r>
          </a:p>
        </p:txBody>
      </p:sp>
    </p:spTree>
    <p:extLst>
      <p:ext uri="{BB962C8B-B14F-4D97-AF65-F5344CB8AC3E}">
        <p14:creationId xmlns:p14="http://schemas.microsoft.com/office/powerpoint/2010/main" val="353767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a:xfrm>
            <a:off x="1524000" y="152400"/>
            <a:ext cx="5943600" cy="715963"/>
          </a:xfrm>
        </p:spPr>
        <p:txBody>
          <a:bodyPr/>
          <a:lstStyle/>
          <a:p>
            <a:pPr eaLnBrk="1" hangingPunct="1"/>
            <a:r>
              <a:rPr lang="en-US" altLang="en-US" sz="3200" smtClean="0">
                <a:solidFill>
                  <a:schemeClr val="tx1"/>
                </a:solidFill>
                <a:latin typeface="Tahoma" panose="020B0604030504040204" pitchFamily="34" charset="0"/>
              </a:rPr>
              <a:t>Opportunity Cost Analysis</a:t>
            </a:r>
          </a:p>
        </p:txBody>
      </p:sp>
      <p:graphicFrame>
        <p:nvGraphicFramePr>
          <p:cNvPr id="186403" name="Group 35"/>
          <p:cNvGraphicFramePr>
            <a:graphicFrameLocks noGrp="1"/>
          </p:cNvGraphicFramePr>
          <p:nvPr>
            <p:ph idx="4294967295"/>
          </p:nvPr>
        </p:nvGraphicFramePr>
        <p:xfrm>
          <a:off x="609600" y="1295400"/>
          <a:ext cx="7772400" cy="4757738"/>
        </p:xfrm>
        <a:graphic>
          <a:graphicData uri="http://schemas.openxmlformats.org/drawingml/2006/table">
            <a:tbl>
              <a:tblPr/>
              <a:tblGrid>
                <a:gridCol w="2590800"/>
                <a:gridCol w="2590800"/>
                <a:gridCol w="2590800"/>
              </a:tblGrid>
              <a:tr h="798513">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Alternatives: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1" i="0" u="none" strike="noStrike" cap="none" normalizeH="0" baseline="0" dirty="0" smtClean="0">
                          <a:ln>
                            <a:noFill/>
                          </a:ln>
                          <a:solidFill>
                            <a:schemeClr val="tx1"/>
                          </a:solidFill>
                          <a:effectLst/>
                          <a:latin typeface="Tahoma" pitchFamily="34" charset="0"/>
                        </a:rPr>
                        <a:t>Get Up Now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rgbClr val="FF0000"/>
                          </a:solidFill>
                          <a:effectLst/>
                          <a:latin typeface="Tahoma" pitchFamily="34" charset="0"/>
                        </a:rPr>
                        <a:t>Don’t Get Up Now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0625">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Perceived Benefits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shower      </a:t>
                      </a:r>
                      <a:r>
                        <a:rPr kumimoji="0" lang="en-US" sz="2400" b="0" i="0" u="none" strike="noStrike" cap="none" normalizeH="0" baseline="0" dirty="0" err="1" smtClean="0">
                          <a:ln>
                            <a:noFill/>
                          </a:ln>
                          <a:solidFill>
                            <a:schemeClr val="tx1"/>
                          </a:solidFill>
                          <a:effectLst/>
                          <a:latin typeface="Tahoma" pitchFamily="34" charset="0"/>
                        </a:rPr>
                        <a:t>bkfst</a:t>
                      </a:r>
                      <a:r>
                        <a:rPr kumimoji="0" lang="en-US" sz="2400" b="0" i="0" u="none" strike="noStrike" cap="none" normalizeH="0" baseline="0" dirty="0" smtClean="0">
                          <a:ln>
                            <a:noFill/>
                          </a:ln>
                          <a:solidFill>
                            <a:schemeClr val="tx1"/>
                          </a:solidFill>
                          <a:effectLst/>
                          <a:latin typeface="Tahoma" pitchFamily="34" charset="0"/>
                        </a:rPr>
                        <a:t>      </a:t>
                      </a:r>
                    </a:p>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don’t rush</a:t>
                      </a:r>
                    </a:p>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on time   coffee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Choice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800" b="1" i="0" u="none" strike="noStrike" cap="none" normalizeH="0" baseline="0" smtClean="0">
                          <a:ln>
                            <a:noFill/>
                          </a:ln>
                          <a:solidFill>
                            <a:srgbClr val="D40812"/>
                          </a:solidFill>
                          <a:effectLst>
                            <a:outerShdw blurRad="38100" dist="38100" dir="2700000" algn="tl">
                              <a:srgbClr val="C0C0C0"/>
                            </a:outerShdw>
                          </a:effectLst>
                          <a:latin typeface="Tahoma"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Opp. 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rPr>
                        <a:t>X</a:t>
                      </a:r>
                      <a:endPar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7338">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Benefits Refused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rgbClr val="D40812"/>
                        </a:solidFill>
                        <a:effectLst/>
                        <a:latin typeface="Tahoma" pitchFamily="34" charset="0"/>
                      </a:endParaRPr>
                    </a:p>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rgbClr val="D40812"/>
                        </a:solidFill>
                        <a:effectLst/>
                        <a:latin typeface="Tahoma" pitchFamily="34" charset="0"/>
                      </a:endParaRPr>
                    </a:p>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rgbClr val="D40812"/>
                          </a:solidFill>
                          <a:effectLst/>
                          <a:latin typeface="Tahoma" pitchFamily="34" charset="0"/>
                        </a:rPr>
                        <a:t>    More sleep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85" name="Text Box 29"/>
          <p:cNvSpPr txBox="1">
            <a:spLocks noChangeArrowheads="1"/>
          </p:cNvSpPr>
          <p:nvPr/>
        </p:nvSpPr>
        <p:spPr bwMode="auto">
          <a:xfrm>
            <a:off x="457200" y="7620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Decision Maker:  </a:t>
            </a:r>
            <a:r>
              <a:rPr lang="en-US" altLang="en-US" sz="2800" b="1">
                <a:solidFill>
                  <a:srgbClr val="D40812"/>
                </a:solidFill>
                <a:latin typeface="Tahoma" panose="020B0604030504040204" pitchFamily="34" charset="0"/>
                <a:cs typeface="Arial" panose="020B0604020202020204" pitchFamily="34" charset="0"/>
              </a:rPr>
              <a:t>YOU</a:t>
            </a:r>
          </a:p>
        </p:txBody>
      </p:sp>
      <p:sp>
        <p:nvSpPr>
          <p:cNvPr id="45086" name="AutoShape 30"/>
          <p:cNvSpPr>
            <a:spLocks noChangeArrowheads="1"/>
          </p:cNvSpPr>
          <p:nvPr/>
        </p:nvSpPr>
        <p:spPr bwMode="auto">
          <a:xfrm rot="7990295">
            <a:off x="4415631" y="4042569"/>
            <a:ext cx="2674938" cy="533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40812"/>
          </a:solidFill>
          <a:ln w="9525">
            <a:solidFill>
              <a:schemeClr val="tx1"/>
            </a:solidFill>
            <a:miter lim="800000"/>
            <a:headEnd/>
            <a:tailEnd/>
          </a:ln>
        </p:spPr>
        <p:txBody>
          <a:bodyPr wrap="none" anchor="ctr"/>
          <a:lstStyle/>
          <a:p>
            <a:endParaRPr lang="en-US"/>
          </a:p>
        </p:txBody>
      </p:sp>
      <p:sp>
        <p:nvSpPr>
          <p:cNvPr id="7" name="Multiply 6"/>
          <p:cNvSpPr/>
          <p:nvPr/>
        </p:nvSpPr>
        <p:spPr>
          <a:xfrm>
            <a:off x="6019800" y="685800"/>
            <a:ext cx="2362200" cy="1981200"/>
          </a:xfrm>
          <a:prstGeom prst="mathMultiply">
            <a:avLst>
              <a:gd name="adj1" fmla="val 502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4003569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a:xfrm>
            <a:off x="1676400" y="304800"/>
            <a:ext cx="6019800" cy="715963"/>
          </a:xfrm>
        </p:spPr>
        <p:txBody>
          <a:bodyPr/>
          <a:lstStyle/>
          <a:p>
            <a:pPr eaLnBrk="1" hangingPunct="1"/>
            <a:r>
              <a:rPr lang="en-US" altLang="en-US" sz="3200" smtClean="0">
                <a:latin typeface="Tahoma" panose="020B0604030504040204" pitchFamily="34" charset="0"/>
              </a:rPr>
              <a:t>Opportunity Cost Analysis</a:t>
            </a:r>
          </a:p>
        </p:txBody>
      </p:sp>
      <p:graphicFrame>
        <p:nvGraphicFramePr>
          <p:cNvPr id="196643" name="Group 35"/>
          <p:cNvGraphicFramePr>
            <a:graphicFrameLocks noGrp="1"/>
          </p:cNvGraphicFramePr>
          <p:nvPr>
            <p:ph idx="4294967295"/>
          </p:nvPr>
        </p:nvGraphicFramePr>
        <p:xfrm>
          <a:off x="838200" y="1600200"/>
          <a:ext cx="7772400" cy="4927600"/>
        </p:xfrm>
        <a:graphic>
          <a:graphicData uri="http://schemas.openxmlformats.org/drawingml/2006/table">
            <a:tbl>
              <a:tblPr/>
              <a:tblGrid>
                <a:gridCol w="2590800"/>
                <a:gridCol w="2590800"/>
                <a:gridCol w="2590800"/>
              </a:tblGrid>
              <a:tr h="1073211">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Alternatives: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Get Up Now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Don’t Get Up Now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1134">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Perceived Benefits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shower      </a:t>
                      </a:r>
                      <a:r>
                        <a:rPr kumimoji="0" lang="en-US" sz="2400" b="0" i="0" u="none" strike="noStrike" cap="none" normalizeH="0" baseline="0" dirty="0" err="1" smtClean="0">
                          <a:ln>
                            <a:noFill/>
                          </a:ln>
                          <a:solidFill>
                            <a:schemeClr val="tx1"/>
                          </a:solidFill>
                          <a:effectLst/>
                          <a:latin typeface="Tahoma" pitchFamily="34" charset="0"/>
                        </a:rPr>
                        <a:t>bkfst</a:t>
                      </a:r>
                      <a:r>
                        <a:rPr kumimoji="0" lang="en-US" sz="2400" b="0" i="0" u="none" strike="noStrike" cap="none" normalizeH="0" baseline="0" dirty="0" smtClean="0">
                          <a:ln>
                            <a:noFill/>
                          </a:ln>
                          <a:solidFill>
                            <a:schemeClr val="tx1"/>
                          </a:solidFill>
                          <a:effectLst/>
                          <a:latin typeface="Tahoma" pitchFamily="34" charset="0"/>
                        </a:rPr>
                        <a:t>      </a:t>
                      </a:r>
                    </a:p>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don’t rush</a:t>
                      </a:r>
                    </a:p>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on time   coffee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6">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Choice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800" b="1" i="0" u="none" strike="noStrike" cap="none" normalizeH="0" baseline="0" dirty="0" smtClean="0">
                        <a:ln>
                          <a:noFill/>
                        </a:ln>
                        <a:solidFill>
                          <a:srgbClr val="D40812"/>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0242">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Opp. 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defRPr/>
                      </a:pPr>
                      <a:r>
                        <a:rPr kumimoji="0" lang="en-US" sz="2400" b="1" i="0" u="none" strike="noStrike" cap="none" normalizeH="0" baseline="0" dirty="0" smtClean="0">
                          <a:ln>
                            <a:noFill/>
                          </a:ln>
                          <a:solidFill>
                            <a:schemeClr val="tx1"/>
                          </a:solidFill>
                          <a:effectLst/>
                          <a:latin typeface="Tahoma"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4847">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Benefits Refused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rgbClr val="FF0000"/>
                          </a:solidFill>
                          <a:effectLst/>
                          <a:latin typeface="Tahoma" pitchFamily="34" charset="0"/>
                        </a:rPr>
                        <a:t>shower      </a:t>
                      </a:r>
                      <a:r>
                        <a:rPr kumimoji="0" lang="en-US" sz="2400" b="0" i="0" u="none" strike="noStrike" cap="none" normalizeH="0" baseline="0" dirty="0" err="1" smtClean="0">
                          <a:ln>
                            <a:noFill/>
                          </a:ln>
                          <a:solidFill>
                            <a:srgbClr val="FF0000"/>
                          </a:solidFill>
                          <a:effectLst/>
                          <a:latin typeface="Tahoma" pitchFamily="34" charset="0"/>
                        </a:rPr>
                        <a:t>bkfst</a:t>
                      </a:r>
                      <a:r>
                        <a:rPr kumimoji="0" lang="en-US" sz="2400" b="0" i="0" u="none" strike="noStrike" cap="none" normalizeH="0" baseline="0" dirty="0" smtClean="0">
                          <a:ln>
                            <a:noFill/>
                          </a:ln>
                          <a:solidFill>
                            <a:srgbClr val="FF0000"/>
                          </a:solidFill>
                          <a:effectLst/>
                          <a:latin typeface="Tahoma" pitchFamily="34" charset="0"/>
                        </a:rPr>
                        <a:t>      </a:t>
                      </a:r>
                    </a:p>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rgbClr val="FF0000"/>
                          </a:solidFill>
                          <a:effectLst/>
                          <a:latin typeface="Tahoma" pitchFamily="34" charset="0"/>
                        </a:rPr>
                        <a:t>don’t rush</a:t>
                      </a:r>
                    </a:p>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rgbClr val="FF0000"/>
                          </a:solidFill>
                          <a:effectLst/>
                          <a:latin typeface="Tahoma" pitchFamily="34" charset="0"/>
                        </a:rPr>
                        <a:t>on time   coffee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33" name="Text Box 29"/>
          <p:cNvSpPr txBox="1">
            <a:spLocks noChangeArrowheads="1"/>
          </p:cNvSpPr>
          <p:nvPr/>
        </p:nvSpPr>
        <p:spPr bwMode="auto">
          <a:xfrm>
            <a:off x="533400" y="10668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Decision Maker:  </a:t>
            </a:r>
            <a:r>
              <a:rPr lang="en-US" altLang="en-US" sz="2800" b="1">
                <a:solidFill>
                  <a:srgbClr val="D40812"/>
                </a:solidFill>
                <a:latin typeface="Tahoma" panose="020B0604030504040204" pitchFamily="34" charset="0"/>
                <a:cs typeface="Arial" panose="020B0604020202020204" pitchFamily="34" charset="0"/>
              </a:rPr>
              <a:t>Grumpy </a:t>
            </a:r>
          </a:p>
        </p:txBody>
      </p:sp>
      <p:sp>
        <p:nvSpPr>
          <p:cNvPr id="47134" name="Text Box 30"/>
          <p:cNvSpPr txBox="1">
            <a:spLocks noChangeArrowheads="1"/>
          </p:cNvSpPr>
          <p:nvPr/>
        </p:nvSpPr>
        <p:spPr bwMode="auto">
          <a:xfrm>
            <a:off x="7375525" y="5522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47135" name="Text Box 31"/>
          <p:cNvSpPr txBox="1">
            <a:spLocks noChangeArrowheads="1"/>
          </p:cNvSpPr>
          <p:nvPr/>
        </p:nvSpPr>
        <p:spPr bwMode="auto">
          <a:xfrm>
            <a:off x="6248400" y="30480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latin typeface="Arial" panose="020B0604020202020204" pitchFamily="34" charset="0"/>
                <a:cs typeface="Arial" panose="020B0604020202020204" pitchFamily="34" charset="0"/>
              </a:rPr>
              <a:t>More sleep</a:t>
            </a:r>
          </a:p>
        </p:txBody>
      </p:sp>
      <p:sp>
        <p:nvSpPr>
          <p:cNvPr id="47136" name="Text Box 36"/>
          <p:cNvSpPr txBox="1">
            <a:spLocks noChangeArrowheads="1"/>
          </p:cNvSpPr>
          <p:nvPr/>
        </p:nvSpPr>
        <p:spPr bwMode="auto">
          <a:xfrm>
            <a:off x="6477000" y="3962400"/>
            <a:ext cx="12954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ts val="575"/>
              </a:spcBef>
              <a:buClr>
                <a:schemeClr val="accent1"/>
              </a:buClr>
              <a:buSzPct val="85000"/>
              <a:buFont typeface="Wingdings 2" panose="05020102010507070707" pitchFamily="18" charset="2"/>
              <a:buNone/>
            </a:pPr>
            <a:r>
              <a:rPr lang="en-US" altLang="en-US" sz="2800" b="1">
                <a:solidFill>
                  <a:srgbClr val="C00000"/>
                </a:solidFill>
                <a:latin typeface="Tahoma" panose="020B0604030504040204" pitchFamily="34" charset="0"/>
                <a:cs typeface="Arial" panose="020B0604020202020204" pitchFamily="34" charset="0"/>
              </a:rPr>
              <a:t>X</a:t>
            </a:r>
          </a:p>
          <a:p>
            <a:pPr eaLnBrk="1" hangingPunct="1">
              <a:spcBef>
                <a:spcPct val="50000"/>
              </a:spcBef>
              <a:buFontTx/>
              <a:buNone/>
            </a:pPr>
            <a:endParaRPr lang="en-US" altLang="en-US" sz="1800">
              <a:latin typeface="Arial" panose="020B0604020202020204" pitchFamily="34" charset="0"/>
              <a:cs typeface="Arial" panose="020B0604020202020204" pitchFamily="34" charset="0"/>
            </a:endParaRPr>
          </a:p>
        </p:txBody>
      </p:sp>
      <p:sp>
        <p:nvSpPr>
          <p:cNvPr id="47137" name="AutoShape 30"/>
          <p:cNvSpPr>
            <a:spLocks noChangeArrowheads="1"/>
          </p:cNvSpPr>
          <p:nvPr/>
        </p:nvSpPr>
        <p:spPr bwMode="auto">
          <a:xfrm rot="13609705" flipH="1">
            <a:off x="4816475" y="4243388"/>
            <a:ext cx="1612900" cy="533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40812"/>
          </a:solidFill>
          <a:ln w="9525">
            <a:solidFill>
              <a:schemeClr val="tx1"/>
            </a:solidFill>
            <a:miter lim="800000"/>
            <a:headEnd/>
            <a:tailEnd/>
          </a:ln>
        </p:spPr>
        <p:txBody>
          <a:bodyPr wrap="none" anchor="ctr"/>
          <a:lstStyle/>
          <a:p>
            <a:endParaRPr lang="en-US"/>
          </a:p>
        </p:txBody>
      </p:sp>
      <p:sp>
        <p:nvSpPr>
          <p:cNvPr id="9" name="Oval 8"/>
          <p:cNvSpPr/>
          <p:nvPr/>
        </p:nvSpPr>
        <p:spPr>
          <a:xfrm>
            <a:off x="6172200" y="1295400"/>
            <a:ext cx="2438400" cy="1447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341990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09600" y="228600"/>
            <a:ext cx="7772400" cy="1143000"/>
          </a:xfrm>
        </p:spPr>
        <p:txBody>
          <a:bodyPr/>
          <a:lstStyle/>
          <a:p>
            <a:r>
              <a:rPr lang="en-US" smtClean="0"/>
              <a:t>Minimum Wage—Good or Bad?</a:t>
            </a:r>
          </a:p>
        </p:txBody>
      </p:sp>
      <p:sp>
        <p:nvSpPr>
          <p:cNvPr id="49155" name="Content Placeholder 2"/>
          <p:cNvSpPr>
            <a:spLocks noGrp="1"/>
          </p:cNvSpPr>
          <p:nvPr>
            <p:ph idx="1"/>
          </p:nvPr>
        </p:nvSpPr>
        <p:spPr>
          <a:xfrm>
            <a:off x="228600" y="1676400"/>
            <a:ext cx="8686800" cy="4419600"/>
          </a:xfrm>
        </p:spPr>
        <p:txBody>
          <a:bodyPr/>
          <a:lstStyle/>
          <a:p>
            <a:r>
              <a:rPr lang="en-US" smtClean="0"/>
              <a:t>Again, as economists we want what is </a:t>
            </a:r>
            <a:r>
              <a:rPr lang="en-US" b="1" u="sng" smtClean="0">
                <a:solidFill>
                  <a:srgbClr val="FF0000"/>
                </a:solidFill>
              </a:rPr>
              <a:t>BEST</a:t>
            </a:r>
            <a:r>
              <a:rPr lang="en-US" smtClean="0"/>
              <a:t> for society.</a:t>
            </a:r>
          </a:p>
          <a:p>
            <a:r>
              <a:rPr lang="en-US" smtClean="0"/>
              <a:t>Let’s not demonize everything.</a:t>
            </a:r>
          </a:p>
          <a:p>
            <a:r>
              <a:rPr lang="en-US" smtClean="0"/>
              <a:t>Let’s strengthen our argument like a good economist:</a:t>
            </a:r>
          </a:p>
          <a:p>
            <a:r>
              <a:rPr lang="en-US" b="1" u="sng" smtClean="0">
                <a:solidFill>
                  <a:schemeClr val="accent2"/>
                </a:solidFill>
              </a:rPr>
              <a:t>Read</a:t>
            </a:r>
            <a:r>
              <a:rPr lang="en-US" b="1" smtClean="0">
                <a:solidFill>
                  <a:schemeClr val="accent2"/>
                </a:solidFill>
              </a:rPr>
              <a:t> the minimum wage article on Google Classroom (Pros and Cons)</a:t>
            </a:r>
          </a:p>
          <a:p>
            <a:r>
              <a:rPr lang="en-US" b="1" u="sng" smtClean="0">
                <a:solidFill>
                  <a:schemeClr val="accent2"/>
                </a:solidFill>
              </a:rPr>
              <a:t>Fill out</a:t>
            </a:r>
            <a:r>
              <a:rPr lang="en-US" b="1" smtClean="0">
                <a:solidFill>
                  <a:schemeClr val="accent2"/>
                </a:solidFill>
              </a:rPr>
              <a:t> the Opportunity Cost Chart</a:t>
            </a:r>
          </a:p>
        </p:txBody>
      </p:sp>
    </p:spTree>
    <p:extLst>
      <p:ext uri="{BB962C8B-B14F-4D97-AF65-F5344CB8AC3E}">
        <p14:creationId xmlns:p14="http://schemas.microsoft.com/office/powerpoint/2010/main" val="1389786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b="1" u="sng" dirty="0" smtClean="0"/>
              <a:t>Unit 2 Objectives</a:t>
            </a:r>
            <a:endParaRPr lang="en-US" b="1" u="sng" dirty="0"/>
          </a:p>
        </p:txBody>
      </p:sp>
      <p:sp>
        <p:nvSpPr>
          <p:cNvPr id="3" name="Content Placeholder 2"/>
          <p:cNvSpPr>
            <a:spLocks noGrp="1"/>
          </p:cNvSpPr>
          <p:nvPr>
            <p:ph idx="1"/>
          </p:nvPr>
        </p:nvSpPr>
        <p:spPr>
          <a:xfrm>
            <a:off x="0" y="990600"/>
            <a:ext cx="9144000" cy="5867400"/>
          </a:xfrm>
        </p:spPr>
        <p:txBody>
          <a:bodyPr/>
          <a:lstStyle/>
          <a:p>
            <a:r>
              <a:rPr lang="en-US" sz="2400" b="1" dirty="0" smtClean="0">
                <a:solidFill>
                  <a:srgbClr val="FF0000"/>
                </a:solidFill>
              </a:rPr>
              <a:t>Concept 1: Foundations of Economics </a:t>
            </a:r>
          </a:p>
          <a:p>
            <a:pPr lvl="1"/>
            <a:r>
              <a:rPr lang="en-US" sz="2000" b="1" dirty="0" smtClean="0">
                <a:solidFill>
                  <a:schemeClr val="accent2"/>
                </a:solidFill>
              </a:rPr>
              <a:t>PO 1. </a:t>
            </a:r>
            <a:r>
              <a:rPr lang="en-US" sz="2000" dirty="0" smtClean="0"/>
              <a:t>Analyze the implications of scarcity: a. limited resources and unlimited human wants influence choice at individual, national, and international levels b. factors of production (e.g., natural, human, and capital resources, entrepreneurship, technology) c. marginal analysis by producers, consumers, savers, and investors </a:t>
            </a:r>
          </a:p>
          <a:p>
            <a:pPr lvl="1"/>
            <a:r>
              <a:rPr lang="en-US" sz="2000" b="1" dirty="0" smtClean="0">
                <a:solidFill>
                  <a:schemeClr val="accent2"/>
                </a:solidFill>
              </a:rPr>
              <a:t>PO 2. </a:t>
            </a:r>
            <a:r>
              <a:rPr lang="en-US" sz="2000" dirty="0" smtClean="0"/>
              <a:t>Analyze production possibilities curves to describe opportunity costs and trade-offs. </a:t>
            </a:r>
          </a:p>
          <a:p>
            <a:pPr lvl="1"/>
            <a:r>
              <a:rPr lang="en-US" sz="2000" b="1" dirty="0" smtClean="0">
                <a:solidFill>
                  <a:schemeClr val="accent2"/>
                </a:solidFill>
              </a:rPr>
              <a:t>PO 3. </a:t>
            </a:r>
            <a:r>
              <a:rPr lang="en-US" sz="2000" dirty="0" smtClean="0"/>
              <a:t>Describe the characteristics of the mixed-market economy of the United States: a. property rights b. profit motive c. consumer sovereignty d. competition e. role of the government f. rational self-interest g. invisible hand (Adam Smith)</a:t>
            </a:r>
          </a:p>
          <a:p>
            <a:pPr lvl="1"/>
            <a:r>
              <a:rPr lang="en-US" sz="2000" b="1" dirty="0" smtClean="0">
                <a:solidFill>
                  <a:schemeClr val="accent2"/>
                </a:solidFill>
              </a:rPr>
              <a:t>PO 4. </a:t>
            </a:r>
            <a:r>
              <a:rPr lang="en-US" sz="2000" dirty="0" smtClean="0"/>
              <a:t>Evaluate the economic implications of current events from a variety of sources (e.g., magazine articles, newspaper articles, radio, television reports, editorials, Internet sites). </a:t>
            </a:r>
          </a:p>
          <a:p>
            <a:pPr lvl="1"/>
            <a:r>
              <a:rPr lang="en-US" sz="2000" b="1" dirty="0" smtClean="0">
                <a:solidFill>
                  <a:schemeClr val="accent2"/>
                </a:solidFill>
              </a:rPr>
              <a:t>PO 5. </a:t>
            </a:r>
            <a:r>
              <a:rPr lang="en-US" sz="2000" dirty="0" smtClean="0"/>
              <a:t>Interpret economic information using charts, tables, graphs, equations, and diagrams. </a:t>
            </a:r>
            <a:endParaRPr lang="en-US" sz="2000" dirty="0"/>
          </a:p>
        </p:txBody>
      </p:sp>
    </p:spTree>
    <p:extLst>
      <p:ext uri="{BB962C8B-B14F-4D97-AF65-F5344CB8AC3E}">
        <p14:creationId xmlns:p14="http://schemas.microsoft.com/office/powerpoint/2010/main" val="2835891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a:xfrm>
            <a:off x="228600" y="304800"/>
            <a:ext cx="8534400" cy="715963"/>
          </a:xfrm>
        </p:spPr>
        <p:txBody>
          <a:bodyPr/>
          <a:lstStyle/>
          <a:p>
            <a:pPr eaLnBrk="1" hangingPunct="1"/>
            <a:r>
              <a:rPr lang="en-US" altLang="en-US" sz="3600" b="1" smtClean="0">
                <a:latin typeface="Tahoma" panose="020B0604030504040204" pitchFamily="34" charset="0"/>
              </a:rPr>
              <a:t>Opportunity Cost Analysis</a:t>
            </a:r>
          </a:p>
        </p:txBody>
      </p:sp>
      <p:graphicFrame>
        <p:nvGraphicFramePr>
          <p:cNvPr id="182302" name="Group 30"/>
          <p:cNvGraphicFramePr>
            <a:graphicFrameLocks noGrp="1"/>
          </p:cNvGraphicFramePr>
          <p:nvPr>
            <p:ph idx="4294967295"/>
          </p:nvPr>
        </p:nvGraphicFramePr>
        <p:xfrm>
          <a:off x="533400" y="1828800"/>
          <a:ext cx="7772400" cy="4608514"/>
        </p:xfrm>
        <a:graphic>
          <a:graphicData uri="http://schemas.openxmlformats.org/drawingml/2006/table">
            <a:tbl>
              <a:tblPr/>
              <a:tblGrid>
                <a:gridCol w="2590800"/>
                <a:gridCol w="2590800"/>
                <a:gridCol w="2590800"/>
              </a:tblGrid>
              <a:tr h="874713">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Alternatives: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0625">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Perceived </a:t>
                      </a:r>
                    </a:p>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Benefits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dirty="0" smtClean="0">
                          <a:ln>
                            <a:noFill/>
                          </a:ln>
                          <a:solidFill>
                            <a:schemeClr val="tx1"/>
                          </a:solidFill>
                          <a:effectLst/>
                          <a:latin typeface="Tahoma" pitchFamily="34" charset="0"/>
                        </a:rPr>
                        <a:t>Choice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Opp. 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7338">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r>
                        <a:rPr kumimoji="0" lang="en-US" sz="2400" b="0" i="0" u="none" strike="noStrike" cap="none" normalizeH="0" baseline="0" smtClean="0">
                          <a:ln>
                            <a:noFill/>
                          </a:ln>
                          <a:solidFill>
                            <a:schemeClr val="tx1"/>
                          </a:solidFill>
                          <a:effectLst/>
                          <a:latin typeface="Tahoma" pitchFamily="34" charset="0"/>
                        </a:rPr>
                        <a:t>Benefits Refused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tabLst/>
                      </a:pPr>
                      <a:endParaRPr kumimoji="0" lang="en-US" sz="24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05" name="Text Box 29"/>
          <p:cNvSpPr txBox="1">
            <a:spLocks noChangeArrowheads="1"/>
          </p:cNvSpPr>
          <p:nvPr/>
        </p:nvSpPr>
        <p:spPr bwMode="auto">
          <a:xfrm>
            <a:off x="152400" y="1143000"/>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a:solidFill>
                  <a:srgbClr val="FF0000"/>
                </a:solidFill>
                <a:latin typeface="Tahoma" panose="020B0604030504040204" pitchFamily="34" charset="0"/>
                <a:cs typeface="Arial" panose="020B0604020202020204" pitchFamily="34" charset="0"/>
              </a:rPr>
              <a:t>Minimum Wage Decision Maker: ___________ </a:t>
            </a:r>
          </a:p>
        </p:txBody>
      </p:sp>
      <p:sp>
        <p:nvSpPr>
          <p:cNvPr id="50206" name="TextBox 6"/>
          <p:cNvSpPr txBox="1">
            <a:spLocks noChangeArrowheads="1"/>
          </p:cNvSpPr>
          <p:nvPr/>
        </p:nvSpPr>
        <p:spPr bwMode="auto">
          <a:xfrm>
            <a:off x="3352800" y="1981200"/>
            <a:ext cx="2133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Tahoma" panose="020B0604030504040204" pitchFamily="34" charset="0"/>
                <a:cs typeface="Arial" panose="020B0604020202020204" pitchFamily="34" charset="0"/>
              </a:rPr>
              <a:t>Keep it</a:t>
            </a:r>
          </a:p>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50207" name="TextBox 7"/>
          <p:cNvSpPr txBox="1">
            <a:spLocks noChangeArrowheads="1"/>
          </p:cNvSpPr>
          <p:nvPr/>
        </p:nvSpPr>
        <p:spPr bwMode="auto">
          <a:xfrm>
            <a:off x="5791200" y="1981200"/>
            <a:ext cx="2362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Tahoma" panose="020B0604030504040204" pitchFamily="34" charset="0"/>
                <a:cs typeface="Arial" panose="020B0604020202020204" pitchFamily="34" charset="0"/>
              </a:rPr>
              <a:t>Get rid of it</a:t>
            </a:r>
          </a:p>
          <a:p>
            <a:pPr algn="ct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023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b="1" u="sng" dirty="0" smtClean="0"/>
              <a:t>Scenario</a:t>
            </a:r>
            <a:endParaRPr lang="en-US" b="1" u="sng" dirty="0"/>
          </a:p>
        </p:txBody>
      </p:sp>
      <p:sp>
        <p:nvSpPr>
          <p:cNvPr id="3" name="Content Placeholder 2"/>
          <p:cNvSpPr>
            <a:spLocks noGrp="1"/>
          </p:cNvSpPr>
          <p:nvPr>
            <p:ph idx="1"/>
          </p:nvPr>
        </p:nvSpPr>
        <p:spPr>
          <a:xfrm>
            <a:off x="0" y="1371600"/>
            <a:ext cx="9144000" cy="5486400"/>
          </a:xfrm>
        </p:spPr>
        <p:txBody>
          <a:bodyPr/>
          <a:lstStyle/>
          <a:p>
            <a:pPr marL="0" indent="0" algn="ctr">
              <a:buNone/>
            </a:pPr>
            <a:r>
              <a:rPr lang="en-US" sz="2800" b="1" dirty="0" smtClean="0"/>
              <a:t>Tina </a:t>
            </a:r>
            <a:r>
              <a:rPr lang="en-US" sz="2800" b="1" dirty="0"/>
              <a:t>has been working at </a:t>
            </a:r>
            <a:r>
              <a:rPr lang="en-US" sz="2800" b="1" dirty="0" err="1"/>
              <a:t>Wigitflix</a:t>
            </a:r>
            <a:r>
              <a:rPr lang="en-US" sz="2800" b="1" dirty="0"/>
              <a:t> for five years. She has spent a lot of time away from her family in order </a:t>
            </a:r>
            <a:r>
              <a:rPr lang="en-US" sz="2800" b="1" dirty="0" smtClean="0"/>
              <a:t>to be </a:t>
            </a:r>
            <a:r>
              <a:rPr lang="en-US" sz="2800" b="1" dirty="0"/>
              <a:t>promoted to regional manager. She also just spent 25 thousand dollars on a business degree so she could have the proper credentials for her position. She even moved states to secure her new job. Lately, she has had some apprehensions about her new job. Tina is not happy with her co-workers. She does not like her new position very much. She works long hours. Tina really wants to quit. Your job is to justify why she should NOT quit her job! Justify your answers by referring to the scenario described above.</a:t>
            </a:r>
            <a:endParaRPr lang="en-US" sz="2800" dirty="0"/>
          </a:p>
          <a:p>
            <a:pPr marL="0" indent="0" algn="ctr">
              <a:buNone/>
            </a:pPr>
            <a:endParaRPr lang="en-US" sz="2800" dirty="0"/>
          </a:p>
        </p:txBody>
      </p:sp>
    </p:spTree>
    <p:extLst>
      <p:ext uri="{BB962C8B-B14F-4D97-AF65-F5344CB8AC3E}">
        <p14:creationId xmlns:p14="http://schemas.microsoft.com/office/powerpoint/2010/main" val="2851069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z="4000" b="1" smtClean="0">
                <a:latin typeface="Tahoma" panose="020B0604030504040204" pitchFamily="34" charset="0"/>
                <a:cs typeface="Tahoma" panose="020B0604030504040204" pitchFamily="34" charset="0"/>
              </a:rPr>
              <a:t>Sunk Cost Fallacy</a:t>
            </a:r>
          </a:p>
        </p:txBody>
      </p:sp>
      <p:pic>
        <p:nvPicPr>
          <p:cNvPr id="563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4313" y="1905000"/>
            <a:ext cx="61753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792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895600"/>
            <a:ext cx="3082414" cy="384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7347" name="Title 1"/>
          <p:cNvSpPr>
            <a:spLocks noGrp="1"/>
          </p:cNvSpPr>
          <p:nvPr>
            <p:ph type="title"/>
          </p:nvPr>
        </p:nvSpPr>
        <p:spPr>
          <a:xfrm>
            <a:off x="0" y="228600"/>
            <a:ext cx="9144000" cy="1143000"/>
          </a:xfrm>
        </p:spPr>
        <p:txBody>
          <a:bodyPr/>
          <a:lstStyle/>
          <a:p>
            <a:r>
              <a:rPr lang="en-US" altLang="en-US" sz="3200" b="1" smtClean="0"/>
              <a:t>Cultural Expressions of the </a:t>
            </a:r>
            <a:r>
              <a:rPr lang="en-US" altLang="en-US" sz="3200" b="1" u="sng" smtClean="0">
                <a:solidFill>
                  <a:schemeClr val="accent2"/>
                </a:solidFill>
              </a:rPr>
              <a:t>Sunk Cost Fallacy</a:t>
            </a:r>
          </a:p>
        </p:txBody>
      </p:sp>
      <p:sp>
        <p:nvSpPr>
          <p:cNvPr id="57348" name="TextBox 4"/>
          <p:cNvSpPr txBox="1">
            <a:spLocks noChangeArrowheads="1"/>
          </p:cNvSpPr>
          <p:nvPr/>
        </p:nvSpPr>
        <p:spPr bwMode="auto">
          <a:xfrm>
            <a:off x="2743200" y="1828800"/>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i="1">
                <a:latin typeface="Arial" panose="020B0604020202020204" pitchFamily="34" charset="0"/>
                <a:cs typeface="Arial" panose="020B0604020202020204" pitchFamily="34" charset="0"/>
              </a:rPr>
              <a:t>“</a:t>
            </a:r>
            <a:r>
              <a:rPr lang="en-US" altLang="en-US" sz="2400" b="1" i="1">
                <a:latin typeface="Arial" panose="020B0604020202020204" pitchFamily="34" charset="0"/>
                <a:cs typeface="Arial" panose="020B0604020202020204" pitchFamily="34" charset="0"/>
              </a:rPr>
              <a:t>Don’t throw good money after bad.”</a:t>
            </a:r>
          </a:p>
        </p:txBody>
      </p:sp>
      <p:sp>
        <p:nvSpPr>
          <p:cNvPr id="57349" name="TextBox 5"/>
          <p:cNvSpPr txBox="1">
            <a:spLocks noChangeArrowheads="1"/>
          </p:cNvSpPr>
          <p:nvPr/>
        </p:nvSpPr>
        <p:spPr bwMode="auto">
          <a:xfrm>
            <a:off x="1143000" y="6096000"/>
            <a:ext cx="556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i="1">
                <a:latin typeface="Arial" panose="020B0604020202020204" pitchFamily="34" charset="0"/>
                <a:cs typeface="Arial" panose="020B0604020202020204" pitchFamily="34" charset="0"/>
              </a:rPr>
              <a:t>“</a:t>
            </a:r>
            <a:r>
              <a:rPr lang="en-US" altLang="en-US" sz="2400" b="1" i="1">
                <a:latin typeface="Arial" panose="020B0604020202020204" pitchFamily="34" charset="0"/>
                <a:cs typeface="Arial" panose="020B0604020202020204" pitchFamily="34" charset="0"/>
              </a:rPr>
              <a:t>It’s no use crying over spilled milk.”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19200"/>
            <a:ext cx="2377440" cy="4754880"/>
          </a:xfrm>
          <a:prstGeom prst="rect">
            <a:avLst/>
          </a:prstGeom>
          <a:ln>
            <a:noFill/>
          </a:ln>
          <a:effectLst>
            <a:softEdge rad="112500"/>
          </a:effectLst>
        </p:spPr>
      </p:pic>
    </p:spTree>
    <p:extLst>
      <p:ext uri="{BB962C8B-B14F-4D97-AF65-F5344CB8AC3E}">
        <p14:creationId xmlns:p14="http://schemas.microsoft.com/office/powerpoint/2010/main" val="797006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772400" cy="1143000"/>
          </a:xfrm>
        </p:spPr>
        <p:txBody>
          <a:bodyPr/>
          <a:lstStyle/>
          <a:p>
            <a:r>
              <a:rPr lang="en-US" dirty="0" smtClean="0"/>
              <a:t>Sunk Cost Definition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590800"/>
            <a:ext cx="4174433" cy="3840480"/>
          </a:xfrm>
          <a:prstGeom prst="rect">
            <a:avLst/>
          </a:prstGeom>
          <a:ln>
            <a:noFill/>
          </a:ln>
          <a:effectLst>
            <a:softEdge rad="112500"/>
          </a:effectLst>
        </p:spPr>
      </p:pic>
      <p:sp>
        <p:nvSpPr>
          <p:cNvPr id="3" name="Content Placeholder 2"/>
          <p:cNvSpPr>
            <a:spLocks noGrp="1"/>
          </p:cNvSpPr>
          <p:nvPr>
            <p:ph idx="1"/>
          </p:nvPr>
        </p:nvSpPr>
        <p:spPr>
          <a:xfrm>
            <a:off x="0" y="2362200"/>
            <a:ext cx="5943600" cy="2971800"/>
          </a:xfrm>
        </p:spPr>
        <p:txBody>
          <a:bodyPr/>
          <a:lstStyle/>
          <a:p>
            <a:r>
              <a:rPr lang="en-US" dirty="0"/>
              <a:t>In economics and business decision-making, a </a:t>
            </a:r>
            <a:r>
              <a:rPr lang="en-US" b="1" dirty="0">
                <a:solidFill>
                  <a:srgbClr val="FF0000"/>
                </a:solidFill>
              </a:rPr>
              <a:t>sunk cost</a:t>
            </a:r>
            <a:r>
              <a:rPr lang="en-US" dirty="0"/>
              <a:t> is a </a:t>
            </a:r>
            <a:r>
              <a:rPr lang="en-US" b="1" dirty="0">
                <a:solidFill>
                  <a:srgbClr val="FF0000"/>
                </a:solidFill>
              </a:rPr>
              <a:t>cost</a:t>
            </a:r>
            <a:r>
              <a:rPr lang="en-US" dirty="0"/>
              <a:t> that has already been incurred and cannot be recovered</a:t>
            </a:r>
            <a:r>
              <a:rPr lang="en-US" dirty="0" smtClean="0"/>
              <a:t>.</a:t>
            </a:r>
            <a:endParaRPr lang="en-US" dirty="0"/>
          </a:p>
        </p:txBody>
      </p:sp>
    </p:spTree>
    <p:extLst>
      <p:ext uri="{BB962C8B-B14F-4D97-AF65-F5344CB8AC3E}">
        <p14:creationId xmlns:p14="http://schemas.microsoft.com/office/powerpoint/2010/main" val="1743101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Classroom Assignment</a:t>
            </a:r>
            <a:endParaRPr lang="en-US" dirty="0"/>
          </a:p>
        </p:txBody>
      </p:sp>
      <p:sp>
        <p:nvSpPr>
          <p:cNvPr id="3" name="Content Placeholder 2"/>
          <p:cNvSpPr>
            <a:spLocks noGrp="1"/>
          </p:cNvSpPr>
          <p:nvPr>
            <p:ph idx="1"/>
          </p:nvPr>
        </p:nvSpPr>
        <p:spPr/>
        <p:txBody>
          <a:bodyPr/>
          <a:lstStyle/>
          <a:p>
            <a:r>
              <a:rPr lang="en-US" dirty="0" smtClean="0"/>
              <a:t>Sunk Cost Assignment</a:t>
            </a:r>
          </a:p>
          <a:p>
            <a:pPr lvl="1"/>
            <a:r>
              <a:rPr lang="en-US" dirty="0" smtClean="0"/>
              <a:t>Read</a:t>
            </a:r>
          </a:p>
          <a:p>
            <a:pPr lvl="1"/>
            <a:r>
              <a:rPr lang="en-US" dirty="0" smtClean="0"/>
              <a:t>Analyze</a:t>
            </a:r>
          </a:p>
          <a:p>
            <a:pPr lvl="1"/>
            <a:r>
              <a:rPr lang="en-US" dirty="0" smtClean="0"/>
              <a:t>Research</a:t>
            </a:r>
            <a:endParaRPr lang="en-US" dirty="0"/>
          </a:p>
        </p:txBody>
      </p:sp>
    </p:spTree>
    <p:extLst>
      <p:ext uri="{BB962C8B-B14F-4D97-AF65-F5344CB8AC3E}">
        <p14:creationId xmlns:p14="http://schemas.microsoft.com/office/powerpoint/2010/main" val="2220794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09600" y="304800"/>
            <a:ext cx="7772400" cy="1143000"/>
          </a:xfrm>
        </p:spPr>
        <p:txBody>
          <a:bodyPr/>
          <a:lstStyle/>
          <a:p>
            <a:pPr eaLnBrk="1" hangingPunct="1"/>
            <a:r>
              <a:rPr lang="en-US" altLang="en-US" sz="4800" b="1" smtClean="0"/>
              <a:t>The Factors of Production</a:t>
            </a:r>
          </a:p>
        </p:txBody>
      </p:sp>
      <p:pic>
        <p:nvPicPr>
          <p:cNvPr id="19459" name="Picture 3" descr="Reg Econ Graphs 008"/>
          <p:cNvPicPr>
            <a:picLocks noChangeAspect="1" noChangeArrowheads="1"/>
          </p:cNvPicPr>
          <p:nvPr/>
        </p:nvPicPr>
        <p:blipFill>
          <a:blip r:embed="rId2" cstate="print"/>
          <a:srcRect/>
          <a:stretch>
            <a:fillRect/>
          </a:stretch>
        </p:blipFill>
        <p:spPr bwMode="auto">
          <a:xfrm>
            <a:off x="0" y="1600200"/>
            <a:ext cx="9144000" cy="3446463"/>
          </a:xfrm>
          <a:prstGeom prst="rect">
            <a:avLst/>
          </a:prstGeom>
          <a:noFill/>
          <a:ln w="9525">
            <a:noFill/>
            <a:miter lim="800000"/>
            <a:headEnd/>
            <a:tailEnd/>
          </a:ln>
        </p:spPr>
      </p:pic>
      <p:sp>
        <p:nvSpPr>
          <p:cNvPr id="19460" name="Slide Number Placeholder 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A62B3818-11B8-485B-83CD-1492D34D3063}" type="slidenum">
              <a:rPr lang="en-US" sz="1400"/>
              <a:pPr algn="r"/>
              <a:t>26</a:t>
            </a:fld>
            <a:endParaRPr lang="en-US" sz="1400"/>
          </a:p>
        </p:txBody>
      </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762000" y="0"/>
            <a:ext cx="7772400" cy="1143000"/>
          </a:xfrm>
        </p:spPr>
        <p:txBody>
          <a:bodyPr/>
          <a:lstStyle/>
          <a:p>
            <a:r>
              <a:rPr lang="en-US" altLang="en-US" b="1" smtClean="0"/>
              <a:t>Micro vs. Macro</a:t>
            </a:r>
          </a:p>
        </p:txBody>
      </p:sp>
      <p:sp>
        <p:nvSpPr>
          <p:cNvPr id="193539" name="Rectangle 3"/>
          <p:cNvSpPr>
            <a:spLocks noChangeArrowheads="1"/>
          </p:cNvSpPr>
          <p:nvPr/>
        </p:nvSpPr>
        <p:spPr bwMode="auto">
          <a:xfrm>
            <a:off x="304800" y="990600"/>
            <a:ext cx="8435975" cy="5397500"/>
          </a:xfrm>
          <a:prstGeom prst="rect">
            <a:avLst/>
          </a:prstGeom>
          <a:noFill/>
          <a:ln w="9525">
            <a:noFill/>
            <a:miter lim="800000"/>
            <a:headEnd/>
            <a:tailEnd/>
          </a:ln>
        </p:spPr>
        <p:txBody>
          <a:bodyPr>
            <a:spAutoFit/>
          </a:bodyPr>
          <a:lstStyle/>
          <a:p>
            <a:pPr eaLnBrk="0" hangingPunct="0">
              <a:buClr>
                <a:schemeClr val="tx1"/>
              </a:buClr>
              <a:buSzPct val="150000"/>
            </a:pPr>
            <a:r>
              <a:rPr kumimoji="1" lang="en-US" altLang="en-US" sz="3200" b="1">
                <a:solidFill>
                  <a:srgbClr val="000099"/>
                </a:solidFill>
                <a:latin typeface="Arial" charset="0"/>
                <a:cs typeface="Times New Roman" charset="0"/>
              </a:rPr>
              <a:t>MICROeconomics</a:t>
            </a:r>
            <a:r>
              <a:rPr kumimoji="1" lang="en-US" altLang="en-US" sz="3200" b="1">
                <a:latin typeface="Arial" charset="0"/>
                <a:cs typeface="Times New Roman" charset="0"/>
              </a:rPr>
              <a:t>-</a:t>
            </a:r>
          </a:p>
          <a:p>
            <a:pPr lvl="1" eaLnBrk="0" hangingPunct="0">
              <a:buClr>
                <a:schemeClr val="tx1"/>
              </a:buClr>
              <a:buSzPct val="150000"/>
            </a:pPr>
            <a:r>
              <a:rPr kumimoji="1" lang="en-US" altLang="en-US" sz="2800" b="1">
                <a:latin typeface="Arial" charset="0"/>
                <a:cs typeface="Times New Roman" charset="0"/>
              </a:rPr>
              <a:t>Study of </a:t>
            </a:r>
            <a:r>
              <a:rPr kumimoji="1" lang="en-US" altLang="en-US" sz="2800" b="1">
                <a:solidFill>
                  <a:srgbClr val="990000"/>
                </a:solidFill>
                <a:latin typeface="Arial" charset="0"/>
                <a:cs typeface="Times New Roman" charset="0"/>
              </a:rPr>
              <a:t>small economic units</a:t>
            </a:r>
            <a:r>
              <a:rPr kumimoji="1" lang="en-US" altLang="en-US" sz="2800" b="1">
                <a:latin typeface="Arial" charset="0"/>
                <a:cs typeface="Times New Roman" charset="0"/>
              </a:rPr>
              <a:t> such as individuals, firms, and industries (competitive markets, labor markets, personal decision making, etc.)</a:t>
            </a:r>
            <a:endParaRPr kumimoji="1" lang="en-US" altLang="en-US" sz="3200" b="1">
              <a:solidFill>
                <a:schemeClr val="tx2"/>
              </a:solidFill>
              <a:latin typeface="Arial" charset="0"/>
            </a:endParaRPr>
          </a:p>
          <a:p>
            <a:pPr eaLnBrk="0" hangingPunct="0">
              <a:buClr>
                <a:schemeClr val="tx1"/>
              </a:buClr>
              <a:buSzPct val="150000"/>
            </a:pPr>
            <a:endParaRPr kumimoji="1" lang="en-US" altLang="en-US" sz="3200" b="1">
              <a:solidFill>
                <a:srgbClr val="000099"/>
              </a:solidFill>
              <a:latin typeface="Arial" charset="0"/>
            </a:endParaRPr>
          </a:p>
          <a:p>
            <a:pPr eaLnBrk="0" hangingPunct="0">
              <a:buClr>
                <a:schemeClr val="tx1"/>
              </a:buClr>
              <a:buSzPct val="150000"/>
            </a:pPr>
            <a:r>
              <a:rPr kumimoji="1" lang="en-US" altLang="en-US" sz="3200" b="1">
                <a:solidFill>
                  <a:srgbClr val="000099"/>
                </a:solidFill>
                <a:latin typeface="Arial" charset="0"/>
              </a:rPr>
              <a:t>MACROeconomics</a:t>
            </a:r>
            <a:r>
              <a:rPr kumimoji="1" lang="en-US" altLang="en-US" sz="3200" b="1">
                <a:latin typeface="Arial" charset="0"/>
              </a:rPr>
              <a:t>-</a:t>
            </a:r>
          </a:p>
          <a:p>
            <a:pPr lvl="1" eaLnBrk="0" hangingPunct="0">
              <a:buClr>
                <a:schemeClr val="tx1"/>
              </a:buClr>
              <a:buSzPct val="150000"/>
            </a:pPr>
            <a:r>
              <a:rPr kumimoji="1" lang="en-US" altLang="en-US" sz="2800" b="1">
                <a:latin typeface="Arial" charset="0"/>
              </a:rPr>
              <a:t>Study of the large </a:t>
            </a:r>
            <a:r>
              <a:rPr kumimoji="1" lang="en-US" altLang="en-US" sz="2800" b="1">
                <a:solidFill>
                  <a:srgbClr val="990000"/>
                </a:solidFill>
                <a:latin typeface="Arial" charset="0"/>
              </a:rPr>
              <a:t>economy as a whole</a:t>
            </a:r>
            <a:r>
              <a:rPr kumimoji="1" lang="en-US" altLang="en-US" sz="2800" b="1">
                <a:latin typeface="Arial" charset="0"/>
              </a:rPr>
              <a:t> or in its basic subdivisions (National Economic Growth, Government Spending, Inflation, Unemployment, etc.)</a:t>
            </a:r>
          </a:p>
          <a:p>
            <a:pPr eaLnBrk="0" hangingPunct="0">
              <a:buClr>
                <a:schemeClr val="tx1"/>
              </a:buClr>
              <a:buSzPct val="150000"/>
            </a:pPr>
            <a:endParaRPr kumimoji="1" lang="en-US" altLang="en-US" sz="2800" b="1">
              <a:latin typeface="Arial"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dissolve">
                                      <p:cBhvr>
                                        <p:cTn id="7" dur="500"/>
                                        <p:tgtEl>
                                          <p:spTgt spid="193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3539">
                                            <p:txEl>
                                              <p:pRg st="1" end="1"/>
                                            </p:txEl>
                                          </p:spTgt>
                                        </p:tgtEl>
                                        <p:attrNameLst>
                                          <p:attrName>style.visibility</p:attrName>
                                        </p:attrNameLst>
                                      </p:cBhvr>
                                      <p:to>
                                        <p:strVal val="visible"/>
                                      </p:to>
                                    </p:set>
                                    <p:animEffect transition="in" filter="dissolve">
                                      <p:cBhvr>
                                        <p:cTn id="12" dur="500"/>
                                        <p:tgtEl>
                                          <p:spTgt spid="193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3539">
                                            <p:txEl>
                                              <p:pRg st="3" end="3"/>
                                            </p:txEl>
                                          </p:spTgt>
                                        </p:tgtEl>
                                        <p:attrNameLst>
                                          <p:attrName>style.visibility</p:attrName>
                                        </p:attrNameLst>
                                      </p:cBhvr>
                                      <p:to>
                                        <p:strVal val="visible"/>
                                      </p:to>
                                    </p:set>
                                    <p:animEffect transition="in" filter="dissolve">
                                      <p:cBhvr>
                                        <p:cTn id="17" dur="500"/>
                                        <p:tgtEl>
                                          <p:spTgt spid="1935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3539">
                                            <p:txEl>
                                              <p:pRg st="4" end="4"/>
                                            </p:txEl>
                                          </p:spTgt>
                                        </p:tgtEl>
                                        <p:attrNameLst>
                                          <p:attrName>style.visibility</p:attrName>
                                        </p:attrNameLst>
                                      </p:cBhvr>
                                      <p:to>
                                        <p:strVal val="visible"/>
                                      </p:to>
                                    </p:set>
                                    <p:animEffect transition="in" filter="dissolve">
                                      <p:cBhvr>
                                        <p:cTn id="22" dur="500"/>
                                        <p:tgtEl>
                                          <p:spTgt spid="193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828800" y="1543050"/>
            <a:ext cx="6972300" cy="457200"/>
          </a:xfrm>
          <a:prstGeom prst="rect">
            <a:avLst/>
          </a:prstGeom>
          <a:noFill/>
          <a:ln w="19050">
            <a:noFill/>
            <a:miter lim="800000"/>
            <a:headEnd/>
            <a:tailEnd/>
          </a:ln>
        </p:spPr>
        <p:txBody>
          <a:bodyPr lIns="92075" tIns="46038" rIns="92075" bIns="46038">
            <a:spAutoFit/>
          </a:bodyPr>
          <a:lstStyle/>
          <a:p>
            <a:pPr>
              <a:spcBef>
                <a:spcPct val="50000"/>
              </a:spcBef>
            </a:pPr>
            <a:endParaRPr lang="en-US">
              <a:cs typeface="Arial" charset="0"/>
            </a:endParaRPr>
          </a:p>
        </p:txBody>
      </p:sp>
      <p:sp>
        <p:nvSpPr>
          <p:cNvPr id="80899" name="Rectangle 3"/>
          <p:cNvSpPr>
            <a:spLocks noChangeArrowheads="1"/>
          </p:cNvSpPr>
          <p:nvPr/>
        </p:nvSpPr>
        <p:spPr bwMode="auto">
          <a:xfrm>
            <a:off x="533400" y="457200"/>
            <a:ext cx="7661275" cy="2835275"/>
          </a:xfrm>
          <a:prstGeom prst="rect">
            <a:avLst/>
          </a:prstGeom>
          <a:noFill/>
          <a:ln w="9525">
            <a:noFill/>
            <a:miter lim="800000"/>
            <a:headEnd/>
            <a:tailEnd/>
          </a:ln>
        </p:spPr>
        <p:txBody>
          <a:bodyPr>
            <a:spAutoFit/>
          </a:bodyPr>
          <a:lstStyle/>
          <a:p>
            <a:pPr marL="457200" indent="-457200" algn="ctr">
              <a:spcBef>
                <a:spcPct val="50000"/>
              </a:spcBef>
            </a:pPr>
            <a:r>
              <a:rPr lang="en-US" sz="6000" b="1">
                <a:cs typeface="Times New Roman" charset="0"/>
              </a:rPr>
              <a:t>The Production Possibilities Curve (PPC)</a:t>
            </a:r>
          </a:p>
        </p:txBody>
      </p:sp>
      <p:sp>
        <p:nvSpPr>
          <p:cNvPr id="80903" name="Rectangle 7"/>
          <p:cNvSpPr>
            <a:spLocks noChangeArrowheads="1"/>
          </p:cNvSpPr>
          <p:nvPr/>
        </p:nvSpPr>
        <p:spPr bwMode="auto">
          <a:xfrm>
            <a:off x="0" y="3276600"/>
            <a:ext cx="8839200" cy="914400"/>
          </a:xfrm>
          <a:prstGeom prst="rect">
            <a:avLst/>
          </a:prstGeom>
          <a:noFill/>
          <a:ln w="9525">
            <a:noFill/>
            <a:miter lim="800000"/>
            <a:headEnd/>
            <a:tailEnd/>
          </a:ln>
        </p:spPr>
        <p:txBody>
          <a:bodyPr anchor="ctr"/>
          <a:lstStyle/>
          <a:p>
            <a:pPr algn="ctr"/>
            <a:r>
              <a:rPr lang="en-US" altLang="en-US" sz="3600" b="1">
                <a:solidFill>
                  <a:srgbClr val="000099"/>
                </a:solidFill>
              </a:rPr>
              <a:t>Using Economic Models…</a:t>
            </a:r>
          </a:p>
        </p:txBody>
      </p:sp>
      <p:sp>
        <p:nvSpPr>
          <p:cNvPr id="80904" name="Rectangle 8"/>
          <p:cNvSpPr>
            <a:spLocks noChangeArrowheads="1"/>
          </p:cNvSpPr>
          <p:nvPr/>
        </p:nvSpPr>
        <p:spPr bwMode="auto">
          <a:xfrm>
            <a:off x="1066800" y="4114800"/>
            <a:ext cx="7696200" cy="2041525"/>
          </a:xfrm>
          <a:prstGeom prst="rect">
            <a:avLst/>
          </a:prstGeom>
          <a:noFill/>
          <a:ln w="9525">
            <a:noFill/>
            <a:miter lim="800000"/>
            <a:headEnd/>
            <a:tailEnd/>
          </a:ln>
        </p:spPr>
        <p:txBody>
          <a:bodyPr>
            <a:spAutoFit/>
          </a:bodyPr>
          <a:lstStyle/>
          <a:p>
            <a:pPr marL="457200" indent="-457200"/>
            <a:r>
              <a:rPr lang="en-US" altLang="en-US" sz="3200" b="1">
                <a:solidFill>
                  <a:srgbClr val="990000"/>
                </a:solidFill>
              </a:rPr>
              <a:t>Step 1: Explain concept in words</a:t>
            </a:r>
          </a:p>
          <a:p>
            <a:pPr marL="457200" indent="-457200"/>
            <a:r>
              <a:rPr lang="en-US" sz="3200" b="1">
                <a:solidFill>
                  <a:srgbClr val="990000"/>
                </a:solidFill>
              </a:rPr>
              <a:t>Step 2: Use numbers as examples</a:t>
            </a:r>
          </a:p>
          <a:p>
            <a:pPr marL="457200" indent="-457200"/>
            <a:r>
              <a:rPr lang="en-US" sz="3200" b="1">
                <a:solidFill>
                  <a:srgbClr val="990000"/>
                </a:solidFill>
              </a:rPr>
              <a:t>Step 3: Generate graphs from numbers</a:t>
            </a:r>
          </a:p>
          <a:p>
            <a:pPr marL="457200" indent="-457200"/>
            <a:r>
              <a:rPr lang="en-US" sz="3200" b="1">
                <a:solidFill>
                  <a:srgbClr val="990000"/>
                </a:solidFill>
              </a:rPr>
              <a:t>Step 4: Make generalizations using graph</a:t>
            </a:r>
          </a:p>
        </p:txBody>
      </p:sp>
      <p:sp>
        <p:nvSpPr>
          <p:cNvPr id="20486" name="Slide Number Placeholder 5"/>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97C2C41F-DDA9-4809-A13F-5EF315153908}" type="slidenum">
              <a:rPr lang="en-US" sz="1400"/>
              <a:pPr algn="r"/>
              <a:t>28</a:t>
            </a:fld>
            <a:endParaRPr lang="en-US" sz="1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additive="base">
                                        <p:cTn id="7" dur="500" fill="hold"/>
                                        <p:tgtEl>
                                          <p:spTgt spid="80899"/>
                                        </p:tgtEl>
                                        <p:attrNameLst>
                                          <p:attrName>ppt_x</p:attrName>
                                        </p:attrNameLst>
                                      </p:cBhvr>
                                      <p:tavLst>
                                        <p:tav tm="0">
                                          <p:val>
                                            <p:strVal val="0-#ppt_w/2"/>
                                          </p:val>
                                        </p:tav>
                                        <p:tav tm="100000">
                                          <p:val>
                                            <p:strVal val="#ppt_x"/>
                                          </p:val>
                                        </p:tav>
                                      </p:tavLst>
                                    </p:anim>
                                    <p:anim calcmode="lin" valueType="num">
                                      <p:cBhvr additive="base">
                                        <p:cTn id="8" dur="500" fill="hold"/>
                                        <p:tgtEl>
                                          <p:spTgt spid="808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903"/>
                                        </p:tgtEl>
                                        <p:attrNameLst>
                                          <p:attrName>style.visibility</p:attrName>
                                        </p:attrNameLst>
                                      </p:cBhvr>
                                      <p:to>
                                        <p:strVal val="visible"/>
                                      </p:to>
                                    </p:set>
                                    <p:anim calcmode="lin" valueType="num">
                                      <p:cBhvr additive="base">
                                        <p:cTn id="13" dur="500" fill="hold"/>
                                        <p:tgtEl>
                                          <p:spTgt spid="80903"/>
                                        </p:tgtEl>
                                        <p:attrNameLst>
                                          <p:attrName>ppt_x</p:attrName>
                                        </p:attrNameLst>
                                      </p:cBhvr>
                                      <p:tavLst>
                                        <p:tav tm="0">
                                          <p:val>
                                            <p:strVal val="0-#ppt_w/2"/>
                                          </p:val>
                                        </p:tav>
                                        <p:tav tm="100000">
                                          <p:val>
                                            <p:strVal val="#ppt_x"/>
                                          </p:val>
                                        </p:tav>
                                      </p:tavLst>
                                    </p:anim>
                                    <p:anim calcmode="lin" valueType="num">
                                      <p:cBhvr additive="base">
                                        <p:cTn id="14" dur="500" fill="hold"/>
                                        <p:tgtEl>
                                          <p:spTgt spid="8090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0904">
                                            <p:txEl>
                                              <p:pRg st="0" end="0"/>
                                            </p:txEl>
                                          </p:spTgt>
                                        </p:tgtEl>
                                        <p:attrNameLst>
                                          <p:attrName>style.visibility</p:attrName>
                                        </p:attrNameLst>
                                      </p:cBhvr>
                                      <p:to>
                                        <p:strVal val="visible"/>
                                      </p:to>
                                    </p:set>
                                    <p:animEffect transition="in" filter="dissolve">
                                      <p:cBhvr>
                                        <p:cTn id="19" dur="500"/>
                                        <p:tgtEl>
                                          <p:spTgt spid="8090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0904">
                                            <p:txEl>
                                              <p:pRg st="1" end="1"/>
                                            </p:txEl>
                                          </p:spTgt>
                                        </p:tgtEl>
                                        <p:attrNameLst>
                                          <p:attrName>style.visibility</p:attrName>
                                        </p:attrNameLst>
                                      </p:cBhvr>
                                      <p:to>
                                        <p:strVal val="visible"/>
                                      </p:to>
                                    </p:set>
                                    <p:animEffect transition="in" filter="dissolve">
                                      <p:cBhvr>
                                        <p:cTn id="24" dur="500"/>
                                        <p:tgtEl>
                                          <p:spTgt spid="8090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0904">
                                            <p:txEl>
                                              <p:pRg st="2" end="2"/>
                                            </p:txEl>
                                          </p:spTgt>
                                        </p:tgtEl>
                                        <p:attrNameLst>
                                          <p:attrName>style.visibility</p:attrName>
                                        </p:attrNameLst>
                                      </p:cBhvr>
                                      <p:to>
                                        <p:strVal val="visible"/>
                                      </p:to>
                                    </p:set>
                                    <p:animEffect transition="in" filter="dissolve">
                                      <p:cBhvr>
                                        <p:cTn id="29" dur="500"/>
                                        <p:tgtEl>
                                          <p:spTgt spid="8090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80904">
                                            <p:txEl>
                                              <p:pRg st="3" end="3"/>
                                            </p:txEl>
                                          </p:spTgt>
                                        </p:tgtEl>
                                        <p:attrNameLst>
                                          <p:attrName>style.visibility</p:attrName>
                                        </p:attrNameLst>
                                      </p:cBhvr>
                                      <p:to>
                                        <p:strVal val="visible"/>
                                      </p:to>
                                    </p:set>
                                    <p:animEffect transition="in" filter="dissolve">
                                      <p:cBhvr>
                                        <p:cTn id="34" dur="500"/>
                                        <p:tgtEl>
                                          <p:spTgt spid="809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utoUpdateAnimBg="0"/>
      <p:bldP spid="80903" grpId="0" autoUpdateAnimBg="0"/>
      <p:bldP spid="8090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8839200" cy="914400"/>
          </a:xfrm>
          <a:prstGeom prst="rect">
            <a:avLst/>
          </a:prstGeom>
          <a:noFill/>
          <a:ln w="9525">
            <a:noFill/>
            <a:miter lim="800000"/>
            <a:headEnd/>
            <a:tailEnd/>
          </a:ln>
        </p:spPr>
        <p:txBody>
          <a:bodyPr anchor="ctr"/>
          <a:lstStyle/>
          <a:p>
            <a:pPr algn="ctr"/>
            <a:r>
              <a:rPr lang="en-US" altLang="en-US" sz="3600" b="1">
                <a:solidFill>
                  <a:schemeClr val="accent2"/>
                </a:solidFill>
              </a:rPr>
              <a:t>What is the Production Possibilities Curve?</a:t>
            </a:r>
          </a:p>
        </p:txBody>
      </p:sp>
      <p:sp>
        <p:nvSpPr>
          <p:cNvPr id="82947" name="Rectangle 3"/>
          <p:cNvSpPr>
            <a:spLocks noChangeArrowheads="1"/>
          </p:cNvSpPr>
          <p:nvPr/>
        </p:nvSpPr>
        <p:spPr bwMode="auto">
          <a:xfrm>
            <a:off x="393700" y="838200"/>
            <a:ext cx="8750300" cy="1676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altLang="en-US" sz="3200" b="1"/>
              <a:t>A </a:t>
            </a:r>
            <a:r>
              <a:rPr lang="en-US" altLang="en-US" sz="3200" b="1">
                <a:solidFill>
                  <a:schemeClr val="tx2"/>
                </a:solidFill>
              </a:rPr>
              <a:t>production possibilities graph (PPG)</a:t>
            </a:r>
            <a:r>
              <a:rPr lang="en-US" altLang="en-US" sz="3200" b="1"/>
              <a:t> is a model that shows alternative ways that an economy can use its scarce resources</a:t>
            </a:r>
          </a:p>
          <a:p>
            <a:pPr marL="342900" indent="-342900">
              <a:lnSpc>
                <a:spcPct val="90000"/>
              </a:lnSpc>
              <a:spcBef>
                <a:spcPct val="20000"/>
              </a:spcBef>
              <a:buFontTx/>
              <a:buChar char="•"/>
            </a:pPr>
            <a:r>
              <a:rPr lang="en-US" altLang="en-US" sz="3200" b="1"/>
              <a:t>This model graphically demonstrates scarcity, trade-offs, opportunity costs, and efficiency.</a:t>
            </a:r>
          </a:p>
        </p:txBody>
      </p:sp>
      <p:sp>
        <p:nvSpPr>
          <p:cNvPr id="83014" name="Rectangle 70"/>
          <p:cNvSpPr>
            <a:spLocks noChangeArrowheads="1"/>
          </p:cNvSpPr>
          <p:nvPr/>
        </p:nvSpPr>
        <p:spPr bwMode="auto">
          <a:xfrm>
            <a:off x="381000" y="3429000"/>
            <a:ext cx="8458200" cy="2838450"/>
          </a:xfrm>
          <a:prstGeom prst="rect">
            <a:avLst/>
          </a:prstGeom>
          <a:noFill/>
          <a:ln w="9525">
            <a:noFill/>
            <a:miter lim="800000"/>
            <a:headEnd/>
            <a:tailEnd/>
          </a:ln>
        </p:spPr>
        <p:txBody>
          <a:bodyPr>
            <a:spAutoFit/>
          </a:bodyPr>
          <a:lstStyle/>
          <a:p>
            <a:pPr marL="457200" indent="-457200" algn="ctr"/>
            <a:r>
              <a:rPr lang="en-US" altLang="en-US" sz="3600" b="1">
                <a:solidFill>
                  <a:srgbClr val="990000"/>
                </a:solidFill>
              </a:rPr>
              <a:t>4 Key Assumptions</a:t>
            </a:r>
          </a:p>
          <a:p>
            <a:pPr marL="457200" indent="-457200">
              <a:buFontTx/>
              <a:buChar char="•"/>
            </a:pPr>
            <a:r>
              <a:rPr lang="en-US" sz="3600" b="1">
                <a:solidFill>
                  <a:srgbClr val="000099"/>
                </a:solidFill>
                <a:cs typeface="Times New Roman" charset="0"/>
              </a:rPr>
              <a:t>Only two goods can be produced</a:t>
            </a:r>
            <a:r>
              <a:rPr lang="en-US" sz="3600" b="1">
                <a:solidFill>
                  <a:srgbClr val="000099"/>
                </a:solidFill>
              </a:rPr>
              <a:t> </a:t>
            </a:r>
          </a:p>
          <a:p>
            <a:pPr marL="457200" indent="-457200">
              <a:buFontTx/>
              <a:buChar char="•"/>
            </a:pPr>
            <a:r>
              <a:rPr lang="en-US" sz="3600" b="1">
                <a:solidFill>
                  <a:srgbClr val="000099"/>
                </a:solidFill>
                <a:cs typeface="Times New Roman" charset="0"/>
              </a:rPr>
              <a:t>Full employment of resources</a:t>
            </a:r>
          </a:p>
          <a:p>
            <a:pPr marL="457200" indent="-457200">
              <a:buFontTx/>
              <a:buChar char="•"/>
            </a:pPr>
            <a:r>
              <a:rPr lang="en-US" sz="3600" b="1">
                <a:solidFill>
                  <a:srgbClr val="000099"/>
                </a:solidFill>
                <a:cs typeface="Times New Roman" charset="0"/>
              </a:rPr>
              <a:t>Fixed Resources (</a:t>
            </a:r>
            <a:r>
              <a:rPr lang="en-US" sz="3600" b="1" i="1">
                <a:solidFill>
                  <a:srgbClr val="000099"/>
                </a:solidFill>
                <a:cs typeface="Times New Roman" charset="0"/>
              </a:rPr>
              <a:t>Ceteris Paribus</a:t>
            </a:r>
            <a:r>
              <a:rPr lang="en-US" sz="3600" b="1">
                <a:solidFill>
                  <a:srgbClr val="000099"/>
                </a:solidFill>
                <a:cs typeface="Times New Roman" charset="0"/>
              </a:rPr>
              <a:t>)</a:t>
            </a:r>
          </a:p>
          <a:p>
            <a:pPr marL="457200" indent="-457200">
              <a:buFontTx/>
              <a:buChar char="•"/>
            </a:pPr>
            <a:r>
              <a:rPr lang="en-US" sz="3600" b="1">
                <a:solidFill>
                  <a:srgbClr val="000099"/>
                </a:solidFill>
                <a:cs typeface="Times New Roman" charset="0"/>
              </a:rPr>
              <a:t>Fixed Technology</a:t>
            </a:r>
            <a:endParaRPr lang="en-US" sz="3600" b="1">
              <a:solidFill>
                <a:srgbClr val="000099"/>
              </a:solidFill>
            </a:endParaRPr>
          </a:p>
        </p:txBody>
      </p:sp>
      <p:sp>
        <p:nvSpPr>
          <p:cNvPr id="21509" name="Slide Number Placeholder 4"/>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1C9B3C25-72B1-4A22-8B46-3F80C7BF89E7}" type="slidenum">
              <a:rPr lang="en-US" sz="1400"/>
              <a:pPr algn="r"/>
              <a:t>29</a:t>
            </a:fld>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slide(fromTop)">
                                      <p:cBhvr>
                                        <p:cTn id="7" dur="500"/>
                                        <p:tgtEl>
                                          <p:spTgt spid="82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slide(fromTop)">
                                      <p:cBhvr>
                                        <p:cTn id="12" dur="500"/>
                                        <p:tgtEl>
                                          <p:spTgt spid="829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014">
                                            <p:txEl>
                                              <p:pRg st="0" end="0"/>
                                            </p:txEl>
                                          </p:spTgt>
                                        </p:tgtEl>
                                        <p:attrNameLst>
                                          <p:attrName>style.visibility</p:attrName>
                                        </p:attrNameLst>
                                      </p:cBhvr>
                                      <p:to>
                                        <p:strVal val="visible"/>
                                      </p:to>
                                    </p:set>
                                    <p:animEffect transition="in" filter="dissolve">
                                      <p:cBhvr>
                                        <p:cTn id="17" dur="500"/>
                                        <p:tgtEl>
                                          <p:spTgt spid="830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3014">
                                            <p:txEl>
                                              <p:pRg st="1" end="1"/>
                                            </p:txEl>
                                          </p:spTgt>
                                        </p:tgtEl>
                                        <p:attrNameLst>
                                          <p:attrName>style.visibility</p:attrName>
                                        </p:attrNameLst>
                                      </p:cBhvr>
                                      <p:to>
                                        <p:strVal val="visible"/>
                                      </p:to>
                                    </p:set>
                                    <p:animEffect transition="in" filter="dissolve">
                                      <p:cBhvr>
                                        <p:cTn id="22" dur="500"/>
                                        <p:tgtEl>
                                          <p:spTgt spid="830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3014">
                                            <p:txEl>
                                              <p:pRg st="2" end="2"/>
                                            </p:txEl>
                                          </p:spTgt>
                                        </p:tgtEl>
                                        <p:attrNameLst>
                                          <p:attrName>style.visibility</p:attrName>
                                        </p:attrNameLst>
                                      </p:cBhvr>
                                      <p:to>
                                        <p:strVal val="visible"/>
                                      </p:to>
                                    </p:set>
                                    <p:animEffect transition="in" filter="dissolve">
                                      <p:cBhvr>
                                        <p:cTn id="27" dur="500"/>
                                        <p:tgtEl>
                                          <p:spTgt spid="830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3014">
                                            <p:txEl>
                                              <p:pRg st="3" end="3"/>
                                            </p:txEl>
                                          </p:spTgt>
                                        </p:tgtEl>
                                        <p:attrNameLst>
                                          <p:attrName>style.visibility</p:attrName>
                                        </p:attrNameLst>
                                      </p:cBhvr>
                                      <p:to>
                                        <p:strVal val="visible"/>
                                      </p:to>
                                    </p:set>
                                    <p:animEffect transition="in" filter="dissolve">
                                      <p:cBhvr>
                                        <p:cTn id="32" dur="500"/>
                                        <p:tgtEl>
                                          <p:spTgt spid="8301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3014">
                                            <p:txEl>
                                              <p:pRg st="4" end="4"/>
                                            </p:txEl>
                                          </p:spTgt>
                                        </p:tgtEl>
                                        <p:attrNameLst>
                                          <p:attrName>style.visibility</p:attrName>
                                        </p:attrNameLst>
                                      </p:cBhvr>
                                      <p:to>
                                        <p:strVal val="visible"/>
                                      </p:to>
                                    </p:set>
                                    <p:animEffect transition="in" filter="dissolve">
                                      <p:cBhvr>
                                        <p:cTn id="37" dur="500"/>
                                        <p:tgtEl>
                                          <p:spTgt spid="830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bldLvl="2" autoUpdateAnimBg="0"/>
      <p:bldP spid="8301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746"/>
            <a:ext cx="7772400" cy="891654"/>
          </a:xfrm>
        </p:spPr>
        <p:txBody>
          <a:bodyPr/>
          <a:lstStyle/>
          <a:p>
            <a:r>
              <a:rPr lang="en-US" b="1" u="sng" dirty="0" smtClean="0"/>
              <a:t>Essential Questions</a:t>
            </a:r>
            <a:endParaRPr lang="en-US" b="1" u="sng" dirty="0"/>
          </a:p>
        </p:txBody>
      </p:sp>
      <p:sp>
        <p:nvSpPr>
          <p:cNvPr id="3" name="Content Placeholder 2"/>
          <p:cNvSpPr>
            <a:spLocks noGrp="1"/>
          </p:cNvSpPr>
          <p:nvPr>
            <p:ph idx="1"/>
          </p:nvPr>
        </p:nvSpPr>
        <p:spPr>
          <a:xfrm>
            <a:off x="0" y="1371600"/>
            <a:ext cx="9144000" cy="5486400"/>
          </a:xfrm>
        </p:spPr>
        <p:txBody>
          <a:bodyPr/>
          <a:lstStyle/>
          <a:p>
            <a:pPr marL="514350" indent="-514350">
              <a:spcAft>
                <a:spcPts val="0"/>
              </a:spcAft>
              <a:buAutoNum type="arabicPeriod"/>
            </a:pPr>
            <a:r>
              <a:rPr lang="en-US" sz="2800" dirty="0" smtClean="0"/>
              <a:t>Can we learn anything from </a:t>
            </a:r>
            <a:r>
              <a:rPr lang="en-US" sz="2800" b="1" dirty="0" smtClean="0">
                <a:solidFill>
                  <a:srgbClr val="FF0000"/>
                </a:solidFill>
              </a:rPr>
              <a:t>Communism</a:t>
            </a:r>
            <a:r>
              <a:rPr lang="en-US" sz="2800" dirty="0" smtClean="0"/>
              <a:t>?</a:t>
            </a:r>
          </a:p>
          <a:p>
            <a:pPr marL="0" indent="0">
              <a:spcAft>
                <a:spcPts val="0"/>
              </a:spcAft>
              <a:buNone/>
            </a:pPr>
            <a:endParaRPr lang="en-US" sz="2800" dirty="0" smtClean="0"/>
          </a:p>
          <a:p>
            <a:pPr marL="0" indent="0">
              <a:spcAft>
                <a:spcPts val="0"/>
              </a:spcAft>
              <a:buNone/>
            </a:pPr>
            <a:r>
              <a:rPr lang="en-US" sz="2800" dirty="0" smtClean="0"/>
              <a:t>2. What are the most important </a:t>
            </a:r>
            <a:r>
              <a:rPr lang="en-US" sz="2800" i="1" dirty="0" smtClean="0"/>
              <a:t>factors of production</a:t>
            </a:r>
            <a:r>
              <a:rPr lang="en-US" sz="2800" dirty="0" smtClean="0"/>
              <a:t>, and how can we </a:t>
            </a:r>
            <a:r>
              <a:rPr lang="en-US" sz="2800" i="1" dirty="0" smtClean="0"/>
              <a:t>provide more</a:t>
            </a:r>
            <a:r>
              <a:rPr lang="en-US" sz="2800" dirty="0" smtClean="0"/>
              <a:t> of these factors within society?</a:t>
            </a:r>
          </a:p>
          <a:p>
            <a:pPr marL="0" indent="0">
              <a:spcAft>
                <a:spcPts val="0"/>
              </a:spcAft>
              <a:buNone/>
            </a:pPr>
            <a:endParaRPr lang="en-US" sz="2800" dirty="0" smtClean="0"/>
          </a:p>
          <a:p>
            <a:pPr marL="0" indent="0">
              <a:spcAft>
                <a:spcPts val="0"/>
              </a:spcAft>
              <a:buNone/>
            </a:pPr>
            <a:r>
              <a:rPr lang="en-US" sz="2800" dirty="0" smtClean="0"/>
              <a:t>3. Should the government involve itself in business and consumer matters?</a:t>
            </a:r>
          </a:p>
          <a:p>
            <a:pPr marL="0" indent="0">
              <a:spcAft>
                <a:spcPts val="0"/>
              </a:spcAft>
              <a:buNone/>
            </a:pPr>
            <a:endParaRPr lang="en-US" sz="2800" dirty="0" smtClean="0"/>
          </a:p>
          <a:p>
            <a:pPr marL="0" indent="0">
              <a:spcAft>
                <a:spcPts val="0"/>
              </a:spcAft>
              <a:buNone/>
            </a:pPr>
            <a:r>
              <a:rPr lang="en-US" sz="2800" dirty="0" smtClean="0"/>
              <a:t>4. How can people become more successful and productive in society?</a:t>
            </a:r>
            <a:endParaRPr lang="en-US" sz="2800" dirty="0"/>
          </a:p>
        </p:txBody>
      </p:sp>
    </p:spTree>
    <p:extLst>
      <p:ext uri="{BB962C8B-B14F-4D97-AF65-F5344CB8AC3E}">
        <p14:creationId xmlns:p14="http://schemas.microsoft.com/office/powerpoint/2010/main" val="640874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2616200" y="1016000"/>
            <a:ext cx="6223000" cy="495300"/>
          </a:xfrm>
          <a:prstGeom prst="rect">
            <a:avLst/>
          </a:prstGeom>
          <a:gradFill rotWithShape="0">
            <a:gsLst>
              <a:gs pos="0">
                <a:srgbClr val="0033CC"/>
              </a:gs>
              <a:gs pos="100000">
                <a:srgbClr val="002287"/>
              </a:gs>
            </a:gsLst>
            <a:lin ang="5400000" scaled="1"/>
          </a:gradFill>
          <a:ln w="9525">
            <a:solidFill>
              <a:schemeClr val="tx1"/>
            </a:solidFill>
            <a:miter lim="800000"/>
            <a:headEnd/>
            <a:tailEnd/>
          </a:ln>
        </p:spPr>
        <p:txBody>
          <a:bodyPr wrap="none" anchor="ctr"/>
          <a:lstStyle/>
          <a:p>
            <a:pPr algn="ctr"/>
            <a:endParaRPr lang="en-US"/>
          </a:p>
        </p:txBody>
      </p:sp>
      <p:grpSp>
        <p:nvGrpSpPr>
          <p:cNvPr id="2" name="Group 5"/>
          <p:cNvGrpSpPr>
            <a:grpSpLocks/>
          </p:cNvGrpSpPr>
          <p:nvPr/>
        </p:nvGrpSpPr>
        <p:grpSpPr bwMode="auto">
          <a:xfrm>
            <a:off x="2620963" y="1019175"/>
            <a:ext cx="6213475" cy="1379538"/>
            <a:chOff x="-3" y="-3"/>
            <a:chExt cx="3466" cy="1389"/>
          </a:xfrm>
        </p:grpSpPr>
        <p:grpSp>
          <p:nvGrpSpPr>
            <p:cNvPr id="3" name="Group 6"/>
            <p:cNvGrpSpPr>
              <a:grpSpLocks/>
            </p:cNvGrpSpPr>
            <p:nvPr/>
          </p:nvGrpSpPr>
          <p:grpSpPr bwMode="auto">
            <a:xfrm>
              <a:off x="0" y="0"/>
              <a:ext cx="3460" cy="1383"/>
              <a:chOff x="0" y="0"/>
              <a:chExt cx="3460" cy="1383"/>
            </a:xfrm>
          </p:grpSpPr>
          <p:grpSp>
            <p:nvGrpSpPr>
              <p:cNvPr id="4" name="Group 7"/>
              <p:cNvGrpSpPr>
                <a:grpSpLocks/>
              </p:cNvGrpSpPr>
              <p:nvPr/>
            </p:nvGrpSpPr>
            <p:grpSpPr bwMode="auto">
              <a:xfrm>
                <a:off x="0" y="0"/>
                <a:ext cx="580" cy="461"/>
                <a:chOff x="0" y="0"/>
                <a:chExt cx="580" cy="461"/>
              </a:xfrm>
            </p:grpSpPr>
            <p:sp>
              <p:nvSpPr>
                <p:cNvPr id="22594" name="Rectangle 8"/>
                <p:cNvSpPr>
                  <a:spLocks noChangeArrowheads="1"/>
                </p:cNvSpPr>
                <p:nvPr/>
              </p:nvSpPr>
              <p:spPr bwMode="auto">
                <a:xfrm>
                  <a:off x="43" y="0"/>
                  <a:ext cx="494" cy="461"/>
                </a:xfrm>
                <a:prstGeom prst="rect">
                  <a:avLst/>
                </a:prstGeom>
                <a:noFill/>
                <a:ln w="9525">
                  <a:noFill/>
                  <a:miter lim="800000"/>
                  <a:headEnd/>
                  <a:tailEnd/>
                </a:ln>
              </p:spPr>
              <p:txBody>
                <a:bodyPr/>
                <a:lstStyle/>
                <a:p>
                  <a:pPr algn="ctr" eaLnBrk="0" hangingPunct="0"/>
                  <a:r>
                    <a:rPr kumimoji="1" lang="en-US" sz="2800" b="1">
                      <a:solidFill>
                        <a:schemeClr val="bg1"/>
                      </a:solidFill>
                      <a:cs typeface="Times New Roman" charset="0"/>
                    </a:rPr>
                    <a:t>a</a:t>
                  </a:r>
                  <a:endParaRPr kumimoji="1" lang="en-US" sz="1800" b="1">
                    <a:solidFill>
                      <a:schemeClr val="bg1"/>
                    </a:solidFill>
                    <a:cs typeface="Times New Roman" charset="0"/>
                  </a:endParaRPr>
                </a:p>
                <a:p>
                  <a:pPr algn="ctr" eaLnBrk="0" hangingPunct="0"/>
                  <a:endParaRPr kumimoji="1" lang="en-US" sz="3600" b="1">
                    <a:solidFill>
                      <a:schemeClr val="bg1"/>
                    </a:solidFill>
                  </a:endParaRPr>
                </a:p>
              </p:txBody>
            </p:sp>
            <p:sp>
              <p:nvSpPr>
                <p:cNvPr id="22595" name="Rectangle 9"/>
                <p:cNvSpPr>
                  <a:spLocks noChangeArrowheads="1"/>
                </p:cNvSpPr>
                <p:nvPr/>
              </p:nvSpPr>
              <p:spPr bwMode="auto">
                <a:xfrm>
                  <a:off x="0" y="0"/>
                  <a:ext cx="580" cy="461"/>
                </a:xfrm>
                <a:prstGeom prst="rect">
                  <a:avLst/>
                </a:prstGeom>
                <a:noFill/>
                <a:ln w="7">
                  <a:solidFill>
                    <a:srgbClr val="A0A0A0"/>
                  </a:solidFill>
                  <a:miter lim="800000"/>
                  <a:headEnd/>
                  <a:tailEnd/>
                </a:ln>
              </p:spPr>
              <p:txBody>
                <a:bodyPr/>
                <a:lstStyle/>
                <a:p>
                  <a:endParaRPr lang="en-US"/>
                </a:p>
              </p:txBody>
            </p:sp>
          </p:grpSp>
          <p:grpSp>
            <p:nvGrpSpPr>
              <p:cNvPr id="5" name="Group 10"/>
              <p:cNvGrpSpPr>
                <a:grpSpLocks/>
              </p:cNvGrpSpPr>
              <p:nvPr/>
            </p:nvGrpSpPr>
            <p:grpSpPr bwMode="auto">
              <a:xfrm>
                <a:off x="580" y="0"/>
                <a:ext cx="580" cy="461"/>
                <a:chOff x="580" y="0"/>
                <a:chExt cx="580" cy="461"/>
              </a:xfrm>
            </p:grpSpPr>
            <p:sp>
              <p:nvSpPr>
                <p:cNvPr id="22592" name="Rectangle 11"/>
                <p:cNvSpPr>
                  <a:spLocks noChangeArrowheads="1"/>
                </p:cNvSpPr>
                <p:nvPr/>
              </p:nvSpPr>
              <p:spPr bwMode="auto">
                <a:xfrm>
                  <a:off x="623" y="0"/>
                  <a:ext cx="494" cy="461"/>
                </a:xfrm>
                <a:prstGeom prst="rect">
                  <a:avLst/>
                </a:prstGeom>
                <a:noFill/>
                <a:ln w="9525">
                  <a:noFill/>
                  <a:miter lim="800000"/>
                  <a:headEnd/>
                  <a:tailEnd/>
                </a:ln>
              </p:spPr>
              <p:txBody>
                <a:bodyPr/>
                <a:lstStyle/>
                <a:p>
                  <a:pPr algn="ctr" eaLnBrk="0" hangingPunct="0"/>
                  <a:r>
                    <a:rPr kumimoji="1" lang="en-US" sz="2800" b="1">
                      <a:solidFill>
                        <a:schemeClr val="bg1"/>
                      </a:solidFill>
                      <a:cs typeface="Times New Roman" charset="0"/>
                    </a:rPr>
                    <a:t>b</a:t>
                  </a:r>
                  <a:endParaRPr kumimoji="1" lang="en-US" sz="1800" b="1">
                    <a:solidFill>
                      <a:schemeClr val="bg1"/>
                    </a:solidFill>
                    <a:cs typeface="Times New Roman" charset="0"/>
                  </a:endParaRPr>
                </a:p>
                <a:p>
                  <a:pPr algn="ctr" eaLnBrk="0" hangingPunct="0"/>
                  <a:endParaRPr kumimoji="1" lang="en-US" sz="3600" b="1"/>
                </a:p>
              </p:txBody>
            </p:sp>
            <p:sp>
              <p:nvSpPr>
                <p:cNvPr id="22593" name="Rectangle 12"/>
                <p:cNvSpPr>
                  <a:spLocks noChangeArrowheads="1"/>
                </p:cNvSpPr>
                <p:nvPr/>
              </p:nvSpPr>
              <p:spPr bwMode="auto">
                <a:xfrm>
                  <a:off x="580" y="0"/>
                  <a:ext cx="580" cy="461"/>
                </a:xfrm>
                <a:prstGeom prst="rect">
                  <a:avLst/>
                </a:prstGeom>
                <a:noFill/>
                <a:ln w="7">
                  <a:solidFill>
                    <a:srgbClr val="A0A0A0"/>
                  </a:solidFill>
                  <a:miter lim="800000"/>
                  <a:headEnd/>
                  <a:tailEnd/>
                </a:ln>
              </p:spPr>
              <p:txBody>
                <a:bodyPr/>
                <a:lstStyle/>
                <a:p>
                  <a:endParaRPr lang="en-US"/>
                </a:p>
              </p:txBody>
            </p:sp>
          </p:grpSp>
          <p:grpSp>
            <p:nvGrpSpPr>
              <p:cNvPr id="6" name="Group 13"/>
              <p:cNvGrpSpPr>
                <a:grpSpLocks/>
              </p:cNvGrpSpPr>
              <p:nvPr/>
            </p:nvGrpSpPr>
            <p:grpSpPr bwMode="auto">
              <a:xfrm>
                <a:off x="1160" y="0"/>
                <a:ext cx="580" cy="461"/>
                <a:chOff x="1160" y="0"/>
                <a:chExt cx="580" cy="461"/>
              </a:xfrm>
            </p:grpSpPr>
            <p:sp>
              <p:nvSpPr>
                <p:cNvPr id="22590" name="Rectangle 14"/>
                <p:cNvSpPr>
                  <a:spLocks noChangeArrowheads="1"/>
                </p:cNvSpPr>
                <p:nvPr/>
              </p:nvSpPr>
              <p:spPr bwMode="auto">
                <a:xfrm>
                  <a:off x="1203" y="0"/>
                  <a:ext cx="494" cy="461"/>
                </a:xfrm>
                <a:prstGeom prst="rect">
                  <a:avLst/>
                </a:prstGeom>
                <a:noFill/>
                <a:ln w="9525">
                  <a:noFill/>
                  <a:miter lim="800000"/>
                  <a:headEnd/>
                  <a:tailEnd/>
                </a:ln>
              </p:spPr>
              <p:txBody>
                <a:bodyPr/>
                <a:lstStyle/>
                <a:p>
                  <a:pPr algn="ctr" eaLnBrk="0" hangingPunct="0"/>
                  <a:r>
                    <a:rPr kumimoji="1" lang="en-US" sz="2800" b="1">
                      <a:solidFill>
                        <a:schemeClr val="bg1"/>
                      </a:solidFill>
                      <a:cs typeface="Times New Roman" charset="0"/>
                    </a:rPr>
                    <a:t>c</a:t>
                  </a:r>
                  <a:endParaRPr kumimoji="1" lang="en-US" sz="1800" b="1">
                    <a:solidFill>
                      <a:schemeClr val="bg1"/>
                    </a:solidFill>
                    <a:cs typeface="Times New Roman" charset="0"/>
                  </a:endParaRPr>
                </a:p>
                <a:p>
                  <a:pPr algn="ctr" eaLnBrk="0" hangingPunct="0"/>
                  <a:endParaRPr kumimoji="1" lang="en-US" sz="3600" b="1">
                    <a:solidFill>
                      <a:schemeClr val="bg1"/>
                    </a:solidFill>
                  </a:endParaRPr>
                </a:p>
              </p:txBody>
            </p:sp>
            <p:sp>
              <p:nvSpPr>
                <p:cNvPr id="22591" name="Rectangle 15"/>
                <p:cNvSpPr>
                  <a:spLocks noChangeArrowheads="1"/>
                </p:cNvSpPr>
                <p:nvPr/>
              </p:nvSpPr>
              <p:spPr bwMode="auto">
                <a:xfrm>
                  <a:off x="1160" y="0"/>
                  <a:ext cx="580" cy="461"/>
                </a:xfrm>
                <a:prstGeom prst="rect">
                  <a:avLst/>
                </a:prstGeom>
                <a:noFill/>
                <a:ln w="7">
                  <a:solidFill>
                    <a:srgbClr val="A0A0A0"/>
                  </a:solidFill>
                  <a:miter lim="800000"/>
                  <a:headEnd/>
                  <a:tailEnd/>
                </a:ln>
              </p:spPr>
              <p:txBody>
                <a:bodyPr/>
                <a:lstStyle/>
                <a:p>
                  <a:endParaRPr lang="en-US"/>
                </a:p>
              </p:txBody>
            </p:sp>
          </p:grpSp>
          <p:grpSp>
            <p:nvGrpSpPr>
              <p:cNvPr id="7" name="Group 16"/>
              <p:cNvGrpSpPr>
                <a:grpSpLocks/>
              </p:cNvGrpSpPr>
              <p:nvPr/>
            </p:nvGrpSpPr>
            <p:grpSpPr bwMode="auto">
              <a:xfrm>
                <a:off x="1740" y="0"/>
                <a:ext cx="580" cy="461"/>
                <a:chOff x="1740" y="0"/>
                <a:chExt cx="580" cy="461"/>
              </a:xfrm>
            </p:grpSpPr>
            <p:sp>
              <p:nvSpPr>
                <p:cNvPr id="22588" name="Rectangle 17"/>
                <p:cNvSpPr>
                  <a:spLocks noChangeArrowheads="1"/>
                </p:cNvSpPr>
                <p:nvPr/>
              </p:nvSpPr>
              <p:spPr bwMode="auto">
                <a:xfrm>
                  <a:off x="1783" y="0"/>
                  <a:ext cx="494" cy="461"/>
                </a:xfrm>
                <a:prstGeom prst="rect">
                  <a:avLst/>
                </a:prstGeom>
                <a:noFill/>
                <a:ln w="9525">
                  <a:noFill/>
                  <a:miter lim="800000"/>
                  <a:headEnd/>
                  <a:tailEnd/>
                </a:ln>
              </p:spPr>
              <p:txBody>
                <a:bodyPr/>
                <a:lstStyle/>
                <a:p>
                  <a:pPr algn="ctr" eaLnBrk="0" hangingPunct="0"/>
                  <a:r>
                    <a:rPr kumimoji="1" lang="en-US" sz="2800" b="1">
                      <a:solidFill>
                        <a:schemeClr val="bg1"/>
                      </a:solidFill>
                      <a:cs typeface="Times New Roman" charset="0"/>
                    </a:rPr>
                    <a:t>d</a:t>
                  </a:r>
                  <a:endParaRPr kumimoji="1" lang="en-US" sz="1800" b="1">
                    <a:solidFill>
                      <a:schemeClr val="bg1"/>
                    </a:solidFill>
                    <a:cs typeface="Times New Roman" charset="0"/>
                  </a:endParaRPr>
                </a:p>
                <a:p>
                  <a:pPr algn="ctr" eaLnBrk="0" hangingPunct="0"/>
                  <a:endParaRPr kumimoji="1" lang="en-US" sz="3600" b="1"/>
                </a:p>
              </p:txBody>
            </p:sp>
            <p:sp>
              <p:nvSpPr>
                <p:cNvPr id="22589" name="Rectangle 18"/>
                <p:cNvSpPr>
                  <a:spLocks noChangeArrowheads="1"/>
                </p:cNvSpPr>
                <p:nvPr/>
              </p:nvSpPr>
              <p:spPr bwMode="auto">
                <a:xfrm>
                  <a:off x="1740" y="0"/>
                  <a:ext cx="580" cy="461"/>
                </a:xfrm>
                <a:prstGeom prst="rect">
                  <a:avLst/>
                </a:prstGeom>
                <a:noFill/>
                <a:ln w="7">
                  <a:solidFill>
                    <a:srgbClr val="A0A0A0"/>
                  </a:solidFill>
                  <a:miter lim="800000"/>
                  <a:headEnd/>
                  <a:tailEnd/>
                </a:ln>
              </p:spPr>
              <p:txBody>
                <a:bodyPr/>
                <a:lstStyle/>
                <a:p>
                  <a:endParaRPr lang="en-US"/>
                </a:p>
              </p:txBody>
            </p:sp>
          </p:grpSp>
          <p:grpSp>
            <p:nvGrpSpPr>
              <p:cNvPr id="8" name="Group 19"/>
              <p:cNvGrpSpPr>
                <a:grpSpLocks/>
              </p:cNvGrpSpPr>
              <p:nvPr/>
            </p:nvGrpSpPr>
            <p:grpSpPr bwMode="auto">
              <a:xfrm>
                <a:off x="2320" y="0"/>
                <a:ext cx="580" cy="461"/>
                <a:chOff x="2320" y="0"/>
                <a:chExt cx="580" cy="461"/>
              </a:xfrm>
            </p:grpSpPr>
            <p:sp>
              <p:nvSpPr>
                <p:cNvPr id="22586" name="Rectangle 20"/>
                <p:cNvSpPr>
                  <a:spLocks noChangeArrowheads="1"/>
                </p:cNvSpPr>
                <p:nvPr/>
              </p:nvSpPr>
              <p:spPr bwMode="auto">
                <a:xfrm>
                  <a:off x="2363" y="0"/>
                  <a:ext cx="494" cy="461"/>
                </a:xfrm>
                <a:prstGeom prst="rect">
                  <a:avLst/>
                </a:prstGeom>
                <a:noFill/>
                <a:ln w="9525">
                  <a:noFill/>
                  <a:miter lim="800000"/>
                  <a:headEnd/>
                  <a:tailEnd/>
                </a:ln>
              </p:spPr>
              <p:txBody>
                <a:bodyPr/>
                <a:lstStyle/>
                <a:p>
                  <a:pPr algn="ctr" eaLnBrk="0" hangingPunct="0"/>
                  <a:r>
                    <a:rPr kumimoji="1" lang="en-US" sz="2800" b="1">
                      <a:solidFill>
                        <a:schemeClr val="bg1"/>
                      </a:solidFill>
                      <a:cs typeface="Times New Roman" charset="0"/>
                    </a:rPr>
                    <a:t>e</a:t>
                  </a:r>
                  <a:endParaRPr kumimoji="1" lang="en-US" sz="1800" b="1">
                    <a:solidFill>
                      <a:schemeClr val="bg1"/>
                    </a:solidFill>
                    <a:cs typeface="Times New Roman" charset="0"/>
                  </a:endParaRPr>
                </a:p>
                <a:p>
                  <a:pPr algn="ctr" eaLnBrk="0" hangingPunct="0"/>
                  <a:endParaRPr kumimoji="1" lang="en-US" sz="3600" b="1"/>
                </a:p>
              </p:txBody>
            </p:sp>
            <p:sp>
              <p:nvSpPr>
                <p:cNvPr id="22587" name="Rectangle 21"/>
                <p:cNvSpPr>
                  <a:spLocks noChangeArrowheads="1"/>
                </p:cNvSpPr>
                <p:nvPr/>
              </p:nvSpPr>
              <p:spPr bwMode="auto">
                <a:xfrm>
                  <a:off x="2320" y="0"/>
                  <a:ext cx="580" cy="461"/>
                </a:xfrm>
                <a:prstGeom prst="rect">
                  <a:avLst/>
                </a:prstGeom>
                <a:noFill/>
                <a:ln w="7">
                  <a:solidFill>
                    <a:srgbClr val="A0A0A0"/>
                  </a:solidFill>
                  <a:miter lim="800000"/>
                  <a:headEnd/>
                  <a:tailEnd/>
                </a:ln>
              </p:spPr>
              <p:txBody>
                <a:bodyPr/>
                <a:lstStyle/>
                <a:p>
                  <a:endParaRPr lang="en-US"/>
                </a:p>
              </p:txBody>
            </p:sp>
          </p:grpSp>
          <p:grpSp>
            <p:nvGrpSpPr>
              <p:cNvPr id="9" name="Group 22"/>
              <p:cNvGrpSpPr>
                <a:grpSpLocks/>
              </p:cNvGrpSpPr>
              <p:nvPr/>
            </p:nvGrpSpPr>
            <p:grpSpPr bwMode="auto">
              <a:xfrm>
                <a:off x="2900" y="0"/>
                <a:ext cx="560" cy="461"/>
                <a:chOff x="2900" y="0"/>
                <a:chExt cx="560" cy="461"/>
              </a:xfrm>
            </p:grpSpPr>
            <p:sp>
              <p:nvSpPr>
                <p:cNvPr id="22584" name="Rectangle 23"/>
                <p:cNvSpPr>
                  <a:spLocks noChangeArrowheads="1"/>
                </p:cNvSpPr>
                <p:nvPr/>
              </p:nvSpPr>
              <p:spPr bwMode="auto">
                <a:xfrm>
                  <a:off x="2943" y="0"/>
                  <a:ext cx="474" cy="461"/>
                </a:xfrm>
                <a:prstGeom prst="rect">
                  <a:avLst/>
                </a:prstGeom>
                <a:noFill/>
                <a:ln w="9525">
                  <a:noFill/>
                  <a:miter lim="800000"/>
                  <a:headEnd/>
                  <a:tailEnd/>
                </a:ln>
              </p:spPr>
              <p:txBody>
                <a:bodyPr/>
                <a:lstStyle/>
                <a:p>
                  <a:pPr algn="ctr" eaLnBrk="0" hangingPunct="0"/>
                  <a:r>
                    <a:rPr kumimoji="1" lang="en-US" sz="2800" b="1">
                      <a:cs typeface="Times New Roman" charset="0"/>
                    </a:rPr>
                    <a:t>f</a:t>
                  </a:r>
                  <a:endParaRPr kumimoji="1" lang="en-US" sz="1800" b="1">
                    <a:cs typeface="Times New Roman" charset="0"/>
                  </a:endParaRPr>
                </a:p>
                <a:p>
                  <a:pPr algn="ctr" eaLnBrk="0" hangingPunct="0"/>
                  <a:endParaRPr kumimoji="1" lang="en-US" sz="3600" b="1"/>
                </a:p>
              </p:txBody>
            </p:sp>
            <p:sp>
              <p:nvSpPr>
                <p:cNvPr id="22585" name="Rectangle 24"/>
                <p:cNvSpPr>
                  <a:spLocks noChangeArrowheads="1"/>
                </p:cNvSpPr>
                <p:nvPr/>
              </p:nvSpPr>
              <p:spPr bwMode="auto">
                <a:xfrm>
                  <a:off x="2900" y="0"/>
                  <a:ext cx="560" cy="461"/>
                </a:xfrm>
                <a:prstGeom prst="rect">
                  <a:avLst/>
                </a:prstGeom>
                <a:noFill/>
                <a:ln w="7">
                  <a:solidFill>
                    <a:srgbClr val="A0A0A0"/>
                  </a:solidFill>
                  <a:miter lim="800000"/>
                  <a:headEnd/>
                  <a:tailEnd/>
                </a:ln>
              </p:spPr>
              <p:txBody>
                <a:bodyPr/>
                <a:lstStyle/>
                <a:p>
                  <a:endParaRPr lang="en-US"/>
                </a:p>
              </p:txBody>
            </p:sp>
          </p:grpSp>
          <p:grpSp>
            <p:nvGrpSpPr>
              <p:cNvPr id="10" name="Group 25"/>
              <p:cNvGrpSpPr>
                <a:grpSpLocks/>
              </p:cNvGrpSpPr>
              <p:nvPr/>
            </p:nvGrpSpPr>
            <p:grpSpPr bwMode="auto">
              <a:xfrm>
                <a:off x="0" y="461"/>
                <a:ext cx="580" cy="461"/>
                <a:chOff x="0" y="461"/>
                <a:chExt cx="580" cy="461"/>
              </a:xfrm>
            </p:grpSpPr>
            <p:sp>
              <p:nvSpPr>
                <p:cNvPr id="22582" name="Rectangle 26"/>
                <p:cNvSpPr>
                  <a:spLocks noChangeArrowheads="1"/>
                </p:cNvSpPr>
                <p:nvPr/>
              </p:nvSpPr>
              <p:spPr bwMode="auto">
                <a:xfrm>
                  <a:off x="43" y="461"/>
                  <a:ext cx="494" cy="461"/>
                </a:xfrm>
                <a:prstGeom prst="rect">
                  <a:avLst/>
                </a:prstGeom>
                <a:noFill/>
                <a:ln w="9525">
                  <a:noFill/>
                  <a:miter lim="800000"/>
                  <a:headEnd/>
                  <a:tailEnd/>
                </a:ln>
              </p:spPr>
              <p:txBody>
                <a:bodyPr/>
                <a:lstStyle/>
                <a:p>
                  <a:pPr algn="ctr" eaLnBrk="0" hangingPunct="0"/>
                  <a:r>
                    <a:rPr kumimoji="1" lang="en-US" sz="2800" b="1">
                      <a:cs typeface="Times New Roman" charset="0"/>
                    </a:rPr>
                    <a:t>14</a:t>
                  </a:r>
                  <a:endParaRPr kumimoji="1" lang="en-US" sz="4800" b="1"/>
                </a:p>
              </p:txBody>
            </p:sp>
            <p:sp>
              <p:nvSpPr>
                <p:cNvPr id="22583" name="Rectangle 27"/>
                <p:cNvSpPr>
                  <a:spLocks noChangeArrowheads="1"/>
                </p:cNvSpPr>
                <p:nvPr/>
              </p:nvSpPr>
              <p:spPr bwMode="auto">
                <a:xfrm>
                  <a:off x="0" y="461"/>
                  <a:ext cx="580" cy="461"/>
                </a:xfrm>
                <a:prstGeom prst="rect">
                  <a:avLst/>
                </a:prstGeom>
                <a:noFill/>
                <a:ln w="7">
                  <a:solidFill>
                    <a:srgbClr val="A0A0A0"/>
                  </a:solidFill>
                  <a:miter lim="800000"/>
                  <a:headEnd/>
                  <a:tailEnd/>
                </a:ln>
              </p:spPr>
              <p:txBody>
                <a:bodyPr/>
                <a:lstStyle/>
                <a:p>
                  <a:endParaRPr lang="en-US"/>
                </a:p>
              </p:txBody>
            </p:sp>
          </p:grpSp>
          <p:grpSp>
            <p:nvGrpSpPr>
              <p:cNvPr id="11" name="Group 28"/>
              <p:cNvGrpSpPr>
                <a:grpSpLocks/>
              </p:cNvGrpSpPr>
              <p:nvPr/>
            </p:nvGrpSpPr>
            <p:grpSpPr bwMode="auto">
              <a:xfrm>
                <a:off x="580" y="461"/>
                <a:ext cx="580" cy="461"/>
                <a:chOff x="580" y="461"/>
                <a:chExt cx="580" cy="461"/>
              </a:xfrm>
            </p:grpSpPr>
            <p:sp>
              <p:nvSpPr>
                <p:cNvPr id="22580" name="Rectangle 29"/>
                <p:cNvSpPr>
                  <a:spLocks noChangeArrowheads="1"/>
                </p:cNvSpPr>
                <p:nvPr/>
              </p:nvSpPr>
              <p:spPr bwMode="auto">
                <a:xfrm>
                  <a:off x="623" y="461"/>
                  <a:ext cx="494" cy="461"/>
                </a:xfrm>
                <a:prstGeom prst="rect">
                  <a:avLst/>
                </a:prstGeom>
                <a:noFill/>
                <a:ln w="9525">
                  <a:noFill/>
                  <a:miter lim="800000"/>
                  <a:headEnd/>
                  <a:tailEnd/>
                </a:ln>
              </p:spPr>
              <p:txBody>
                <a:bodyPr/>
                <a:lstStyle/>
                <a:p>
                  <a:pPr algn="ctr" eaLnBrk="0" hangingPunct="0"/>
                  <a:r>
                    <a:rPr kumimoji="1" lang="en-US" sz="2800" b="1">
                      <a:cs typeface="Times New Roman" charset="0"/>
                    </a:rPr>
                    <a:t>12</a:t>
                  </a:r>
                  <a:endParaRPr kumimoji="1" lang="en-US" sz="1800" b="1">
                    <a:cs typeface="Times New Roman" charset="0"/>
                  </a:endParaRPr>
                </a:p>
                <a:p>
                  <a:pPr algn="ctr" eaLnBrk="0" hangingPunct="0"/>
                  <a:endParaRPr kumimoji="1" lang="en-US" sz="3600" b="1"/>
                </a:p>
              </p:txBody>
            </p:sp>
            <p:sp>
              <p:nvSpPr>
                <p:cNvPr id="22581" name="Rectangle 30"/>
                <p:cNvSpPr>
                  <a:spLocks noChangeArrowheads="1"/>
                </p:cNvSpPr>
                <p:nvPr/>
              </p:nvSpPr>
              <p:spPr bwMode="auto">
                <a:xfrm>
                  <a:off x="580" y="461"/>
                  <a:ext cx="580" cy="461"/>
                </a:xfrm>
                <a:prstGeom prst="rect">
                  <a:avLst/>
                </a:prstGeom>
                <a:noFill/>
                <a:ln w="7">
                  <a:solidFill>
                    <a:srgbClr val="A0A0A0"/>
                  </a:solidFill>
                  <a:miter lim="800000"/>
                  <a:headEnd/>
                  <a:tailEnd/>
                </a:ln>
              </p:spPr>
              <p:txBody>
                <a:bodyPr/>
                <a:lstStyle/>
                <a:p>
                  <a:endParaRPr lang="en-US"/>
                </a:p>
              </p:txBody>
            </p:sp>
          </p:grpSp>
          <p:grpSp>
            <p:nvGrpSpPr>
              <p:cNvPr id="12" name="Group 31"/>
              <p:cNvGrpSpPr>
                <a:grpSpLocks/>
              </p:cNvGrpSpPr>
              <p:nvPr/>
            </p:nvGrpSpPr>
            <p:grpSpPr bwMode="auto">
              <a:xfrm>
                <a:off x="1160" y="461"/>
                <a:ext cx="580" cy="461"/>
                <a:chOff x="1160" y="461"/>
                <a:chExt cx="580" cy="461"/>
              </a:xfrm>
            </p:grpSpPr>
            <p:sp>
              <p:nvSpPr>
                <p:cNvPr id="22578" name="Rectangle 32"/>
                <p:cNvSpPr>
                  <a:spLocks noChangeArrowheads="1"/>
                </p:cNvSpPr>
                <p:nvPr/>
              </p:nvSpPr>
              <p:spPr bwMode="auto">
                <a:xfrm>
                  <a:off x="1203" y="461"/>
                  <a:ext cx="494" cy="461"/>
                </a:xfrm>
                <a:prstGeom prst="rect">
                  <a:avLst/>
                </a:prstGeom>
                <a:noFill/>
                <a:ln w="9525">
                  <a:noFill/>
                  <a:miter lim="800000"/>
                  <a:headEnd/>
                  <a:tailEnd/>
                </a:ln>
              </p:spPr>
              <p:txBody>
                <a:bodyPr/>
                <a:lstStyle/>
                <a:p>
                  <a:pPr algn="ctr" eaLnBrk="0" hangingPunct="0"/>
                  <a:r>
                    <a:rPr kumimoji="1" lang="en-US" sz="2800" b="1">
                      <a:cs typeface="Times New Roman" charset="0"/>
                    </a:rPr>
                    <a:t>9</a:t>
                  </a:r>
                  <a:endParaRPr kumimoji="1" lang="en-US" sz="1800" b="1">
                    <a:cs typeface="Times New Roman" charset="0"/>
                  </a:endParaRPr>
                </a:p>
                <a:p>
                  <a:pPr algn="ctr" eaLnBrk="0" hangingPunct="0"/>
                  <a:endParaRPr kumimoji="1" lang="en-US" sz="3600" b="1"/>
                </a:p>
              </p:txBody>
            </p:sp>
            <p:sp>
              <p:nvSpPr>
                <p:cNvPr id="22579" name="Rectangle 33"/>
                <p:cNvSpPr>
                  <a:spLocks noChangeArrowheads="1"/>
                </p:cNvSpPr>
                <p:nvPr/>
              </p:nvSpPr>
              <p:spPr bwMode="auto">
                <a:xfrm>
                  <a:off x="1160" y="461"/>
                  <a:ext cx="580" cy="461"/>
                </a:xfrm>
                <a:prstGeom prst="rect">
                  <a:avLst/>
                </a:prstGeom>
                <a:noFill/>
                <a:ln w="7">
                  <a:solidFill>
                    <a:srgbClr val="A0A0A0"/>
                  </a:solidFill>
                  <a:miter lim="800000"/>
                  <a:headEnd/>
                  <a:tailEnd/>
                </a:ln>
              </p:spPr>
              <p:txBody>
                <a:bodyPr/>
                <a:lstStyle/>
                <a:p>
                  <a:endParaRPr lang="en-US"/>
                </a:p>
              </p:txBody>
            </p:sp>
          </p:grpSp>
          <p:grpSp>
            <p:nvGrpSpPr>
              <p:cNvPr id="13" name="Group 34"/>
              <p:cNvGrpSpPr>
                <a:grpSpLocks/>
              </p:cNvGrpSpPr>
              <p:nvPr/>
            </p:nvGrpSpPr>
            <p:grpSpPr bwMode="auto">
              <a:xfrm>
                <a:off x="1740" y="461"/>
                <a:ext cx="580" cy="461"/>
                <a:chOff x="1740" y="461"/>
                <a:chExt cx="580" cy="461"/>
              </a:xfrm>
            </p:grpSpPr>
            <p:sp>
              <p:nvSpPr>
                <p:cNvPr id="22576" name="Rectangle 35"/>
                <p:cNvSpPr>
                  <a:spLocks noChangeArrowheads="1"/>
                </p:cNvSpPr>
                <p:nvPr/>
              </p:nvSpPr>
              <p:spPr bwMode="auto">
                <a:xfrm>
                  <a:off x="1783" y="461"/>
                  <a:ext cx="494" cy="461"/>
                </a:xfrm>
                <a:prstGeom prst="rect">
                  <a:avLst/>
                </a:prstGeom>
                <a:noFill/>
                <a:ln w="9525">
                  <a:noFill/>
                  <a:miter lim="800000"/>
                  <a:headEnd/>
                  <a:tailEnd/>
                </a:ln>
              </p:spPr>
              <p:txBody>
                <a:bodyPr/>
                <a:lstStyle/>
                <a:p>
                  <a:pPr algn="ctr" eaLnBrk="0" hangingPunct="0"/>
                  <a:r>
                    <a:rPr kumimoji="1" lang="en-US" sz="2800" b="1">
                      <a:cs typeface="Times New Roman" charset="0"/>
                    </a:rPr>
                    <a:t>5</a:t>
                  </a:r>
                  <a:endParaRPr kumimoji="1" lang="en-US" sz="1800" b="1">
                    <a:cs typeface="Times New Roman" charset="0"/>
                  </a:endParaRPr>
                </a:p>
                <a:p>
                  <a:pPr algn="ctr" eaLnBrk="0" hangingPunct="0"/>
                  <a:endParaRPr kumimoji="1" lang="en-US" sz="3600" b="1"/>
                </a:p>
              </p:txBody>
            </p:sp>
            <p:sp>
              <p:nvSpPr>
                <p:cNvPr id="22577" name="Rectangle 36"/>
                <p:cNvSpPr>
                  <a:spLocks noChangeArrowheads="1"/>
                </p:cNvSpPr>
                <p:nvPr/>
              </p:nvSpPr>
              <p:spPr bwMode="auto">
                <a:xfrm>
                  <a:off x="1740" y="461"/>
                  <a:ext cx="580" cy="461"/>
                </a:xfrm>
                <a:prstGeom prst="rect">
                  <a:avLst/>
                </a:prstGeom>
                <a:noFill/>
                <a:ln w="7">
                  <a:solidFill>
                    <a:srgbClr val="A0A0A0"/>
                  </a:solidFill>
                  <a:miter lim="800000"/>
                  <a:headEnd/>
                  <a:tailEnd/>
                </a:ln>
              </p:spPr>
              <p:txBody>
                <a:bodyPr/>
                <a:lstStyle/>
                <a:p>
                  <a:endParaRPr lang="en-US"/>
                </a:p>
              </p:txBody>
            </p:sp>
          </p:grpSp>
          <p:grpSp>
            <p:nvGrpSpPr>
              <p:cNvPr id="14" name="Group 37"/>
              <p:cNvGrpSpPr>
                <a:grpSpLocks/>
              </p:cNvGrpSpPr>
              <p:nvPr/>
            </p:nvGrpSpPr>
            <p:grpSpPr bwMode="auto">
              <a:xfrm>
                <a:off x="2320" y="461"/>
                <a:ext cx="580" cy="461"/>
                <a:chOff x="2320" y="461"/>
                <a:chExt cx="580" cy="461"/>
              </a:xfrm>
            </p:grpSpPr>
            <p:sp>
              <p:nvSpPr>
                <p:cNvPr id="22574" name="Rectangle 38"/>
                <p:cNvSpPr>
                  <a:spLocks noChangeArrowheads="1"/>
                </p:cNvSpPr>
                <p:nvPr/>
              </p:nvSpPr>
              <p:spPr bwMode="auto">
                <a:xfrm>
                  <a:off x="2363" y="461"/>
                  <a:ext cx="494" cy="461"/>
                </a:xfrm>
                <a:prstGeom prst="rect">
                  <a:avLst/>
                </a:prstGeom>
                <a:noFill/>
                <a:ln w="9525">
                  <a:noFill/>
                  <a:miter lim="800000"/>
                  <a:headEnd/>
                  <a:tailEnd/>
                </a:ln>
              </p:spPr>
              <p:txBody>
                <a:bodyPr/>
                <a:lstStyle/>
                <a:p>
                  <a:pPr algn="ctr" eaLnBrk="0" hangingPunct="0"/>
                  <a:r>
                    <a:rPr kumimoji="1" lang="en-US" sz="2800" b="1">
                      <a:cs typeface="Times New Roman" charset="0"/>
                    </a:rPr>
                    <a:t>0</a:t>
                  </a:r>
                  <a:endParaRPr kumimoji="1" lang="en-US" sz="1800" b="1">
                    <a:cs typeface="Times New Roman" charset="0"/>
                  </a:endParaRPr>
                </a:p>
                <a:p>
                  <a:pPr algn="ctr" eaLnBrk="0" hangingPunct="0"/>
                  <a:endParaRPr kumimoji="1" lang="en-US" sz="3600" b="1"/>
                </a:p>
              </p:txBody>
            </p:sp>
            <p:sp>
              <p:nvSpPr>
                <p:cNvPr id="22575" name="Rectangle 39"/>
                <p:cNvSpPr>
                  <a:spLocks noChangeArrowheads="1"/>
                </p:cNvSpPr>
                <p:nvPr/>
              </p:nvSpPr>
              <p:spPr bwMode="auto">
                <a:xfrm>
                  <a:off x="2320" y="461"/>
                  <a:ext cx="580" cy="461"/>
                </a:xfrm>
                <a:prstGeom prst="rect">
                  <a:avLst/>
                </a:prstGeom>
                <a:noFill/>
                <a:ln w="7">
                  <a:solidFill>
                    <a:srgbClr val="A0A0A0"/>
                  </a:solidFill>
                  <a:miter lim="800000"/>
                  <a:headEnd/>
                  <a:tailEnd/>
                </a:ln>
              </p:spPr>
              <p:txBody>
                <a:bodyPr/>
                <a:lstStyle/>
                <a:p>
                  <a:endParaRPr lang="en-US"/>
                </a:p>
              </p:txBody>
            </p:sp>
          </p:grpSp>
          <p:grpSp>
            <p:nvGrpSpPr>
              <p:cNvPr id="15" name="Group 40"/>
              <p:cNvGrpSpPr>
                <a:grpSpLocks/>
              </p:cNvGrpSpPr>
              <p:nvPr/>
            </p:nvGrpSpPr>
            <p:grpSpPr bwMode="auto">
              <a:xfrm>
                <a:off x="2900" y="461"/>
                <a:ext cx="560" cy="461"/>
                <a:chOff x="2900" y="461"/>
                <a:chExt cx="560" cy="461"/>
              </a:xfrm>
            </p:grpSpPr>
            <p:sp>
              <p:nvSpPr>
                <p:cNvPr id="22572" name="Rectangle 41"/>
                <p:cNvSpPr>
                  <a:spLocks noChangeArrowheads="1"/>
                </p:cNvSpPr>
                <p:nvPr/>
              </p:nvSpPr>
              <p:spPr bwMode="auto">
                <a:xfrm>
                  <a:off x="2943" y="461"/>
                  <a:ext cx="474" cy="461"/>
                </a:xfrm>
                <a:prstGeom prst="rect">
                  <a:avLst/>
                </a:prstGeom>
                <a:noFill/>
                <a:ln w="9525">
                  <a:noFill/>
                  <a:miter lim="800000"/>
                  <a:headEnd/>
                  <a:tailEnd/>
                </a:ln>
              </p:spPr>
              <p:txBody>
                <a:bodyPr/>
                <a:lstStyle/>
                <a:p>
                  <a:pPr algn="ctr" eaLnBrk="0" hangingPunct="0"/>
                  <a:r>
                    <a:rPr kumimoji="1" lang="en-US" sz="2800" b="1">
                      <a:cs typeface="Times New Roman" charset="0"/>
                    </a:rPr>
                    <a:t>0</a:t>
                  </a:r>
                  <a:endParaRPr kumimoji="1" lang="en-US" sz="1800" b="1">
                    <a:cs typeface="Times New Roman" charset="0"/>
                  </a:endParaRPr>
                </a:p>
                <a:p>
                  <a:pPr algn="ctr" eaLnBrk="0" hangingPunct="0"/>
                  <a:endParaRPr kumimoji="1" lang="en-US" sz="3600" b="1"/>
                </a:p>
              </p:txBody>
            </p:sp>
            <p:sp>
              <p:nvSpPr>
                <p:cNvPr id="22573" name="Rectangle 42"/>
                <p:cNvSpPr>
                  <a:spLocks noChangeArrowheads="1"/>
                </p:cNvSpPr>
                <p:nvPr/>
              </p:nvSpPr>
              <p:spPr bwMode="auto">
                <a:xfrm>
                  <a:off x="2900" y="461"/>
                  <a:ext cx="560" cy="461"/>
                </a:xfrm>
                <a:prstGeom prst="rect">
                  <a:avLst/>
                </a:prstGeom>
                <a:noFill/>
                <a:ln w="7">
                  <a:solidFill>
                    <a:srgbClr val="A0A0A0"/>
                  </a:solidFill>
                  <a:miter lim="800000"/>
                  <a:headEnd/>
                  <a:tailEnd/>
                </a:ln>
              </p:spPr>
              <p:txBody>
                <a:bodyPr/>
                <a:lstStyle/>
                <a:p>
                  <a:endParaRPr lang="en-US"/>
                </a:p>
              </p:txBody>
            </p:sp>
          </p:grpSp>
          <p:grpSp>
            <p:nvGrpSpPr>
              <p:cNvPr id="16" name="Group 43"/>
              <p:cNvGrpSpPr>
                <a:grpSpLocks/>
              </p:cNvGrpSpPr>
              <p:nvPr/>
            </p:nvGrpSpPr>
            <p:grpSpPr bwMode="auto">
              <a:xfrm>
                <a:off x="0" y="922"/>
                <a:ext cx="580" cy="461"/>
                <a:chOff x="0" y="922"/>
                <a:chExt cx="580" cy="461"/>
              </a:xfrm>
            </p:grpSpPr>
            <p:sp>
              <p:nvSpPr>
                <p:cNvPr id="22570" name="Rectangle 44"/>
                <p:cNvSpPr>
                  <a:spLocks noChangeArrowheads="1"/>
                </p:cNvSpPr>
                <p:nvPr/>
              </p:nvSpPr>
              <p:spPr bwMode="auto">
                <a:xfrm>
                  <a:off x="43" y="922"/>
                  <a:ext cx="494" cy="461"/>
                </a:xfrm>
                <a:prstGeom prst="rect">
                  <a:avLst/>
                </a:prstGeom>
                <a:noFill/>
                <a:ln w="9525">
                  <a:noFill/>
                  <a:miter lim="800000"/>
                  <a:headEnd/>
                  <a:tailEnd/>
                </a:ln>
              </p:spPr>
              <p:txBody>
                <a:bodyPr/>
                <a:lstStyle/>
                <a:p>
                  <a:pPr algn="ctr" eaLnBrk="0" hangingPunct="0"/>
                  <a:r>
                    <a:rPr kumimoji="1" lang="en-US" sz="2800" b="1">
                      <a:cs typeface="Times New Roman" charset="0"/>
                    </a:rPr>
                    <a:t>0</a:t>
                  </a:r>
                  <a:endParaRPr kumimoji="1" lang="en-US" sz="1800" b="1">
                    <a:cs typeface="Times New Roman" charset="0"/>
                  </a:endParaRPr>
                </a:p>
                <a:p>
                  <a:pPr algn="ctr" eaLnBrk="0" hangingPunct="0"/>
                  <a:endParaRPr kumimoji="1" lang="en-US" sz="3600" b="1"/>
                </a:p>
              </p:txBody>
            </p:sp>
            <p:sp>
              <p:nvSpPr>
                <p:cNvPr id="22571" name="Rectangle 45"/>
                <p:cNvSpPr>
                  <a:spLocks noChangeArrowheads="1"/>
                </p:cNvSpPr>
                <p:nvPr/>
              </p:nvSpPr>
              <p:spPr bwMode="auto">
                <a:xfrm>
                  <a:off x="0" y="922"/>
                  <a:ext cx="580" cy="461"/>
                </a:xfrm>
                <a:prstGeom prst="rect">
                  <a:avLst/>
                </a:prstGeom>
                <a:noFill/>
                <a:ln w="7">
                  <a:solidFill>
                    <a:srgbClr val="A0A0A0"/>
                  </a:solidFill>
                  <a:miter lim="800000"/>
                  <a:headEnd/>
                  <a:tailEnd/>
                </a:ln>
              </p:spPr>
              <p:txBody>
                <a:bodyPr/>
                <a:lstStyle/>
                <a:p>
                  <a:endParaRPr lang="en-US"/>
                </a:p>
              </p:txBody>
            </p:sp>
          </p:grpSp>
          <p:grpSp>
            <p:nvGrpSpPr>
              <p:cNvPr id="17" name="Group 46"/>
              <p:cNvGrpSpPr>
                <a:grpSpLocks/>
              </p:cNvGrpSpPr>
              <p:nvPr/>
            </p:nvGrpSpPr>
            <p:grpSpPr bwMode="auto">
              <a:xfrm>
                <a:off x="580" y="922"/>
                <a:ext cx="580" cy="461"/>
                <a:chOff x="580" y="922"/>
                <a:chExt cx="580" cy="461"/>
              </a:xfrm>
            </p:grpSpPr>
            <p:sp>
              <p:nvSpPr>
                <p:cNvPr id="22568" name="Rectangle 47"/>
                <p:cNvSpPr>
                  <a:spLocks noChangeArrowheads="1"/>
                </p:cNvSpPr>
                <p:nvPr/>
              </p:nvSpPr>
              <p:spPr bwMode="auto">
                <a:xfrm>
                  <a:off x="623" y="922"/>
                  <a:ext cx="494" cy="461"/>
                </a:xfrm>
                <a:prstGeom prst="rect">
                  <a:avLst/>
                </a:prstGeom>
                <a:noFill/>
                <a:ln w="9525">
                  <a:noFill/>
                  <a:miter lim="800000"/>
                  <a:headEnd/>
                  <a:tailEnd/>
                </a:ln>
              </p:spPr>
              <p:txBody>
                <a:bodyPr/>
                <a:lstStyle/>
                <a:p>
                  <a:pPr algn="ctr" eaLnBrk="0" hangingPunct="0"/>
                  <a:r>
                    <a:rPr kumimoji="1" lang="en-US" sz="2800" b="1">
                      <a:cs typeface="Times New Roman" charset="0"/>
                    </a:rPr>
                    <a:t>2</a:t>
                  </a:r>
                  <a:endParaRPr kumimoji="1" lang="en-US" sz="1800" b="1">
                    <a:cs typeface="Times New Roman" charset="0"/>
                  </a:endParaRPr>
                </a:p>
                <a:p>
                  <a:pPr algn="ctr" eaLnBrk="0" hangingPunct="0"/>
                  <a:endParaRPr kumimoji="1" lang="en-US" sz="3600" b="1"/>
                </a:p>
              </p:txBody>
            </p:sp>
            <p:sp>
              <p:nvSpPr>
                <p:cNvPr id="22569" name="Rectangle 48"/>
                <p:cNvSpPr>
                  <a:spLocks noChangeArrowheads="1"/>
                </p:cNvSpPr>
                <p:nvPr/>
              </p:nvSpPr>
              <p:spPr bwMode="auto">
                <a:xfrm>
                  <a:off x="580" y="922"/>
                  <a:ext cx="580" cy="461"/>
                </a:xfrm>
                <a:prstGeom prst="rect">
                  <a:avLst/>
                </a:prstGeom>
                <a:noFill/>
                <a:ln w="7">
                  <a:solidFill>
                    <a:srgbClr val="A0A0A0"/>
                  </a:solidFill>
                  <a:miter lim="800000"/>
                  <a:headEnd/>
                  <a:tailEnd/>
                </a:ln>
              </p:spPr>
              <p:txBody>
                <a:bodyPr/>
                <a:lstStyle/>
                <a:p>
                  <a:endParaRPr lang="en-US"/>
                </a:p>
              </p:txBody>
            </p:sp>
          </p:grpSp>
          <p:grpSp>
            <p:nvGrpSpPr>
              <p:cNvPr id="18" name="Group 49"/>
              <p:cNvGrpSpPr>
                <a:grpSpLocks/>
              </p:cNvGrpSpPr>
              <p:nvPr/>
            </p:nvGrpSpPr>
            <p:grpSpPr bwMode="auto">
              <a:xfrm>
                <a:off x="1160" y="922"/>
                <a:ext cx="580" cy="461"/>
                <a:chOff x="1160" y="922"/>
                <a:chExt cx="580" cy="461"/>
              </a:xfrm>
            </p:grpSpPr>
            <p:sp>
              <p:nvSpPr>
                <p:cNvPr id="22566" name="Rectangle 50"/>
                <p:cNvSpPr>
                  <a:spLocks noChangeArrowheads="1"/>
                </p:cNvSpPr>
                <p:nvPr/>
              </p:nvSpPr>
              <p:spPr bwMode="auto">
                <a:xfrm>
                  <a:off x="1203" y="922"/>
                  <a:ext cx="494" cy="461"/>
                </a:xfrm>
                <a:prstGeom prst="rect">
                  <a:avLst/>
                </a:prstGeom>
                <a:noFill/>
                <a:ln w="9525">
                  <a:noFill/>
                  <a:miter lim="800000"/>
                  <a:headEnd/>
                  <a:tailEnd/>
                </a:ln>
              </p:spPr>
              <p:txBody>
                <a:bodyPr/>
                <a:lstStyle/>
                <a:p>
                  <a:pPr algn="ctr" eaLnBrk="0" hangingPunct="0"/>
                  <a:r>
                    <a:rPr kumimoji="1" lang="en-US" sz="2800" b="1">
                      <a:cs typeface="Times New Roman" charset="0"/>
                    </a:rPr>
                    <a:t>4</a:t>
                  </a:r>
                  <a:endParaRPr kumimoji="1" lang="en-US" sz="1800" b="1">
                    <a:cs typeface="Times New Roman" charset="0"/>
                  </a:endParaRPr>
                </a:p>
                <a:p>
                  <a:pPr algn="ctr" eaLnBrk="0" hangingPunct="0"/>
                  <a:endParaRPr kumimoji="1" lang="en-US" sz="3600" b="1"/>
                </a:p>
              </p:txBody>
            </p:sp>
            <p:sp>
              <p:nvSpPr>
                <p:cNvPr id="22567" name="Rectangle 51"/>
                <p:cNvSpPr>
                  <a:spLocks noChangeArrowheads="1"/>
                </p:cNvSpPr>
                <p:nvPr/>
              </p:nvSpPr>
              <p:spPr bwMode="auto">
                <a:xfrm>
                  <a:off x="1160" y="922"/>
                  <a:ext cx="580" cy="461"/>
                </a:xfrm>
                <a:prstGeom prst="rect">
                  <a:avLst/>
                </a:prstGeom>
                <a:noFill/>
                <a:ln w="7">
                  <a:solidFill>
                    <a:srgbClr val="A0A0A0"/>
                  </a:solidFill>
                  <a:miter lim="800000"/>
                  <a:headEnd/>
                  <a:tailEnd/>
                </a:ln>
              </p:spPr>
              <p:txBody>
                <a:bodyPr/>
                <a:lstStyle/>
                <a:p>
                  <a:endParaRPr lang="en-US"/>
                </a:p>
              </p:txBody>
            </p:sp>
          </p:grpSp>
          <p:grpSp>
            <p:nvGrpSpPr>
              <p:cNvPr id="19" name="Group 52"/>
              <p:cNvGrpSpPr>
                <a:grpSpLocks/>
              </p:cNvGrpSpPr>
              <p:nvPr/>
            </p:nvGrpSpPr>
            <p:grpSpPr bwMode="auto">
              <a:xfrm>
                <a:off x="1740" y="922"/>
                <a:ext cx="580" cy="461"/>
                <a:chOff x="1740" y="922"/>
                <a:chExt cx="580" cy="461"/>
              </a:xfrm>
            </p:grpSpPr>
            <p:sp>
              <p:nvSpPr>
                <p:cNvPr id="22564" name="Rectangle 53"/>
                <p:cNvSpPr>
                  <a:spLocks noChangeArrowheads="1"/>
                </p:cNvSpPr>
                <p:nvPr/>
              </p:nvSpPr>
              <p:spPr bwMode="auto">
                <a:xfrm>
                  <a:off x="1783" y="922"/>
                  <a:ext cx="494" cy="461"/>
                </a:xfrm>
                <a:prstGeom prst="rect">
                  <a:avLst/>
                </a:prstGeom>
                <a:noFill/>
                <a:ln w="9525">
                  <a:noFill/>
                  <a:miter lim="800000"/>
                  <a:headEnd/>
                  <a:tailEnd/>
                </a:ln>
              </p:spPr>
              <p:txBody>
                <a:bodyPr/>
                <a:lstStyle/>
                <a:p>
                  <a:pPr algn="ctr" eaLnBrk="0" hangingPunct="0"/>
                  <a:r>
                    <a:rPr kumimoji="1" lang="en-US" sz="2800" b="1">
                      <a:cs typeface="Times New Roman" charset="0"/>
                    </a:rPr>
                    <a:t>6</a:t>
                  </a:r>
                  <a:endParaRPr kumimoji="1" lang="en-US" sz="1800" b="1">
                    <a:cs typeface="Times New Roman" charset="0"/>
                  </a:endParaRPr>
                </a:p>
                <a:p>
                  <a:pPr algn="ctr" eaLnBrk="0" hangingPunct="0"/>
                  <a:endParaRPr kumimoji="1" lang="en-US" sz="3600" b="1"/>
                </a:p>
              </p:txBody>
            </p:sp>
            <p:sp>
              <p:nvSpPr>
                <p:cNvPr id="22565" name="Rectangle 54"/>
                <p:cNvSpPr>
                  <a:spLocks noChangeArrowheads="1"/>
                </p:cNvSpPr>
                <p:nvPr/>
              </p:nvSpPr>
              <p:spPr bwMode="auto">
                <a:xfrm>
                  <a:off x="1740" y="922"/>
                  <a:ext cx="580" cy="461"/>
                </a:xfrm>
                <a:prstGeom prst="rect">
                  <a:avLst/>
                </a:prstGeom>
                <a:noFill/>
                <a:ln w="7">
                  <a:solidFill>
                    <a:srgbClr val="A0A0A0"/>
                  </a:solidFill>
                  <a:miter lim="800000"/>
                  <a:headEnd/>
                  <a:tailEnd/>
                </a:ln>
              </p:spPr>
              <p:txBody>
                <a:bodyPr/>
                <a:lstStyle/>
                <a:p>
                  <a:endParaRPr lang="en-US"/>
                </a:p>
              </p:txBody>
            </p:sp>
          </p:grpSp>
          <p:grpSp>
            <p:nvGrpSpPr>
              <p:cNvPr id="20" name="Group 55"/>
              <p:cNvGrpSpPr>
                <a:grpSpLocks/>
              </p:cNvGrpSpPr>
              <p:nvPr/>
            </p:nvGrpSpPr>
            <p:grpSpPr bwMode="auto">
              <a:xfrm>
                <a:off x="2320" y="922"/>
                <a:ext cx="580" cy="461"/>
                <a:chOff x="2320" y="922"/>
                <a:chExt cx="580" cy="461"/>
              </a:xfrm>
            </p:grpSpPr>
            <p:sp>
              <p:nvSpPr>
                <p:cNvPr id="22562" name="Rectangle 56"/>
                <p:cNvSpPr>
                  <a:spLocks noChangeArrowheads="1"/>
                </p:cNvSpPr>
                <p:nvPr/>
              </p:nvSpPr>
              <p:spPr bwMode="auto">
                <a:xfrm>
                  <a:off x="2363" y="922"/>
                  <a:ext cx="494" cy="461"/>
                </a:xfrm>
                <a:prstGeom prst="rect">
                  <a:avLst/>
                </a:prstGeom>
                <a:noFill/>
                <a:ln w="9525">
                  <a:noFill/>
                  <a:miter lim="800000"/>
                  <a:headEnd/>
                  <a:tailEnd/>
                </a:ln>
              </p:spPr>
              <p:txBody>
                <a:bodyPr/>
                <a:lstStyle/>
                <a:p>
                  <a:pPr algn="ctr" eaLnBrk="0" hangingPunct="0"/>
                  <a:r>
                    <a:rPr kumimoji="1" lang="en-US" sz="2800" b="1">
                      <a:cs typeface="Times New Roman" charset="0"/>
                    </a:rPr>
                    <a:t>8</a:t>
                  </a:r>
                  <a:endParaRPr kumimoji="1" lang="en-US" sz="1800" b="1">
                    <a:cs typeface="Times New Roman" charset="0"/>
                  </a:endParaRPr>
                </a:p>
                <a:p>
                  <a:pPr algn="ctr" eaLnBrk="0" hangingPunct="0"/>
                  <a:endParaRPr kumimoji="1" lang="en-US" sz="3600" b="1"/>
                </a:p>
              </p:txBody>
            </p:sp>
            <p:sp>
              <p:nvSpPr>
                <p:cNvPr id="22563" name="Rectangle 57"/>
                <p:cNvSpPr>
                  <a:spLocks noChangeArrowheads="1"/>
                </p:cNvSpPr>
                <p:nvPr/>
              </p:nvSpPr>
              <p:spPr bwMode="auto">
                <a:xfrm>
                  <a:off x="2320" y="922"/>
                  <a:ext cx="580" cy="461"/>
                </a:xfrm>
                <a:prstGeom prst="rect">
                  <a:avLst/>
                </a:prstGeom>
                <a:noFill/>
                <a:ln w="7">
                  <a:solidFill>
                    <a:srgbClr val="A0A0A0"/>
                  </a:solidFill>
                  <a:miter lim="800000"/>
                  <a:headEnd/>
                  <a:tailEnd/>
                </a:ln>
              </p:spPr>
              <p:txBody>
                <a:bodyPr/>
                <a:lstStyle/>
                <a:p>
                  <a:endParaRPr lang="en-US"/>
                </a:p>
              </p:txBody>
            </p:sp>
          </p:grpSp>
          <p:grpSp>
            <p:nvGrpSpPr>
              <p:cNvPr id="21" name="Group 58"/>
              <p:cNvGrpSpPr>
                <a:grpSpLocks/>
              </p:cNvGrpSpPr>
              <p:nvPr/>
            </p:nvGrpSpPr>
            <p:grpSpPr bwMode="auto">
              <a:xfrm>
                <a:off x="2900" y="922"/>
                <a:ext cx="560" cy="461"/>
                <a:chOff x="2900" y="922"/>
                <a:chExt cx="560" cy="461"/>
              </a:xfrm>
            </p:grpSpPr>
            <p:sp>
              <p:nvSpPr>
                <p:cNvPr id="22560" name="Rectangle 59"/>
                <p:cNvSpPr>
                  <a:spLocks noChangeArrowheads="1"/>
                </p:cNvSpPr>
                <p:nvPr/>
              </p:nvSpPr>
              <p:spPr bwMode="auto">
                <a:xfrm>
                  <a:off x="2943" y="922"/>
                  <a:ext cx="474" cy="461"/>
                </a:xfrm>
                <a:prstGeom prst="rect">
                  <a:avLst/>
                </a:prstGeom>
                <a:noFill/>
                <a:ln w="9525">
                  <a:noFill/>
                  <a:miter lim="800000"/>
                  <a:headEnd/>
                  <a:tailEnd/>
                </a:ln>
              </p:spPr>
              <p:txBody>
                <a:bodyPr/>
                <a:lstStyle/>
                <a:p>
                  <a:pPr algn="ctr" eaLnBrk="0" hangingPunct="0"/>
                  <a:r>
                    <a:rPr kumimoji="1" lang="en-US" sz="2800" b="1">
                      <a:cs typeface="Times New Roman" charset="0"/>
                    </a:rPr>
                    <a:t>10</a:t>
                  </a:r>
                  <a:endParaRPr kumimoji="1" lang="en-US" sz="1800" b="1">
                    <a:cs typeface="Times New Roman" charset="0"/>
                  </a:endParaRPr>
                </a:p>
                <a:p>
                  <a:pPr algn="ctr" eaLnBrk="0" hangingPunct="0"/>
                  <a:endParaRPr kumimoji="1" lang="en-US" sz="3600" b="1"/>
                </a:p>
              </p:txBody>
            </p:sp>
            <p:sp>
              <p:nvSpPr>
                <p:cNvPr id="22561" name="Rectangle 60"/>
                <p:cNvSpPr>
                  <a:spLocks noChangeArrowheads="1"/>
                </p:cNvSpPr>
                <p:nvPr/>
              </p:nvSpPr>
              <p:spPr bwMode="auto">
                <a:xfrm>
                  <a:off x="2900" y="922"/>
                  <a:ext cx="560" cy="461"/>
                </a:xfrm>
                <a:prstGeom prst="rect">
                  <a:avLst/>
                </a:prstGeom>
                <a:noFill/>
                <a:ln w="7">
                  <a:solidFill>
                    <a:srgbClr val="A0A0A0"/>
                  </a:solidFill>
                  <a:miter lim="800000"/>
                  <a:headEnd/>
                  <a:tailEnd/>
                </a:ln>
              </p:spPr>
              <p:txBody>
                <a:bodyPr/>
                <a:lstStyle/>
                <a:p>
                  <a:endParaRPr lang="en-US"/>
                </a:p>
              </p:txBody>
            </p:sp>
          </p:grpSp>
        </p:grpSp>
        <p:sp>
          <p:nvSpPr>
            <p:cNvPr id="22541" name="Rectangle 61"/>
            <p:cNvSpPr>
              <a:spLocks noChangeArrowheads="1"/>
            </p:cNvSpPr>
            <p:nvPr/>
          </p:nvSpPr>
          <p:spPr bwMode="auto">
            <a:xfrm>
              <a:off x="-3" y="-3"/>
              <a:ext cx="3466" cy="1389"/>
            </a:xfrm>
            <a:prstGeom prst="rect">
              <a:avLst/>
            </a:prstGeom>
            <a:noFill/>
            <a:ln w="9525">
              <a:solidFill>
                <a:srgbClr val="A0A0A0"/>
              </a:solidFill>
              <a:miter lim="800000"/>
              <a:headEnd/>
              <a:tailEnd/>
            </a:ln>
          </p:spPr>
          <p:txBody>
            <a:bodyPr/>
            <a:lstStyle/>
            <a:p>
              <a:endParaRPr lang="en-US"/>
            </a:p>
          </p:txBody>
        </p:sp>
      </p:grpSp>
      <p:sp>
        <p:nvSpPr>
          <p:cNvPr id="22532" name="Text Box 62"/>
          <p:cNvSpPr txBox="1">
            <a:spLocks noChangeArrowheads="1"/>
          </p:cNvSpPr>
          <p:nvPr/>
        </p:nvSpPr>
        <p:spPr bwMode="auto">
          <a:xfrm>
            <a:off x="1524000" y="1447800"/>
            <a:ext cx="1422400" cy="488950"/>
          </a:xfrm>
          <a:prstGeom prst="rect">
            <a:avLst/>
          </a:prstGeom>
          <a:noFill/>
          <a:ln w="9525">
            <a:noFill/>
            <a:miter lim="800000"/>
            <a:headEnd/>
            <a:tailEnd/>
          </a:ln>
        </p:spPr>
        <p:txBody>
          <a:bodyPr>
            <a:spAutoFit/>
          </a:bodyPr>
          <a:lstStyle/>
          <a:p>
            <a:pPr eaLnBrk="0" hangingPunct="0">
              <a:spcBef>
                <a:spcPct val="50000"/>
              </a:spcBef>
            </a:pPr>
            <a:r>
              <a:rPr kumimoji="1" lang="en-US" sz="2600">
                <a:latin typeface="Arial" charset="0"/>
              </a:rPr>
              <a:t>Bikes</a:t>
            </a:r>
          </a:p>
        </p:txBody>
      </p:sp>
      <p:sp>
        <p:nvSpPr>
          <p:cNvPr id="22533" name="Text Box 63"/>
          <p:cNvSpPr txBox="1">
            <a:spLocks noChangeArrowheads="1"/>
          </p:cNvSpPr>
          <p:nvPr/>
        </p:nvSpPr>
        <p:spPr bwMode="auto">
          <a:xfrm>
            <a:off x="685800" y="1930400"/>
            <a:ext cx="1879600" cy="488950"/>
          </a:xfrm>
          <a:prstGeom prst="rect">
            <a:avLst/>
          </a:prstGeom>
          <a:noFill/>
          <a:ln w="9525">
            <a:noFill/>
            <a:miter lim="800000"/>
            <a:headEnd/>
            <a:tailEnd/>
          </a:ln>
        </p:spPr>
        <p:txBody>
          <a:bodyPr>
            <a:spAutoFit/>
          </a:bodyPr>
          <a:lstStyle/>
          <a:p>
            <a:pPr eaLnBrk="0" hangingPunct="0">
              <a:spcBef>
                <a:spcPct val="50000"/>
              </a:spcBef>
            </a:pPr>
            <a:r>
              <a:rPr kumimoji="1" lang="en-US" sz="2600">
                <a:latin typeface="Arial" charset="0"/>
              </a:rPr>
              <a:t>Computers</a:t>
            </a:r>
          </a:p>
        </p:txBody>
      </p:sp>
      <p:sp>
        <p:nvSpPr>
          <p:cNvPr id="76864" name="Rectangle 64"/>
          <p:cNvSpPr>
            <a:spLocks noChangeArrowheads="1"/>
          </p:cNvSpPr>
          <p:nvPr/>
        </p:nvSpPr>
        <p:spPr bwMode="auto">
          <a:xfrm>
            <a:off x="901700" y="6121400"/>
            <a:ext cx="7661275" cy="641350"/>
          </a:xfrm>
          <a:prstGeom prst="rect">
            <a:avLst/>
          </a:prstGeom>
          <a:noFill/>
          <a:ln w="9525">
            <a:noFill/>
            <a:miter lim="800000"/>
            <a:headEnd/>
            <a:tailEnd/>
          </a:ln>
        </p:spPr>
        <p:txBody>
          <a:bodyPr>
            <a:spAutoFit/>
          </a:bodyPr>
          <a:lstStyle/>
          <a:p>
            <a:pPr marL="457200" indent="-457200" algn="ctr">
              <a:spcBef>
                <a:spcPct val="50000"/>
              </a:spcBef>
            </a:pPr>
            <a:endParaRPr lang="en-US" sz="3600" b="1">
              <a:solidFill>
                <a:schemeClr val="hlink"/>
              </a:solidFill>
              <a:cs typeface="Times New Roman" charset="0"/>
            </a:endParaRPr>
          </a:p>
        </p:txBody>
      </p:sp>
      <p:sp>
        <p:nvSpPr>
          <p:cNvPr id="76865" name="Rectangle 65"/>
          <p:cNvSpPr>
            <a:spLocks noChangeArrowheads="1"/>
          </p:cNvSpPr>
          <p:nvPr/>
        </p:nvSpPr>
        <p:spPr bwMode="auto">
          <a:xfrm>
            <a:off x="457200" y="5410200"/>
            <a:ext cx="8001000" cy="1066800"/>
          </a:xfrm>
          <a:prstGeom prst="rect">
            <a:avLst/>
          </a:prstGeom>
          <a:noFill/>
          <a:ln w="9525">
            <a:noFill/>
            <a:miter lim="800000"/>
            <a:headEnd/>
            <a:tailEnd/>
          </a:ln>
        </p:spPr>
        <p:txBody>
          <a:bodyPr>
            <a:spAutoFit/>
          </a:bodyPr>
          <a:lstStyle/>
          <a:p>
            <a:pPr marL="457200" indent="-457200" algn="ctr">
              <a:spcBef>
                <a:spcPct val="50000"/>
              </a:spcBef>
            </a:pPr>
            <a:r>
              <a:rPr lang="en-US" sz="3200" b="1">
                <a:solidFill>
                  <a:srgbClr val="990000"/>
                </a:solidFill>
                <a:cs typeface="Times New Roman" charset="0"/>
              </a:rPr>
              <a:t>NOW GRAPH IT: Put bikes on y-axis and computers on x-axis</a:t>
            </a:r>
          </a:p>
        </p:txBody>
      </p:sp>
      <p:sp>
        <p:nvSpPr>
          <p:cNvPr id="22536" name="Rectangle 67"/>
          <p:cNvSpPr>
            <a:spLocks noChangeArrowheads="1"/>
          </p:cNvSpPr>
          <p:nvPr/>
        </p:nvSpPr>
        <p:spPr bwMode="auto">
          <a:xfrm>
            <a:off x="304800" y="0"/>
            <a:ext cx="8839200" cy="914400"/>
          </a:xfrm>
          <a:prstGeom prst="rect">
            <a:avLst/>
          </a:prstGeom>
          <a:noFill/>
          <a:ln w="9525">
            <a:noFill/>
            <a:miter lim="800000"/>
            <a:headEnd/>
            <a:tailEnd/>
          </a:ln>
        </p:spPr>
        <p:txBody>
          <a:bodyPr anchor="ctr"/>
          <a:lstStyle/>
          <a:p>
            <a:pPr algn="ctr"/>
            <a:r>
              <a:rPr lang="en-US" altLang="en-US" sz="3600" b="1">
                <a:solidFill>
                  <a:srgbClr val="000099"/>
                </a:solidFill>
              </a:rPr>
              <a:t>Production “Possibilities” Table </a:t>
            </a:r>
          </a:p>
        </p:txBody>
      </p:sp>
      <p:sp>
        <p:nvSpPr>
          <p:cNvPr id="76869" name="Rectangle 69"/>
          <p:cNvSpPr>
            <a:spLocks noChangeArrowheads="1"/>
          </p:cNvSpPr>
          <p:nvPr/>
        </p:nvSpPr>
        <p:spPr bwMode="auto">
          <a:xfrm>
            <a:off x="304800" y="2819400"/>
            <a:ext cx="8458200" cy="2289175"/>
          </a:xfrm>
          <a:prstGeom prst="rect">
            <a:avLst/>
          </a:prstGeom>
          <a:noFill/>
          <a:ln w="9525">
            <a:noFill/>
            <a:miter lim="800000"/>
            <a:headEnd/>
            <a:tailEnd/>
          </a:ln>
        </p:spPr>
        <p:txBody>
          <a:bodyPr>
            <a:spAutoFit/>
          </a:bodyPr>
          <a:lstStyle/>
          <a:p>
            <a:pPr marL="457200" indent="-457200" algn="ctr"/>
            <a:r>
              <a:rPr lang="en-US" sz="3600" b="1">
                <a:solidFill>
                  <a:srgbClr val="000099"/>
                </a:solidFill>
              </a:rPr>
              <a:t>Each point represents a specific combination of goods that can be produced given full employment of resources.</a:t>
            </a:r>
          </a:p>
        </p:txBody>
      </p:sp>
      <p:sp>
        <p:nvSpPr>
          <p:cNvPr id="22538" name="Rectangle 70"/>
          <p:cNvSpPr>
            <a:spLocks noChangeArrowheads="1"/>
          </p:cNvSpPr>
          <p:nvPr/>
        </p:nvSpPr>
        <p:spPr bwMode="auto">
          <a:xfrm>
            <a:off x="7848600" y="762000"/>
            <a:ext cx="1295400" cy="1981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2539" name="Slide Number Placeholder 66"/>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DBD8F73E-F1DB-42AF-9244-2C6CF3F08DF0}" type="slidenum">
              <a:rPr lang="en-US" sz="1400"/>
              <a:pPr algn="r"/>
              <a:t>30</a:t>
            </a:fld>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869">
                                            <p:txEl>
                                              <p:pRg st="0" end="0"/>
                                            </p:txEl>
                                          </p:spTgt>
                                        </p:tgtEl>
                                        <p:attrNameLst>
                                          <p:attrName>style.visibility</p:attrName>
                                        </p:attrNameLst>
                                      </p:cBhvr>
                                      <p:to>
                                        <p:strVal val="visible"/>
                                      </p:to>
                                    </p:set>
                                    <p:animEffect transition="in" filter="dissolve">
                                      <p:cBhvr>
                                        <p:cTn id="7" dur="500"/>
                                        <p:tgtEl>
                                          <p:spTgt spid="768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6865"/>
                                        </p:tgtEl>
                                        <p:attrNameLst>
                                          <p:attrName>style.visibility</p:attrName>
                                        </p:attrNameLst>
                                      </p:cBhvr>
                                      <p:to>
                                        <p:strVal val="visible"/>
                                      </p:to>
                                    </p:set>
                                    <p:anim calcmode="lin" valueType="num">
                                      <p:cBhvr additive="base">
                                        <p:cTn id="12" dur="500" fill="hold"/>
                                        <p:tgtEl>
                                          <p:spTgt spid="76865"/>
                                        </p:tgtEl>
                                        <p:attrNameLst>
                                          <p:attrName>ppt_x</p:attrName>
                                        </p:attrNameLst>
                                      </p:cBhvr>
                                      <p:tavLst>
                                        <p:tav tm="0">
                                          <p:val>
                                            <p:strVal val="0-#ppt_w/2"/>
                                          </p:val>
                                        </p:tav>
                                        <p:tav tm="100000">
                                          <p:val>
                                            <p:strVal val="#ppt_x"/>
                                          </p:val>
                                        </p:tav>
                                      </p:tavLst>
                                    </p:anim>
                                    <p:anim calcmode="lin" valueType="num">
                                      <p:cBhvr additive="base">
                                        <p:cTn id="13" dur="500" fill="hold"/>
                                        <p:tgtEl>
                                          <p:spTgt spid="7686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nodePh="1">
                                  <p:stCondLst>
                                    <p:cond delay="0"/>
                                  </p:stCondLst>
                                  <p:endCondLst>
                                    <p:cond evt="begin" delay="0">
                                      <p:tn val="16"/>
                                    </p:cond>
                                  </p:endCondLst>
                                  <p:childTnLst>
                                    <p:set>
                                      <p:cBhvr>
                                        <p:cTn id="17" dur="1" fill="hold">
                                          <p:stCondLst>
                                            <p:cond delay="0"/>
                                          </p:stCondLst>
                                        </p:cTn>
                                        <p:tgtEl>
                                          <p:spTgt spid="76864"/>
                                        </p:tgtEl>
                                        <p:attrNameLst>
                                          <p:attrName>style.visibility</p:attrName>
                                        </p:attrNameLst>
                                      </p:cBhvr>
                                      <p:to>
                                        <p:strVal val="visible"/>
                                      </p:to>
                                    </p:set>
                                    <p:anim calcmode="lin" valueType="num">
                                      <p:cBhvr additive="base">
                                        <p:cTn id="18" dur="500" fill="hold"/>
                                        <p:tgtEl>
                                          <p:spTgt spid="76864"/>
                                        </p:tgtEl>
                                        <p:attrNameLst>
                                          <p:attrName>ppt_x</p:attrName>
                                        </p:attrNameLst>
                                      </p:cBhvr>
                                      <p:tavLst>
                                        <p:tav tm="0">
                                          <p:val>
                                            <p:strVal val="0-#ppt_w/2"/>
                                          </p:val>
                                        </p:tav>
                                        <p:tav tm="100000">
                                          <p:val>
                                            <p:strVal val="#ppt_x"/>
                                          </p:val>
                                        </p:tav>
                                      </p:tavLst>
                                    </p:anim>
                                    <p:anim calcmode="lin" valueType="num">
                                      <p:cBhvr additive="base">
                                        <p:cTn id="19" dur="500" fill="hold"/>
                                        <p:tgtEl>
                                          <p:spTgt spid="768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64" grpId="0" autoUpdateAnimBg="0"/>
      <p:bldP spid="76865" grpId="0" autoUpdateAnimBg="0"/>
      <p:bldP spid="7686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reeform 1026"/>
          <p:cNvSpPr>
            <a:spLocks/>
          </p:cNvSpPr>
          <p:nvPr/>
        </p:nvSpPr>
        <p:spPr bwMode="auto">
          <a:xfrm>
            <a:off x="2438400" y="2438400"/>
            <a:ext cx="2743200" cy="3352800"/>
          </a:xfrm>
          <a:custGeom>
            <a:avLst/>
            <a:gdLst>
              <a:gd name="T0" fmla="*/ 0 w 1728"/>
              <a:gd name="T1" fmla="*/ 0 h 2112"/>
              <a:gd name="T2" fmla="*/ 2147483647 w 1728"/>
              <a:gd name="T3" fmla="*/ 2147483647 h 2112"/>
              <a:gd name="T4" fmla="*/ 2147483647 w 1728"/>
              <a:gd name="T5" fmla="*/ 2147483647 h 2112"/>
              <a:gd name="T6" fmla="*/ 2147483647 w 1728"/>
              <a:gd name="T7" fmla="*/ 2147483647 h 2112"/>
              <a:gd name="T8" fmla="*/ 2147483647 w 1728"/>
              <a:gd name="T9" fmla="*/ 2147483647 h 2112"/>
              <a:gd name="T10" fmla="*/ 0 60000 65536"/>
              <a:gd name="T11" fmla="*/ 0 60000 65536"/>
              <a:gd name="T12" fmla="*/ 0 60000 65536"/>
              <a:gd name="T13" fmla="*/ 0 60000 65536"/>
              <a:gd name="T14" fmla="*/ 0 60000 65536"/>
              <a:gd name="T15" fmla="*/ 0 w 1728"/>
              <a:gd name="T16" fmla="*/ 0 h 2112"/>
              <a:gd name="T17" fmla="*/ 1728 w 1728"/>
              <a:gd name="T18" fmla="*/ 2112 h 2112"/>
            </a:gdLst>
            <a:ahLst/>
            <a:cxnLst>
              <a:cxn ang="T10">
                <a:pos x="T0" y="T1"/>
              </a:cxn>
              <a:cxn ang="T11">
                <a:pos x="T2" y="T3"/>
              </a:cxn>
              <a:cxn ang="T12">
                <a:pos x="T4" y="T5"/>
              </a:cxn>
              <a:cxn ang="T13">
                <a:pos x="T6" y="T7"/>
              </a:cxn>
              <a:cxn ang="T14">
                <a:pos x="T8" y="T9"/>
              </a:cxn>
            </a:cxnLst>
            <a:rect l="T15" t="T16" r="T17" b="T18"/>
            <a:pathLst>
              <a:path w="1728" h="2112">
                <a:moveTo>
                  <a:pt x="0" y="0"/>
                </a:moveTo>
                <a:cubicBezTo>
                  <a:pt x="204" y="100"/>
                  <a:pt x="408" y="200"/>
                  <a:pt x="576" y="336"/>
                </a:cubicBezTo>
                <a:cubicBezTo>
                  <a:pt x="744" y="472"/>
                  <a:pt x="872" y="648"/>
                  <a:pt x="1008" y="816"/>
                </a:cubicBezTo>
                <a:cubicBezTo>
                  <a:pt x="1144" y="984"/>
                  <a:pt x="1272" y="1128"/>
                  <a:pt x="1392" y="1344"/>
                </a:cubicBezTo>
                <a:cubicBezTo>
                  <a:pt x="1512" y="1560"/>
                  <a:pt x="1672" y="1984"/>
                  <a:pt x="1728" y="2112"/>
                </a:cubicBezTo>
              </a:path>
            </a:pathLst>
          </a:custGeom>
          <a:noFill/>
          <a:ln w="76200">
            <a:solidFill>
              <a:schemeClr val="tx1"/>
            </a:solidFill>
            <a:round/>
            <a:headEnd/>
            <a:tailEnd/>
          </a:ln>
        </p:spPr>
        <p:txBody>
          <a:bodyPr/>
          <a:lstStyle/>
          <a:p>
            <a:endParaRPr lang="en-US"/>
          </a:p>
        </p:txBody>
      </p:sp>
      <p:grpSp>
        <p:nvGrpSpPr>
          <p:cNvPr id="2" name="Group 1027"/>
          <p:cNvGrpSpPr>
            <a:grpSpLocks/>
          </p:cNvGrpSpPr>
          <p:nvPr/>
        </p:nvGrpSpPr>
        <p:grpSpPr bwMode="auto">
          <a:xfrm>
            <a:off x="2424113" y="1981200"/>
            <a:ext cx="4873625" cy="3887788"/>
            <a:chOff x="1755" y="922"/>
            <a:chExt cx="3070" cy="2775"/>
          </a:xfrm>
        </p:grpSpPr>
        <p:sp>
          <p:nvSpPr>
            <p:cNvPr id="23580" name="Line 1028"/>
            <p:cNvSpPr>
              <a:spLocks noChangeShapeType="1"/>
            </p:cNvSpPr>
            <p:nvPr/>
          </p:nvSpPr>
          <p:spPr bwMode="auto">
            <a:xfrm>
              <a:off x="1761" y="922"/>
              <a:ext cx="0" cy="2775"/>
            </a:xfrm>
            <a:prstGeom prst="line">
              <a:avLst/>
            </a:prstGeom>
            <a:noFill/>
            <a:ln w="50800">
              <a:solidFill>
                <a:schemeClr val="tx1"/>
              </a:solidFill>
              <a:round/>
              <a:headEnd/>
              <a:tailEnd/>
            </a:ln>
          </p:spPr>
          <p:txBody>
            <a:bodyPr wrap="none" anchor="ctr"/>
            <a:lstStyle/>
            <a:p>
              <a:endParaRPr lang="en-US"/>
            </a:p>
          </p:txBody>
        </p:sp>
        <p:sp>
          <p:nvSpPr>
            <p:cNvPr id="23581" name="Line 1029"/>
            <p:cNvSpPr>
              <a:spLocks noChangeShapeType="1"/>
            </p:cNvSpPr>
            <p:nvPr/>
          </p:nvSpPr>
          <p:spPr bwMode="auto">
            <a:xfrm>
              <a:off x="1755" y="3682"/>
              <a:ext cx="3070" cy="0"/>
            </a:xfrm>
            <a:prstGeom prst="line">
              <a:avLst/>
            </a:prstGeom>
            <a:noFill/>
            <a:ln w="50800">
              <a:solidFill>
                <a:schemeClr val="tx1"/>
              </a:solidFill>
              <a:round/>
              <a:headEnd/>
              <a:tailEnd/>
            </a:ln>
          </p:spPr>
          <p:txBody>
            <a:bodyPr wrap="none" anchor="ctr"/>
            <a:lstStyle/>
            <a:p>
              <a:endParaRPr lang="en-US"/>
            </a:p>
          </p:txBody>
        </p:sp>
      </p:grpSp>
      <p:sp>
        <p:nvSpPr>
          <p:cNvPr id="77830" name="Rectangle 1030"/>
          <p:cNvSpPr>
            <a:spLocks noChangeArrowheads="1"/>
          </p:cNvSpPr>
          <p:nvPr/>
        </p:nvSpPr>
        <p:spPr bwMode="auto">
          <a:xfrm rot="-5400000">
            <a:off x="970757" y="3575843"/>
            <a:ext cx="1263650" cy="576263"/>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Bikes</a:t>
            </a:r>
            <a:endParaRPr lang="en-US" b="1">
              <a:latin typeface="Arial" charset="0"/>
            </a:endParaRPr>
          </a:p>
        </p:txBody>
      </p:sp>
      <p:sp>
        <p:nvSpPr>
          <p:cNvPr id="77831" name="Rectangle 1031"/>
          <p:cNvSpPr>
            <a:spLocks noChangeArrowheads="1"/>
          </p:cNvSpPr>
          <p:nvPr/>
        </p:nvSpPr>
        <p:spPr bwMode="auto">
          <a:xfrm>
            <a:off x="3810000" y="6172200"/>
            <a:ext cx="2324100" cy="576263"/>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Computers</a:t>
            </a:r>
            <a:endParaRPr lang="en-US" b="1">
              <a:latin typeface="Arial" charset="0"/>
            </a:endParaRPr>
          </a:p>
        </p:txBody>
      </p:sp>
      <p:sp>
        <p:nvSpPr>
          <p:cNvPr id="77832" name="Rectangle 1032"/>
          <p:cNvSpPr>
            <a:spLocks noChangeArrowheads="1"/>
          </p:cNvSpPr>
          <p:nvPr/>
        </p:nvSpPr>
        <p:spPr bwMode="auto">
          <a:xfrm>
            <a:off x="1981200" y="1524000"/>
            <a:ext cx="406400" cy="4489450"/>
          </a:xfrm>
          <a:prstGeom prst="rect">
            <a:avLst/>
          </a:prstGeom>
          <a:noFill/>
          <a:ln w="12700">
            <a:noFill/>
            <a:miter lim="800000"/>
            <a:headEnd/>
            <a:tailEnd/>
          </a:ln>
        </p:spPr>
        <p:txBody>
          <a:bodyPr wrap="none" lIns="90488" tIns="44450" rIns="90488" bIns="44450">
            <a:spAutoFit/>
          </a:bodyPr>
          <a:lstStyle/>
          <a:p>
            <a:pPr eaLnBrk="0" hangingPunct="0"/>
            <a:endParaRPr lang="en-US" sz="1600" b="1">
              <a:latin typeface="Arial" charset="0"/>
            </a:endParaRPr>
          </a:p>
          <a:p>
            <a:pPr eaLnBrk="0" hangingPunct="0"/>
            <a:endParaRPr lang="en-US" sz="1600" b="1">
              <a:latin typeface="Arial" charset="0"/>
            </a:endParaRPr>
          </a:p>
          <a:p>
            <a:pPr eaLnBrk="0" hangingPunct="0"/>
            <a:endParaRPr lang="en-US" sz="1600" b="1">
              <a:latin typeface="Arial" charset="0"/>
            </a:endParaRPr>
          </a:p>
          <a:p>
            <a:pPr eaLnBrk="0" hangingPunct="0"/>
            <a:r>
              <a:rPr lang="en-US" sz="1600" b="1">
                <a:latin typeface="Arial" charset="0"/>
              </a:rPr>
              <a:t>14</a:t>
            </a:r>
          </a:p>
          <a:p>
            <a:pPr eaLnBrk="0" hangingPunct="0"/>
            <a:endParaRPr lang="en-US" sz="1600" b="1">
              <a:latin typeface="Arial" charset="0"/>
            </a:endParaRPr>
          </a:p>
          <a:p>
            <a:pPr eaLnBrk="0" hangingPunct="0"/>
            <a:r>
              <a:rPr lang="en-US" sz="1600" b="1">
                <a:latin typeface="Arial" charset="0"/>
              </a:rPr>
              <a:t>12</a:t>
            </a:r>
          </a:p>
          <a:p>
            <a:pPr eaLnBrk="0" hangingPunct="0"/>
            <a:endParaRPr lang="en-US" sz="1600" b="1">
              <a:latin typeface="Arial" charset="0"/>
            </a:endParaRPr>
          </a:p>
          <a:p>
            <a:pPr eaLnBrk="0" hangingPunct="0"/>
            <a:r>
              <a:rPr lang="en-US" sz="1600" b="1">
                <a:latin typeface="Arial" charset="0"/>
              </a:rPr>
              <a:t>10</a:t>
            </a:r>
          </a:p>
          <a:p>
            <a:pPr eaLnBrk="0" hangingPunct="0"/>
            <a:endParaRPr lang="en-US" sz="1600" b="1">
              <a:latin typeface="Arial" charset="0"/>
            </a:endParaRPr>
          </a:p>
          <a:p>
            <a:pPr eaLnBrk="0" hangingPunct="0"/>
            <a:r>
              <a:rPr lang="en-US" sz="1600" b="1">
                <a:latin typeface="Arial" charset="0"/>
              </a:rPr>
              <a:t>8</a:t>
            </a:r>
          </a:p>
          <a:p>
            <a:pPr eaLnBrk="0" hangingPunct="0"/>
            <a:endParaRPr lang="en-US" sz="1600" b="1">
              <a:latin typeface="Arial" charset="0"/>
            </a:endParaRPr>
          </a:p>
          <a:p>
            <a:pPr eaLnBrk="0" hangingPunct="0"/>
            <a:r>
              <a:rPr lang="en-US" sz="1600" b="1">
                <a:latin typeface="Arial" charset="0"/>
              </a:rPr>
              <a:t>6</a:t>
            </a:r>
          </a:p>
          <a:p>
            <a:pPr eaLnBrk="0" hangingPunct="0"/>
            <a:endParaRPr lang="en-US" sz="1600" b="1">
              <a:latin typeface="Arial" charset="0"/>
            </a:endParaRPr>
          </a:p>
          <a:p>
            <a:pPr eaLnBrk="0" hangingPunct="0"/>
            <a:r>
              <a:rPr lang="en-US" sz="1600" b="1">
                <a:latin typeface="Arial" charset="0"/>
              </a:rPr>
              <a:t>4</a:t>
            </a:r>
          </a:p>
          <a:p>
            <a:pPr eaLnBrk="0" hangingPunct="0"/>
            <a:endParaRPr lang="en-US" sz="1600" b="1">
              <a:latin typeface="Arial" charset="0"/>
            </a:endParaRPr>
          </a:p>
          <a:p>
            <a:pPr eaLnBrk="0" hangingPunct="0"/>
            <a:r>
              <a:rPr lang="en-US" sz="1600" b="1">
                <a:latin typeface="Arial" charset="0"/>
              </a:rPr>
              <a:t>2</a:t>
            </a:r>
          </a:p>
          <a:p>
            <a:pPr eaLnBrk="0" hangingPunct="0"/>
            <a:endParaRPr lang="en-US" sz="1600" b="1">
              <a:latin typeface="Arial" charset="0"/>
            </a:endParaRPr>
          </a:p>
          <a:p>
            <a:pPr eaLnBrk="0" hangingPunct="0"/>
            <a:r>
              <a:rPr lang="en-US" sz="1600" b="1">
                <a:latin typeface="Arial" charset="0"/>
              </a:rPr>
              <a:t>0</a:t>
            </a:r>
          </a:p>
        </p:txBody>
      </p:sp>
      <p:sp>
        <p:nvSpPr>
          <p:cNvPr id="77833" name="Rectangle 1033"/>
          <p:cNvSpPr>
            <a:spLocks noChangeArrowheads="1"/>
          </p:cNvSpPr>
          <p:nvPr/>
        </p:nvSpPr>
        <p:spPr bwMode="auto">
          <a:xfrm>
            <a:off x="2417763" y="5961063"/>
            <a:ext cx="3754437" cy="3937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0        2        4       6       8       10</a:t>
            </a:r>
          </a:p>
        </p:txBody>
      </p:sp>
      <p:sp>
        <p:nvSpPr>
          <p:cNvPr id="77834" name="Oval 1034"/>
          <p:cNvSpPr>
            <a:spLocks noChangeArrowheads="1"/>
          </p:cNvSpPr>
          <p:nvPr/>
        </p:nvSpPr>
        <p:spPr bwMode="auto">
          <a:xfrm>
            <a:off x="3276600" y="2895600"/>
            <a:ext cx="157163" cy="157163"/>
          </a:xfrm>
          <a:prstGeom prst="ellipse">
            <a:avLst/>
          </a:prstGeom>
          <a:solidFill>
            <a:srgbClr val="CC0000"/>
          </a:solidFill>
          <a:ln w="31750">
            <a:solidFill>
              <a:schemeClr val="tx1"/>
            </a:solidFill>
            <a:round/>
            <a:headEnd/>
            <a:tailEnd/>
          </a:ln>
        </p:spPr>
        <p:txBody>
          <a:bodyPr wrap="none" anchor="ctr"/>
          <a:lstStyle/>
          <a:p>
            <a:endParaRPr lang="en-US"/>
          </a:p>
        </p:txBody>
      </p:sp>
      <p:sp>
        <p:nvSpPr>
          <p:cNvPr id="77835" name="Oval 1035"/>
          <p:cNvSpPr>
            <a:spLocks noChangeArrowheads="1"/>
          </p:cNvSpPr>
          <p:nvPr/>
        </p:nvSpPr>
        <p:spPr bwMode="auto">
          <a:xfrm>
            <a:off x="3967163" y="3630613"/>
            <a:ext cx="157162" cy="157162"/>
          </a:xfrm>
          <a:prstGeom prst="ellipse">
            <a:avLst/>
          </a:prstGeom>
          <a:solidFill>
            <a:srgbClr val="CC0000"/>
          </a:solidFill>
          <a:ln w="31750">
            <a:solidFill>
              <a:schemeClr val="tx1"/>
            </a:solidFill>
            <a:round/>
            <a:headEnd/>
            <a:tailEnd/>
          </a:ln>
        </p:spPr>
        <p:txBody>
          <a:bodyPr wrap="none" anchor="ctr"/>
          <a:lstStyle/>
          <a:p>
            <a:endParaRPr lang="en-US"/>
          </a:p>
        </p:txBody>
      </p:sp>
      <p:sp>
        <p:nvSpPr>
          <p:cNvPr id="77836" name="Oval 1036"/>
          <p:cNvSpPr>
            <a:spLocks noChangeArrowheads="1"/>
          </p:cNvSpPr>
          <p:nvPr/>
        </p:nvSpPr>
        <p:spPr bwMode="auto">
          <a:xfrm>
            <a:off x="4572000" y="4495800"/>
            <a:ext cx="157163" cy="157163"/>
          </a:xfrm>
          <a:prstGeom prst="ellipse">
            <a:avLst/>
          </a:prstGeom>
          <a:solidFill>
            <a:srgbClr val="CC0000"/>
          </a:solidFill>
          <a:ln w="31750">
            <a:solidFill>
              <a:schemeClr val="tx1"/>
            </a:solidFill>
            <a:round/>
            <a:headEnd/>
            <a:tailEnd/>
          </a:ln>
        </p:spPr>
        <p:txBody>
          <a:bodyPr wrap="none" anchor="ctr"/>
          <a:lstStyle/>
          <a:p>
            <a:endParaRPr lang="en-US"/>
          </a:p>
        </p:txBody>
      </p:sp>
      <p:sp>
        <p:nvSpPr>
          <p:cNvPr id="77837" name="Oval 1037"/>
          <p:cNvSpPr>
            <a:spLocks noChangeArrowheads="1"/>
          </p:cNvSpPr>
          <p:nvPr/>
        </p:nvSpPr>
        <p:spPr bwMode="auto">
          <a:xfrm>
            <a:off x="2362200" y="2362200"/>
            <a:ext cx="157163" cy="157163"/>
          </a:xfrm>
          <a:prstGeom prst="ellipse">
            <a:avLst/>
          </a:prstGeom>
          <a:solidFill>
            <a:srgbClr val="CC0000"/>
          </a:solidFill>
          <a:ln w="31750">
            <a:solidFill>
              <a:schemeClr val="tx1"/>
            </a:solidFill>
            <a:round/>
            <a:headEnd/>
            <a:tailEnd/>
          </a:ln>
        </p:spPr>
        <p:txBody>
          <a:bodyPr wrap="none" anchor="ctr"/>
          <a:lstStyle/>
          <a:p>
            <a:endParaRPr lang="en-US"/>
          </a:p>
        </p:txBody>
      </p:sp>
      <p:sp>
        <p:nvSpPr>
          <p:cNvPr id="77838" name="Oval 1038"/>
          <p:cNvSpPr>
            <a:spLocks noChangeArrowheads="1"/>
          </p:cNvSpPr>
          <p:nvPr/>
        </p:nvSpPr>
        <p:spPr bwMode="auto">
          <a:xfrm>
            <a:off x="4845050" y="3009900"/>
            <a:ext cx="195263" cy="195263"/>
          </a:xfrm>
          <a:prstGeom prst="ellipse">
            <a:avLst/>
          </a:prstGeom>
          <a:solidFill>
            <a:srgbClr val="CC0000"/>
          </a:solidFill>
          <a:ln w="28575">
            <a:solidFill>
              <a:schemeClr val="tx1"/>
            </a:solidFill>
            <a:round/>
            <a:headEnd/>
            <a:tailEnd/>
          </a:ln>
        </p:spPr>
        <p:txBody>
          <a:bodyPr wrap="none" anchor="ctr"/>
          <a:lstStyle/>
          <a:p>
            <a:endParaRPr lang="en-US"/>
          </a:p>
        </p:txBody>
      </p:sp>
      <p:sp>
        <p:nvSpPr>
          <p:cNvPr id="77839" name="Rectangle 1039"/>
          <p:cNvSpPr>
            <a:spLocks noChangeArrowheads="1"/>
          </p:cNvSpPr>
          <p:nvPr/>
        </p:nvSpPr>
        <p:spPr bwMode="auto">
          <a:xfrm>
            <a:off x="2438400" y="2057400"/>
            <a:ext cx="365125" cy="3937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A</a:t>
            </a:r>
          </a:p>
        </p:txBody>
      </p:sp>
      <p:sp>
        <p:nvSpPr>
          <p:cNvPr id="77840" name="Rectangle 1040"/>
          <p:cNvSpPr>
            <a:spLocks noChangeArrowheads="1"/>
          </p:cNvSpPr>
          <p:nvPr/>
        </p:nvSpPr>
        <p:spPr bwMode="auto">
          <a:xfrm>
            <a:off x="3352800" y="2514600"/>
            <a:ext cx="365125" cy="3937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B</a:t>
            </a:r>
          </a:p>
        </p:txBody>
      </p:sp>
      <p:sp>
        <p:nvSpPr>
          <p:cNvPr id="77841" name="Rectangle 1041"/>
          <p:cNvSpPr>
            <a:spLocks noChangeArrowheads="1"/>
          </p:cNvSpPr>
          <p:nvPr/>
        </p:nvSpPr>
        <p:spPr bwMode="auto">
          <a:xfrm>
            <a:off x="4038600" y="3200400"/>
            <a:ext cx="365125" cy="3937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C</a:t>
            </a:r>
          </a:p>
        </p:txBody>
      </p:sp>
      <p:sp>
        <p:nvSpPr>
          <p:cNvPr id="77842" name="Rectangle 1042"/>
          <p:cNvSpPr>
            <a:spLocks noChangeArrowheads="1"/>
          </p:cNvSpPr>
          <p:nvPr/>
        </p:nvSpPr>
        <p:spPr bwMode="auto">
          <a:xfrm>
            <a:off x="4648200" y="4114800"/>
            <a:ext cx="365125" cy="3937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D</a:t>
            </a:r>
          </a:p>
        </p:txBody>
      </p:sp>
      <p:sp>
        <p:nvSpPr>
          <p:cNvPr id="77843" name="Rectangle 1043"/>
          <p:cNvSpPr>
            <a:spLocks noChangeArrowheads="1"/>
          </p:cNvSpPr>
          <p:nvPr/>
        </p:nvSpPr>
        <p:spPr bwMode="auto">
          <a:xfrm>
            <a:off x="5257800" y="5410200"/>
            <a:ext cx="350838" cy="3937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E</a:t>
            </a:r>
          </a:p>
        </p:txBody>
      </p:sp>
      <p:sp>
        <p:nvSpPr>
          <p:cNvPr id="77844" name="Rectangle 1044"/>
          <p:cNvSpPr>
            <a:spLocks noChangeArrowheads="1"/>
          </p:cNvSpPr>
          <p:nvPr/>
        </p:nvSpPr>
        <p:spPr bwMode="auto">
          <a:xfrm>
            <a:off x="5146675" y="2944813"/>
            <a:ext cx="377825" cy="3937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G</a:t>
            </a:r>
          </a:p>
        </p:txBody>
      </p:sp>
      <p:sp>
        <p:nvSpPr>
          <p:cNvPr id="77845" name="Rectangle 1045"/>
          <p:cNvSpPr>
            <a:spLocks noChangeArrowheads="1"/>
          </p:cNvSpPr>
          <p:nvPr/>
        </p:nvSpPr>
        <p:spPr bwMode="auto">
          <a:xfrm>
            <a:off x="2362200" y="4572000"/>
            <a:ext cx="2533650" cy="638175"/>
          </a:xfrm>
          <a:prstGeom prst="rect">
            <a:avLst/>
          </a:prstGeom>
          <a:noFill/>
          <a:ln w="12700">
            <a:noFill/>
            <a:miter lim="800000"/>
            <a:headEnd/>
            <a:tailEnd/>
          </a:ln>
        </p:spPr>
        <p:txBody>
          <a:bodyPr lIns="90488" tIns="44450" rIns="90488" bIns="44450">
            <a:spAutoFit/>
          </a:bodyPr>
          <a:lstStyle/>
          <a:p>
            <a:pPr algn="ctr" eaLnBrk="0" hangingPunct="0"/>
            <a:r>
              <a:rPr lang="en-US" sz="1800" b="1">
                <a:solidFill>
                  <a:srgbClr val="CC0000"/>
                </a:solidFill>
                <a:latin typeface="Arial" charset="0"/>
              </a:rPr>
              <a:t> Inefficient/ Unemployment</a:t>
            </a:r>
          </a:p>
        </p:txBody>
      </p:sp>
      <p:sp>
        <p:nvSpPr>
          <p:cNvPr id="77846" name="Rectangle 1046"/>
          <p:cNvSpPr>
            <a:spLocks noChangeArrowheads="1"/>
          </p:cNvSpPr>
          <p:nvPr/>
        </p:nvSpPr>
        <p:spPr bwMode="auto">
          <a:xfrm>
            <a:off x="3429000" y="1676400"/>
            <a:ext cx="3962400" cy="698500"/>
          </a:xfrm>
          <a:prstGeom prst="rect">
            <a:avLst/>
          </a:prstGeom>
          <a:noFill/>
          <a:ln w="12700">
            <a:noFill/>
            <a:miter lim="800000"/>
            <a:headEnd/>
            <a:tailEnd/>
          </a:ln>
        </p:spPr>
        <p:txBody>
          <a:bodyPr lIns="90488" tIns="44450" rIns="90488" bIns="44450">
            <a:spAutoFit/>
          </a:bodyPr>
          <a:lstStyle/>
          <a:p>
            <a:pPr algn="ctr" eaLnBrk="0" hangingPunct="0"/>
            <a:r>
              <a:rPr lang="en-US" b="1">
                <a:latin typeface="Arial" charset="0"/>
              </a:rPr>
              <a:t>Impossible/Unattainable </a:t>
            </a:r>
          </a:p>
          <a:p>
            <a:pPr algn="ctr" eaLnBrk="0" hangingPunct="0"/>
            <a:r>
              <a:rPr lang="en-US" sz="1600" b="1">
                <a:latin typeface="Arial" charset="0"/>
              </a:rPr>
              <a:t>(given current resources)</a:t>
            </a:r>
          </a:p>
        </p:txBody>
      </p:sp>
      <p:sp>
        <p:nvSpPr>
          <p:cNvPr id="77847" name="Line 1047"/>
          <p:cNvSpPr>
            <a:spLocks noChangeShapeType="1"/>
          </p:cNvSpPr>
          <p:nvPr/>
        </p:nvSpPr>
        <p:spPr bwMode="auto">
          <a:xfrm flipH="1">
            <a:off x="4962525" y="2436813"/>
            <a:ext cx="120650" cy="530225"/>
          </a:xfrm>
          <a:prstGeom prst="line">
            <a:avLst/>
          </a:prstGeom>
          <a:noFill/>
          <a:ln w="50800">
            <a:solidFill>
              <a:srgbClr val="CC0000"/>
            </a:solidFill>
            <a:round/>
            <a:headEnd/>
            <a:tailEnd type="triangle" w="med" len="med"/>
          </a:ln>
        </p:spPr>
        <p:txBody>
          <a:bodyPr wrap="none" anchor="ctr"/>
          <a:lstStyle/>
          <a:p>
            <a:endParaRPr lang="en-US"/>
          </a:p>
        </p:txBody>
      </p:sp>
      <p:sp>
        <p:nvSpPr>
          <p:cNvPr id="77848" name="Rectangle 1048"/>
          <p:cNvSpPr>
            <a:spLocks noChangeArrowheads="1"/>
          </p:cNvSpPr>
          <p:nvPr/>
        </p:nvSpPr>
        <p:spPr bwMode="auto">
          <a:xfrm>
            <a:off x="4572000" y="3810000"/>
            <a:ext cx="3384550" cy="363538"/>
          </a:xfrm>
          <a:prstGeom prst="rect">
            <a:avLst/>
          </a:prstGeom>
          <a:noFill/>
          <a:ln w="12700">
            <a:noFill/>
            <a:miter lim="800000"/>
            <a:headEnd/>
            <a:tailEnd/>
          </a:ln>
        </p:spPr>
        <p:txBody>
          <a:bodyPr lIns="90488" tIns="44450" rIns="90488" bIns="44450">
            <a:spAutoFit/>
          </a:bodyPr>
          <a:lstStyle/>
          <a:p>
            <a:pPr algn="ctr" eaLnBrk="0" hangingPunct="0"/>
            <a:r>
              <a:rPr lang="en-US" sz="1800" b="1">
                <a:latin typeface="Arial" charset="0"/>
              </a:rPr>
              <a:t>Efficient</a:t>
            </a:r>
          </a:p>
        </p:txBody>
      </p:sp>
      <p:sp>
        <p:nvSpPr>
          <p:cNvPr id="77849" name="Line 1049"/>
          <p:cNvSpPr>
            <a:spLocks noChangeShapeType="1"/>
          </p:cNvSpPr>
          <p:nvPr/>
        </p:nvSpPr>
        <p:spPr bwMode="auto">
          <a:xfrm flipH="1">
            <a:off x="5029200" y="4343400"/>
            <a:ext cx="887413" cy="925513"/>
          </a:xfrm>
          <a:prstGeom prst="line">
            <a:avLst/>
          </a:prstGeom>
          <a:noFill/>
          <a:ln w="50800">
            <a:solidFill>
              <a:srgbClr val="CC0000"/>
            </a:solidFill>
            <a:round/>
            <a:headEnd/>
            <a:tailEnd type="triangle" w="med" len="med"/>
          </a:ln>
        </p:spPr>
        <p:txBody>
          <a:bodyPr wrap="none" anchor="ctr"/>
          <a:lstStyle/>
          <a:p>
            <a:endParaRPr lang="en-US"/>
          </a:p>
        </p:txBody>
      </p:sp>
      <p:sp>
        <p:nvSpPr>
          <p:cNvPr id="23576" name="Rectangle 1050"/>
          <p:cNvSpPr>
            <a:spLocks noChangeArrowheads="1"/>
          </p:cNvSpPr>
          <p:nvPr/>
        </p:nvSpPr>
        <p:spPr bwMode="auto">
          <a:xfrm>
            <a:off x="152400" y="76200"/>
            <a:ext cx="8782050" cy="668338"/>
          </a:xfrm>
          <a:prstGeom prst="rect">
            <a:avLst/>
          </a:prstGeom>
          <a:noFill/>
          <a:ln w="12700">
            <a:noFill/>
            <a:miter lim="800000"/>
            <a:headEnd/>
            <a:tailEnd/>
          </a:ln>
        </p:spPr>
        <p:txBody>
          <a:bodyPr lIns="90488" tIns="44450" rIns="90488" bIns="44450">
            <a:spAutoFit/>
          </a:bodyPr>
          <a:lstStyle/>
          <a:p>
            <a:pPr algn="ctr" eaLnBrk="0" hangingPunct="0"/>
            <a:r>
              <a:rPr lang="en-US" sz="3800" b="1">
                <a:solidFill>
                  <a:srgbClr val="000099"/>
                </a:solidFill>
              </a:rPr>
              <a:t>PRODUCTION POSSIBILITIES</a:t>
            </a:r>
          </a:p>
        </p:txBody>
      </p:sp>
      <p:sp>
        <p:nvSpPr>
          <p:cNvPr id="77851" name="Oval 1051"/>
          <p:cNvSpPr>
            <a:spLocks noChangeArrowheads="1"/>
          </p:cNvSpPr>
          <p:nvPr/>
        </p:nvSpPr>
        <p:spPr bwMode="auto">
          <a:xfrm>
            <a:off x="5105400" y="5715000"/>
            <a:ext cx="157163" cy="157163"/>
          </a:xfrm>
          <a:prstGeom prst="ellipse">
            <a:avLst/>
          </a:prstGeom>
          <a:solidFill>
            <a:srgbClr val="CC0000"/>
          </a:solidFill>
          <a:ln w="31750">
            <a:solidFill>
              <a:schemeClr val="tx1"/>
            </a:solidFill>
            <a:round/>
            <a:headEnd/>
            <a:tailEnd/>
          </a:ln>
        </p:spPr>
        <p:txBody>
          <a:bodyPr wrap="none" anchor="ctr"/>
          <a:lstStyle/>
          <a:p>
            <a:endParaRPr lang="en-US"/>
          </a:p>
        </p:txBody>
      </p:sp>
      <p:sp>
        <p:nvSpPr>
          <p:cNvPr id="77852" name="Rectangle 1052"/>
          <p:cNvSpPr>
            <a:spLocks noChangeArrowheads="1"/>
          </p:cNvSpPr>
          <p:nvPr/>
        </p:nvSpPr>
        <p:spPr bwMode="auto">
          <a:xfrm>
            <a:off x="152400" y="762000"/>
            <a:ext cx="9144000" cy="860425"/>
          </a:xfrm>
          <a:prstGeom prst="rect">
            <a:avLst/>
          </a:prstGeom>
          <a:noFill/>
          <a:ln w="9525">
            <a:noFill/>
            <a:miter lim="800000"/>
            <a:headEnd/>
            <a:tailEnd/>
          </a:ln>
        </p:spPr>
        <p:txBody>
          <a:bodyPr>
            <a:spAutoFit/>
          </a:bodyPr>
          <a:lstStyle/>
          <a:p>
            <a:pPr algn="ctr">
              <a:lnSpc>
                <a:spcPct val="90000"/>
              </a:lnSpc>
              <a:spcBef>
                <a:spcPct val="20000"/>
              </a:spcBef>
            </a:pPr>
            <a:r>
              <a:rPr lang="en-US" altLang="en-US" sz="2800" b="1">
                <a:solidFill>
                  <a:srgbClr val="990000"/>
                </a:solidFill>
              </a:rPr>
              <a:t>How does the PPG graphically demonstrates scarcity, trade-offs, opportunity costs, and efficiency?</a:t>
            </a:r>
          </a:p>
        </p:txBody>
      </p:sp>
      <p:sp>
        <p:nvSpPr>
          <p:cNvPr id="23579" name="Slide Number Placeholder 2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72C63E6B-8180-43AC-B53E-CD7D83A9D5CF}" type="slidenum">
              <a:rPr lang="en-US" sz="1400"/>
              <a:pPr algn="r"/>
              <a:t>31</a:t>
            </a:fld>
            <a:endParaRPr lang="en-US" sz="1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7830"/>
                                        </p:tgtEl>
                                        <p:attrNameLst>
                                          <p:attrName>style.visibility</p:attrName>
                                        </p:attrNameLst>
                                      </p:cBhvr>
                                      <p:to>
                                        <p:strVal val="visible"/>
                                      </p:to>
                                    </p:set>
                                    <p:animEffect transition="in" filter="dissolve">
                                      <p:cBhvr>
                                        <p:cTn id="11" dur="500"/>
                                        <p:tgtEl>
                                          <p:spTgt spid="7783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7831"/>
                                        </p:tgtEl>
                                        <p:attrNameLst>
                                          <p:attrName>style.visibility</p:attrName>
                                        </p:attrNameLst>
                                      </p:cBhvr>
                                      <p:to>
                                        <p:strVal val="visible"/>
                                      </p:to>
                                    </p:set>
                                    <p:animEffect transition="in" filter="dissolve">
                                      <p:cBhvr>
                                        <p:cTn id="15" dur="500"/>
                                        <p:tgtEl>
                                          <p:spTgt spid="7783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7832"/>
                                        </p:tgtEl>
                                        <p:attrNameLst>
                                          <p:attrName>style.visibility</p:attrName>
                                        </p:attrNameLst>
                                      </p:cBhvr>
                                      <p:to>
                                        <p:strVal val="visible"/>
                                      </p:to>
                                    </p:set>
                                    <p:animEffect transition="in" filter="wipe(down)">
                                      <p:cBhvr>
                                        <p:cTn id="19" dur="500"/>
                                        <p:tgtEl>
                                          <p:spTgt spid="7783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7833"/>
                                        </p:tgtEl>
                                        <p:attrNameLst>
                                          <p:attrName>style.visibility</p:attrName>
                                        </p:attrNameLst>
                                      </p:cBhvr>
                                      <p:to>
                                        <p:strVal val="visible"/>
                                      </p:to>
                                    </p:set>
                                    <p:animEffect transition="in" filter="wipe(left)">
                                      <p:cBhvr>
                                        <p:cTn id="23" dur="500"/>
                                        <p:tgtEl>
                                          <p:spTgt spid="7783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7837"/>
                                        </p:tgtEl>
                                        <p:attrNameLst>
                                          <p:attrName>style.visibility</p:attrName>
                                        </p:attrNameLst>
                                      </p:cBhvr>
                                      <p:to>
                                        <p:strVal val="visible"/>
                                      </p:to>
                                    </p:set>
                                    <p:animEffect transition="in" filter="dissolve">
                                      <p:cBhvr>
                                        <p:cTn id="28" dur="500"/>
                                        <p:tgtEl>
                                          <p:spTgt spid="77837"/>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77839"/>
                                        </p:tgtEl>
                                        <p:attrNameLst>
                                          <p:attrName>style.visibility</p:attrName>
                                        </p:attrNameLst>
                                      </p:cBhvr>
                                      <p:to>
                                        <p:strVal val="visible"/>
                                      </p:to>
                                    </p:set>
                                    <p:animEffect transition="in" filter="dissolve">
                                      <p:cBhvr>
                                        <p:cTn id="32" dur="500"/>
                                        <p:tgtEl>
                                          <p:spTgt spid="7783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7834"/>
                                        </p:tgtEl>
                                        <p:attrNameLst>
                                          <p:attrName>style.visibility</p:attrName>
                                        </p:attrNameLst>
                                      </p:cBhvr>
                                      <p:to>
                                        <p:strVal val="visible"/>
                                      </p:to>
                                    </p:set>
                                    <p:animEffect transition="in" filter="dissolve">
                                      <p:cBhvr>
                                        <p:cTn id="37" dur="500"/>
                                        <p:tgtEl>
                                          <p:spTgt spid="77834"/>
                                        </p:tgtEl>
                                      </p:cBhvr>
                                    </p:animEffec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77840"/>
                                        </p:tgtEl>
                                        <p:attrNameLst>
                                          <p:attrName>style.visibility</p:attrName>
                                        </p:attrNameLst>
                                      </p:cBhvr>
                                      <p:to>
                                        <p:strVal val="visible"/>
                                      </p:to>
                                    </p:set>
                                    <p:animEffect transition="in" filter="dissolve">
                                      <p:cBhvr>
                                        <p:cTn id="41" dur="500"/>
                                        <p:tgtEl>
                                          <p:spTgt spid="77840"/>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7835"/>
                                        </p:tgtEl>
                                        <p:attrNameLst>
                                          <p:attrName>style.visibility</p:attrName>
                                        </p:attrNameLst>
                                      </p:cBhvr>
                                      <p:to>
                                        <p:strVal val="visible"/>
                                      </p:to>
                                    </p:set>
                                    <p:animEffect transition="in" filter="dissolve">
                                      <p:cBhvr>
                                        <p:cTn id="46" dur="500"/>
                                        <p:tgtEl>
                                          <p:spTgt spid="77835"/>
                                        </p:tgtEl>
                                      </p:cBhvr>
                                    </p:animEffect>
                                  </p:childTnLst>
                                </p:cTn>
                              </p:par>
                            </p:childTnLst>
                          </p:cTn>
                        </p:par>
                        <p:par>
                          <p:cTn id="47" fill="hold">
                            <p:stCondLst>
                              <p:cond delay="500"/>
                            </p:stCondLst>
                            <p:childTnLst>
                              <p:par>
                                <p:cTn id="48" presetID="9" presetClass="entr" presetSubtype="0" fill="hold" grpId="0" nodeType="afterEffect">
                                  <p:stCondLst>
                                    <p:cond delay="0"/>
                                  </p:stCondLst>
                                  <p:childTnLst>
                                    <p:set>
                                      <p:cBhvr>
                                        <p:cTn id="49" dur="1" fill="hold">
                                          <p:stCondLst>
                                            <p:cond delay="0"/>
                                          </p:stCondLst>
                                        </p:cTn>
                                        <p:tgtEl>
                                          <p:spTgt spid="77841"/>
                                        </p:tgtEl>
                                        <p:attrNameLst>
                                          <p:attrName>style.visibility</p:attrName>
                                        </p:attrNameLst>
                                      </p:cBhvr>
                                      <p:to>
                                        <p:strVal val="visible"/>
                                      </p:to>
                                    </p:set>
                                    <p:animEffect transition="in" filter="dissolve">
                                      <p:cBhvr>
                                        <p:cTn id="50" dur="500"/>
                                        <p:tgtEl>
                                          <p:spTgt spid="77841"/>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77836"/>
                                        </p:tgtEl>
                                        <p:attrNameLst>
                                          <p:attrName>style.visibility</p:attrName>
                                        </p:attrNameLst>
                                      </p:cBhvr>
                                      <p:to>
                                        <p:strVal val="visible"/>
                                      </p:to>
                                    </p:set>
                                    <p:animEffect transition="in" filter="dissolve">
                                      <p:cBhvr>
                                        <p:cTn id="55" dur="500"/>
                                        <p:tgtEl>
                                          <p:spTgt spid="77836"/>
                                        </p:tgtEl>
                                      </p:cBhvr>
                                    </p:animEffect>
                                  </p:childTnLst>
                                </p:cTn>
                              </p:par>
                            </p:childTnLst>
                          </p:cTn>
                        </p:par>
                        <p:par>
                          <p:cTn id="56" fill="hold">
                            <p:stCondLst>
                              <p:cond delay="500"/>
                            </p:stCondLst>
                            <p:childTnLst>
                              <p:par>
                                <p:cTn id="57" presetID="9" presetClass="entr" presetSubtype="0" fill="hold" grpId="0" nodeType="afterEffect">
                                  <p:stCondLst>
                                    <p:cond delay="0"/>
                                  </p:stCondLst>
                                  <p:childTnLst>
                                    <p:set>
                                      <p:cBhvr>
                                        <p:cTn id="58" dur="1" fill="hold">
                                          <p:stCondLst>
                                            <p:cond delay="0"/>
                                          </p:stCondLst>
                                        </p:cTn>
                                        <p:tgtEl>
                                          <p:spTgt spid="77842"/>
                                        </p:tgtEl>
                                        <p:attrNameLst>
                                          <p:attrName>style.visibility</p:attrName>
                                        </p:attrNameLst>
                                      </p:cBhvr>
                                      <p:to>
                                        <p:strVal val="visible"/>
                                      </p:to>
                                    </p:set>
                                    <p:animEffect transition="in" filter="dissolve">
                                      <p:cBhvr>
                                        <p:cTn id="59" dur="500"/>
                                        <p:tgtEl>
                                          <p:spTgt spid="77842"/>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77851"/>
                                        </p:tgtEl>
                                        <p:attrNameLst>
                                          <p:attrName>style.visibility</p:attrName>
                                        </p:attrNameLst>
                                      </p:cBhvr>
                                      <p:to>
                                        <p:strVal val="visible"/>
                                      </p:to>
                                    </p:set>
                                    <p:animEffect transition="in" filter="dissolve">
                                      <p:cBhvr>
                                        <p:cTn id="64" dur="500"/>
                                        <p:tgtEl>
                                          <p:spTgt spid="77851"/>
                                        </p:tgtEl>
                                      </p:cBhvr>
                                    </p:animEffect>
                                  </p:childTnLst>
                                </p:cTn>
                              </p:par>
                            </p:childTnLst>
                          </p:cTn>
                        </p:par>
                        <p:par>
                          <p:cTn id="65" fill="hold">
                            <p:stCondLst>
                              <p:cond delay="500"/>
                            </p:stCondLst>
                            <p:childTnLst>
                              <p:par>
                                <p:cTn id="66" presetID="9" presetClass="entr" presetSubtype="0" fill="hold" grpId="0" nodeType="afterEffect">
                                  <p:stCondLst>
                                    <p:cond delay="0"/>
                                  </p:stCondLst>
                                  <p:childTnLst>
                                    <p:set>
                                      <p:cBhvr>
                                        <p:cTn id="67" dur="1" fill="hold">
                                          <p:stCondLst>
                                            <p:cond delay="0"/>
                                          </p:stCondLst>
                                        </p:cTn>
                                        <p:tgtEl>
                                          <p:spTgt spid="77843"/>
                                        </p:tgtEl>
                                        <p:attrNameLst>
                                          <p:attrName>style.visibility</p:attrName>
                                        </p:attrNameLst>
                                      </p:cBhvr>
                                      <p:to>
                                        <p:strVal val="visible"/>
                                      </p:to>
                                    </p:set>
                                    <p:animEffect transition="in" filter="dissolve">
                                      <p:cBhvr>
                                        <p:cTn id="68" dur="500"/>
                                        <p:tgtEl>
                                          <p:spTgt spid="77843"/>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77826"/>
                                        </p:tgtEl>
                                        <p:attrNameLst>
                                          <p:attrName>style.visibility</p:attrName>
                                        </p:attrNameLst>
                                      </p:cBhvr>
                                      <p:to>
                                        <p:strVal val="visible"/>
                                      </p:to>
                                    </p:set>
                                    <p:animEffect transition="in" filter="dissolve">
                                      <p:cBhvr>
                                        <p:cTn id="73" dur="500"/>
                                        <p:tgtEl>
                                          <p:spTgt spid="77826"/>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77852"/>
                                        </p:tgtEl>
                                        <p:attrNameLst>
                                          <p:attrName>style.visibility</p:attrName>
                                        </p:attrNameLst>
                                      </p:cBhvr>
                                      <p:to>
                                        <p:strVal val="visible"/>
                                      </p:to>
                                    </p:set>
                                    <p:anim calcmode="lin" valueType="num">
                                      <p:cBhvr additive="base">
                                        <p:cTn id="78" dur="500" fill="hold"/>
                                        <p:tgtEl>
                                          <p:spTgt spid="77852"/>
                                        </p:tgtEl>
                                        <p:attrNameLst>
                                          <p:attrName>ppt_x</p:attrName>
                                        </p:attrNameLst>
                                      </p:cBhvr>
                                      <p:tavLst>
                                        <p:tav tm="0">
                                          <p:val>
                                            <p:strVal val="0-#ppt_w/2"/>
                                          </p:val>
                                        </p:tav>
                                        <p:tav tm="100000">
                                          <p:val>
                                            <p:strVal val="#ppt_x"/>
                                          </p:val>
                                        </p:tav>
                                      </p:tavLst>
                                    </p:anim>
                                    <p:anim calcmode="lin" valueType="num">
                                      <p:cBhvr additive="base">
                                        <p:cTn id="79" dur="500" fill="hold"/>
                                        <p:tgtEl>
                                          <p:spTgt spid="77852"/>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77845"/>
                                        </p:tgtEl>
                                        <p:attrNameLst>
                                          <p:attrName>style.visibility</p:attrName>
                                        </p:attrNameLst>
                                      </p:cBhvr>
                                      <p:to>
                                        <p:strVal val="visible"/>
                                      </p:to>
                                    </p:set>
                                    <p:animEffect transition="in" filter="dissolve">
                                      <p:cBhvr>
                                        <p:cTn id="84" dur="500"/>
                                        <p:tgtEl>
                                          <p:spTgt spid="77845"/>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77848"/>
                                        </p:tgtEl>
                                        <p:attrNameLst>
                                          <p:attrName>style.visibility</p:attrName>
                                        </p:attrNameLst>
                                      </p:cBhvr>
                                      <p:to>
                                        <p:strVal val="visible"/>
                                      </p:to>
                                    </p:set>
                                    <p:animEffect transition="in" filter="dissolve">
                                      <p:cBhvr>
                                        <p:cTn id="89" dur="500"/>
                                        <p:tgtEl>
                                          <p:spTgt spid="77848"/>
                                        </p:tgtEl>
                                      </p:cBhvr>
                                    </p:animEffect>
                                  </p:childTnLst>
                                </p:cTn>
                              </p:par>
                            </p:childTnLst>
                          </p:cTn>
                        </p:par>
                        <p:par>
                          <p:cTn id="90" fill="hold">
                            <p:stCondLst>
                              <p:cond delay="500"/>
                            </p:stCondLst>
                            <p:childTnLst>
                              <p:par>
                                <p:cTn id="91" presetID="9" presetClass="entr" presetSubtype="0" fill="hold" grpId="0" nodeType="afterEffect">
                                  <p:stCondLst>
                                    <p:cond delay="0"/>
                                  </p:stCondLst>
                                  <p:childTnLst>
                                    <p:set>
                                      <p:cBhvr>
                                        <p:cTn id="92" dur="1" fill="hold">
                                          <p:stCondLst>
                                            <p:cond delay="0"/>
                                          </p:stCondLst>
                                        </p:cTn>
                                        <p:tgtEl>
                                          <p:spTgt spid="77849"/>
                                        </p:tgtEl>
                                        <p:attrNameLst>
                                          <p:attrName>style.visibility</p:attrName>
                                        </p:attrNameLst>
                                      </p:cBhvr>
                                      <p:to>
                                        <p:strVal val="visible"/>
                                      </p:to>
                                    </p:set>
                                    <p:animEffect transition="in" filter="dissolve">
                                      <p:cBhvr>
                                        <p:cTn id="93" dur="500"/>
                                        <p:tgtEl>
                                          <p:spTgt spid="77849"/>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77838"/>
                                        </p:tgtEl>
                                        <p:attrNameLst>
                                          <p:attrName>style.visibility</p:attrName>
                                        </p:attrNameLst>
                                      </p:cBhvr>
                                      <p:to>
                                        <p:strVal val="visible"/>
                                      </p:to>
                                    </p:set>
                                    <p:animEffect transition="in" filter="dissolve">
                                      <p:cBhvr>
                                        <p:cTn id="98" dur="500"/>
                                        <p:tgtEl>
                                          <p:spTgt spid="77838"/>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77844"/>
                                        </p:tgtEl>
                                        <p:attrNameLst>
                                          <p:attrName>style.visibility</p:attrName>
                                        </p:attrNameLst>
                                      </p:cBhvr>
                                      <p:to>
                                        <p:strVal val="visible"/>
                                      </p:to>
                                    </p:set>
                                    <p:animEffect transition="in" filter="dissolve">
                                      <p:cBhvr>
                                        <p:cTn id="103" dur="500"/>
                                        <p:tgtEl>
                                          <p:spTgt spid="77844"/>
                                        </p:tgtEl>
                                      </p:cBhvr>
                                    </p:animEffect>
                                  </p:childTnLst>
                                </p:cTn>
                              </p:par>
                            </p:childTnLst>
                          </p:cTn>
                        </p:par>
                        <p:par>
                          <p:cTn id="104" fill="hold">
                            <p:stCondLst>
                              <p:cond delay="500"/>
                            </p:stCondLst>
                            <p:childTnLst>
                              <p:par>
                                <p:cTn id="105" presetID="9" presetClass="entr" presetSubtype="0" fill="hold" grpId="0" nodeType="afterEffect">
                                  <p:stCondLst>
                                    <p:cond delay="0"/>
                                  </p:stCondLst>
                                  <p:childTnLst>
                                    <p:set>
                                      <p:cBhvr>
                                        <p:cTn id="106" dur="1" fill="hold">
                                          <p:stCondLst>
                                            <p:cond delay="0"/>
                                          </p:stCondLst>
                                        </p:cTn>
                                        <p:tgtEl>
                                          <p:spTgt spid="77846"/>
                                        </p:tgtEl>
                                        <p:attrNameLst>
                                          <p:attrName>style.visibility</p:attrName>
                                        </p:attrNameLst>
                                      </p:cBhvr>
                                      <p:to>
                                        <p:strVal val="visible"/>
                                      </p:to>
                                    </p:set>
                                    <p:animEffect transition="in" filter="dissolve">
                                      <p:cBhvr>
                                        <p:cTn id="107" dur="500"/>
                                        <p:tgtEl>
                                          <p:spTgt spid="77846"/>
                                        </p:tgtEl>
                                      </p:cBhvr>
                                    </p:animEffect>
                                  </p:childTnLst>
                                </p:cTn>
                              </p:par>
                            </p:childTnLst>
                          </p:cTn>
                        </p:par>
                        <p:par>
                          <p:cTn id="108" fill="hold">
                            <p:stCondLst>
                              <p:cond delay="1000"/>
                            </p:stCondLst>
                            <p:childTnLst>
                              <p:par>
                                <p:cTn id="109" presetID="9" presetClass="entr" presetSubtype="0" fill="hold" grpId="0" nodeType="afterEffect">
                                  <p:stCondLst>
                                    <p:cond delay="0"/>
                                  </p:stCondLst>
                                  <p:childTnLst>
                                    <p:set>
                                      <p:cBhvr>
                                        <p:cTn id="110" dur="1" fill="hold">
                                          <p:stCondLst>
                                            <p:cond delay="0"/>
                                          </p:stCondLst>
                                        </p:cTn>
                                        <p:tgtEl>
                                          <p:spTgt spid="77847"/>
                                        </p:tgtEl>
                                        <p:attrNameLst>
                                          <p:attrName>style.visibility</p:attrName>
                                        </p:attrNameLst>
                                      </p:cBhvr>
                                      <p:to>
                                        <p:strVal val="visible"/>
                                      </p:to>
                                    </p:set>
                                    <p:animEffect transition="in" filter="dissolve">
                                      <p:cBhvr>
                                        <p:cTn id="111" dur="500"/>
                                        <p:tgtEl>
                                          <p:spTgt spid="77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30" grpId="0" autoUpdateAnimBg="0"/>
      <p:bldP spid="77831" grpId="0" autoUpdateAnimBg="0"/>
      <p:bldP spid="77832" grpId="0" autoUpdateAnimBg="0"/>
      <p:bldP spid="77833" grpId="0" autoUpdateAnimBg="0"/>
      <p:bldP spid="77834" grpId="0" animBg="1"/>
      <p:bldP spid="77835" grpId="0" animBg="1"/>
      <p:bldP spid="77836" grpId="0" animBg="1"/>
      <p:bldP spid="77837" grpId="0" animBg="1"/>
      <p:bldP spid="77838" grpId="0" animBg="1"/>
      <p:bldP spid="77839" grpId="0" autoUpdateAnimBg="0"/>
      <p:bldP spid="77840" grpId="0" autoUpdateAnimBg="0"/>
      <p:bldP spid="77841" grpId="0" autoUpdateAnimBg="0"/>
      <p:bldP spid="77842" grpId="0" autoUpdateAnimBg="0"/>
      <p:bldP spid="77843" grpId="0" autoUpdateAnimBg="0"/>
      <p:bldP spid="77844" grpId="0" autoUpdateAnimBg="0"/>
      <p:bldP spid="77845" grpId="0" autoUpdateAnimBg="0"/>
      <p:bldP spid="77846" grpId="0" autoUpdateAnimBg="0"/>
      <p:bldP spid="77847" grpId="0" animBg="1"/>
      <p:bldP spid="77848" grpId="0" autoUpdateAnimBg="0"/>
      <p:bldP spid="77849" grpId="0" animBg="1"/>
      <p:bldP spid="77851" grpId="0" animBg="1"/>
      <p:bldP spid="7785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7"/>
          <p:cNvSpPr>
            <a:spLocks noChangeArrowheads="1"/>
          </p:cNvSpPr>
          <p:nvPr/>
        </p:nvSpPr>
        <p:spPr bwMode="auto">
          <a:xfrm>
            <a:off x="38100" y="2641600"/>
            <a:ext cx="3927475" cy="641350"/>
          </a:xfrm>
          <a:prstGeom prst="rect">
            <a:avLst/>
          </a:prstGeom>
          <a:noFill/>
          <a:ln w="9525">
            <a:noFill/>
            <a:miter lim="800000"/>
            <a:headEnd/>
            <a:tailEnd/>
          </a:ln>
        </p:spPr>
        <p:txBody>
          <a:bodyPr>
            <a:spAutoFit/>
          </a:bodyPr>
          <a:lstStyle/>
          <a:p>
            <a:pPr lvl="1" eaLnBrk="0" hangingPunct="0">
              <a:lnSpc>
                <a:spcPct val="90000"/>
              </a:lnSpc>
            </a:pPr>
            <a:r>
              <a:rPr lang="en-US" sz="2000" b="1" i="1">
                <a:solidFill>
                  <a:schemeClr val="accent2"/>
                </a:solidFill>
                <a:latin typeface="Arial" charset="0"/>
              </a:rPr>
              <a:t>2.The opportunity cost of moving from b to d is…</a:t>
            </a:r>
          </a:p>
        </p:txBody>
      </p:sp>
      <p:sp>
        <p:nvSpPr>
          <p:cNvPr id="24579" name="Rectangle 1028"/>
          <p:cNvSpPr>
            <a:spLocks noChangeArrowheads="1"/>
          </p:cNvSpPr>
          <p:nvPr/>
        </p:nvSpPr>
        <p:spPr bwMode="auto">
          <a:xfrm>
            <a:off x="38100" y="4394200"/>
            <a:ext cx="4562475" cy="641350"/>
          </a:xfrm>
          <a:prstGeom prst="rect">
            <a:avLst/>
          </a:prstGeom>
          <a:noFill/>
          <a:ln w="9525">
            <a:noFill/>
            <a:miter lim="800000"/>
            <a:headEnd/>
            <a:tailEnd/>
          </a:ln>
        </p:spPr>
        <p:txBody>
          <a:bodyPr>
            <a:spAutoFit/>
          </a:bodyPr>
          <a:lstStyle/>
          <a:p>
            <a:pPr lvl="1" eaLnBrk="0" hangingPunct="0">
              <a:lnSpc>
                <a:spcPct val="90000"/>
              </a:lnSpc>
              <a:spcBef>
                <a:spcPct val="50000"/>
              </a:spcBef>
            </a:pPr>
            <a:r>
              <a:rPr lang="en-US" sz="2000" b="1" i="1">
                <a:solidFill>
                  <a:schemeClr val="accent2"/>
                </a:solidFill>
                <a:latin typeface="Arial" charset="0"/>
              </a:rPr>
              <a:t>4.The opportunity cost of moving from f to c is…</a:t>
            </a:r>
          </a:p>
        </p:txBody>
      </p:sp>
      <p:sp>
        <p:nvSpPr>
          <p:cNvPr id="24580" name="Rectangle 1029"/>
          <p:cNvSpPr>
            <a:spLocks noChangeArrowheads="1"/>
          </p:cNvSpPr>
          <p:nvPr/>
        </p:nvSpPr>
        <p:spPr bwMode="auto">
          <a:xfrm>
            <a:off x="38100" y="3505200"/>
            <a:ext cx="3952875" cy="641350"/>
          </a:xfrm>
          <a:prstGeom prst="rect">
            <a:avLst/>
          </a:prstGeom>
          <a:noFill/>
          <a:ln w="9525">
            <a:noFill/>
            <a:miter lim="800000"/>
            <a:headEnd/>
            <a:tailEnd/>
          </a:ln>
        </p:spPr>
        <p:txBody>
          <a:bodyPr>
            <a:spAutoFit/>
          </a:bodyPr>
          <a:lstStyle/>
          <a:p>
            <a:pPr lvl="1" eaLnBrk="0" hangingPunct="0">
              <a:lnSpc>
                <a:spcPct val="90000"/>
              </a:lnSpc>
            </a:pPr>
            <a:r>
              <a:rPr lang="en-US" sz="2000" b="1" i="1">
                <a:solidFill>
                  <a:schemeClr val="accent2"/>
                </a:solidFill>
                <a:latin typeface="Arial" charset="0"/>
              </a:rPr>
              <a:t>3.The opportunity cost of moving from d to b is…</a:t>
            </a:r>
          </a:p>
        </p:txBody>
      </p:sp>
      <p:pic>
        <p:nvPicPr>
          <p:cNvPr id="24581" name="Picture 1033"/>
          <p:cNvPicPr>
            <a:picLocks noChangeAspect="1" noChangeArrowheads="1"/>
          </p:cNvPicPr>
          <p:nvPr/>
        </p:nvPicPr>
        <p:blipFill>
          <a:blip r:embed="rId2" cstate="print"/>
          <a:srcRect r="46259" b="7956"/>
          <a:stretch>
            <a:fillRect/>
          </a:stretch>
        </p:blipFill>
        <p:spPr bwMode="auto">
          <a:xfrm>
            <a:off x="5181600" y="1447800"/>
            <a:ext cx="3965575" cy="4702175"/>
          </a:xfrm>
          <a:prstGeom prst="rect">
            <a:avLst/>
          </a:prstGeom>
          <a:noFill/>
          <a:ln w="9525">
            <a:noFill/>
            <a:miter lim="800000"/>
            <a:headEnd/>
            <a:tailEnd/>
          </a:ln>
        </p:spPr>
      </p:pic>
      <p:sp>
        <p:nvSpPr>
          <p:cNvPr id="24582" name="Rectangle 1034"/>
          <p:cNvSpPr>
            <a:spLocks noChangeArrowheads="1"/>
          </p:cNvSpPr>
          <p:nvPr/>
        </p:nvSpPr>
        <p:spPr bwMode="auto">
          <a:xfrm>
            <a:off x="0" y="5143500"/>
            <a:ext cx="4956175" cy="366713"/>
          </a:xfrm>
          <a:prstGeom prst="rect">
            <a:avLst/>
          </a:prstGeom>
          <a:noFill/>
          <a:ln w="9525">
            <a:noFill/>
            <a:miter lim="800000"/>
            <a:headEnd/>
            <a:tailEnd/>
          </a:ln>
        </p:spPr>
        <p:txBody>
          <a:bodyPr>
            <a:spAutoFit/>
          </a:bodyPr>
          <a:lstStyle/>
          <a:p>
            <a:pPr lvl="1" eaLnBrk="0" hangingPunct="0">
              <a:lnSpc>
                <a:spcPct val="90000"/>
              </a:lnSpc>
              <a:spcBef>
                <a:spcPct val="50000"/>
              </a:spcBef>
            </a:pPr>
            <a:r>
              <a:rPr lang="en-US" sz="2000" b="1" i="1">
                <a:solidFill>
                  <a:schemeClr val="accent2"/>
                </a:solidFill>
                <a:latin typeface="Arial" charset="0"/>
              </a:rPr>
              <a:t>5.What can you say about point G?</a:t>
            </a:r>
          </a:p>
        </p:txBody>
      </p:sp>
      <p:sp>
        <p:nvSpPr>
          <p:cNvPr id="24583" name="Rectangle 1036"/>
          <p:cNvSpPr>
            <a:spLocks noChangeArrowheads="1"/>
          </p:cNvSpPr>
          <p:nvPr/>
        </p:nvSpPr>
        <p:spPr bwMode="auto">
          <a:xfrm>
            <a:off x="0" y="1816100"/>
            <a:ext cx="3962400" cy="701675"/>
          </a:xfrm>
          <a:prstGeom prst="rect">
            <a:avLst/>
          </a:prstGeom>
          <a:noFill/>
          <a:ln w="9525">
            <a:noFill/>
            <a:miter lim="800000"/>
            <a:headEnd/>
            <a:tailEnd/>
          </a:ln>
        </p:spPr>
        <p:txBody>
          <a:bodyPr>
            <a:spAutoFit/>
          </a:bodyPr>
          <a:lstStyle/>
          <a:p>
            <a:pPr lvl="1" eaLnBrk="0" hangingPunct="0"/>
            <a:r>
              <a:rPr lang="en-US" sz="2000" b="1" i="1">
                <a:solidFill>
                  <a:schemeClr val="accent2"/>
                </a:solidFill>
                <a:latin typeface="Arial" charset="0"/>
              </a:rPr>
              <a:t>1. The opportunity cost of moving from a to b is…</a:t>
            </a:r>
          </a:p>
        </p:txBody>
      </p:sp>
      <p:sp>
        <p:nvSpPr>
          <p:cNvPr id="24584" name="Rectangle 1037"/>
          <p:cNvSpPr>
            <a:spLocks noChangeArrowheads="1"/>
          </p:cNvSpPr>
          <p:nvPr/>
        </p:nvSpPr>
        <p:spPr bwMode="auto">
          <a:xfrm>
            <a:off x="279400" y="1295400"/>
            <a:ext cx="1539875" cy="457200"/>
          </a:xfrm>
          <a:prstGeom prst="rect">
            <a:avLst/>
          </a:prstGeom>
          <a:noFill/>
          <a:ln w="9525">
            <a:noFill/>
            <a:miter lim="800000"/>
            <a:headEnd/>
            <a:tailEnd/>
          </a:ln>
        </p:spPr>
        <p:txBody>
          <a:bodyPr wrap="none">
            <a:spAutoFit/>
          </a:bodyPr>
          <a:lstStyle/>
          <a:p>
            <a:pPr eaLnBrk="0" hangingPunct="0"/>
            <a:r>
              <a:rPr lang="en-US" b="1" i="1">
                <a:solidFill>
                  <a:schemeClr val="accent2"/>
                </a:solidFill>
                <a:latin typeface="Arial" charset="0"/>
              </a:rPr>
              <a:t>Example:</a:t>
            </a:r>
          </a:p>
        </p:txBody>
      </p:sp>
      <p:sp>
        <p:nvSpPr>
          <p:cNvPr id="24585" name="Rectangle 1038"/>
          <p:cNvSpPr>
            <a:spLocks noChangeArrowheads="1"/>
          </p:cNvSpPr>
          <p:nvPr/>
        </p:nvSpPr>
        <p:spPr bwMode="auto">
          <a:xfrm>
            <a:off x="152400" y="214313"/>
            <a:ext cx="8782050" cy="728662"/>
          </a:xfrm>
          <a:prstGeom prst="rect">
            <a:avLst/>
          </a:prstGeom>
          <a:noFill/>
          <a:ln w="12700">
            <a:noFill/>
            <a:miter lim="800000"/>
            <a:headEnd/>
            <a:tailEnd/>
          </a:ln>
        </p:spPr>
        <p:txBody>
          <a:bodyPr lIns="90488" tIns="44450" rIns="90488" bIns="44450">
            <a:spAutoFit/>
          </a:bodyPr>
          <a:lstStyle/>
          <a:p>
            <a:pPr algn="ctr" eaLnBrk="0" hangingPunct="0"/>
            <a:r>
              <a:rPr lang="en-US" sz="4200" b="1">
                <a:solidFill>
                  <a:srgbClr val="000099"/>
                </a:solidFill>
              </a:rPr>
              <a:t>Opportunity Cost</a:t>
            </a:r>
          </a:p>
        </p:txBody>
      </p:sp>
      <p:pic>
        <p:nvPicPr>
          <p:cNvPr id="24586" name="Picture 1039" descr="see saw hap faces"/>
          <p:cNvPicPr>
            <a:picLocks noChangeAspect="1" noChangeArrowheads="1" noCrop="1"/>
          </p:cNvPicPr>
          <p:nvPr/>
        </p:nvPicPr>
        <p:blipFill>
          <a:blip r:embed="rId3" cstate="print"/>
          <a:srcRect/>
          <a:stretch>
            <a:fillRect/>
          </a:stretch>
        </p:blipFill>
        <p:spPr bwMode="auto">
          <a:xfrm>
            <a:off x="7467600" y="0"/>
            <a:ext cx="1447800" cy="1128713"/>
          </a:xfrm>
          <a:prstGeom prst="rect">
            <a:avLst/>
          </a:prstGeom>
          <a:noFill/>
          <a:ln w="9525">
            <a:noFill/>
            <a:miter lim="800000"/>
            <a:headEnd/>
            <a:tailEnd/>
          </a:ln>
        </p:spPr>
      </p:pic>
      <p:sp>
        <p:nvSpPr>
          <p:cNvPr id="24587" name="Slide Number Placeholder 15"/>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21FB39A7-2DD2-44E8-8468-F84CF28D0129}" type="slidenum">
              <a:rPr lang="en-US" sz="1400"/>
              <a:pPr algn="r"/>
              <a:t>32</a:t>
            </a:fld>
            <a:endParaRPr lang="en-US" sz="1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828800" y="1543050"/>
            <a:ext cx="6972300" cy="457200"/>
          </a:xfrm>
          <a:prstGeom prst="rect">
            <a:avLst/>
          </a:prstGeom>
          <a:noFill/>
          <a:ln w="19050">
            <a:noFill/>
            <a:miter lim="800000"/>
            <a:headEnd/>
            <a:tailEnd/>
          </a:ln>
        </p:spPr>
        <p:txBody>
          <a:bodyPr lIns="92075" tIns="46038" rIns="92075" bIns="46038">
            <a:spAutoFit/>
          </a:bodyPr>
          <a:lstStyle/>
          <a:p>
            <a:pPr>
              <a:spcBef>
                <a:spcPct val="50000"/>
              </a:spcBef>
            </a:pPr>
            <a:endParaRPr lang="en-US">
              <a:cs typeface="Arial" charset="0"/>
            </a:endParaRPr>
          </a:p>
        </p:txBody>
      </p:sp>
      <p:sp>
        <p:nvSpPr>
          <p:cNvPr id="103427" name="Rectangle 3"/>
          <p:cNvSpPr>
            <a:spLocks noChangeArrowheads="1"/>
          </p:cNvSpPr>
          <p:nvPr/>
        </p:nvSpPr>
        <p:spPr bwMode="auto">
          <a:xfrm>
            <a:off x="0" y="533400"/>
            <a:ext cx="8915400" cy="1736725"/>
          </a:xfrm>
          <a:prstGeom prst="rect">
            <a:avLst/>
          </a:prstGeom>
          <a:noFill/>
          <a:ln w="9525">
            <a:noFill/>
            <a:miter lim="800000"/>
            <a:headEnd/>
            <a:tailEnd/>
          </a:ln>
        </p:spPr>
        <p:txBody>
          <a:bodyPr>
            <a:spAutoFit/>
          </a:bodyPr>
          <a:lstStyle/>
          <a:p>
            <a:pPr marL="457200" indent="-457200" algn="ctr">
              <a:spcBef>
                <a:spcPct val="50000"/>
              </a:spcBef>
            </a:pPr>
            <a:r>
              <a:rPr lang="en-US" sz="5400" b="1">
                <a:cs typeface="Times New Roman" charset="0"/>
              </a:rPr>
              <a:t>The Production Possibilities Curve (or Frontier)</a:t>
            </a:r>
          </a:p>
        </p:txBody>
      </p:sp>
      <p:pic>
        <p:nvPicPr>
          <p:cNvPr id="25604" name="Picture 6"/>
          <p:cNvPicPr>
            <a:picLocks noChangeAspect="1" noChangeArrowheads="1"/>
          </p:cNvPicPr>
          <p:nvPr/>
        </p:nvPicPr>
        <p:blipFill>
          <a:blip r:embed="rId2" cstate="print"/>
          <a:srcRect l="5357"/>
          <a:stretch>
            <a:fillRect/>
          </a:stretch>
        </p:blipFill>
        <p:spPr bwMode="auto">
          <a:xfrm>
            <a:off x="2514600" y="2590800"/>
            <a:ext cx="4038600" cy="3822700"/>
          </a:xfrm>
          <a:prstGeom prst="rect">
            <a:avLst/>
          </a:prstGeom>
          <a:noFill/>
          <a:ln w="9525">
            <a:noFill/>
            <a:miter lim="800000"/>
            <a:headEnd/>
            <a:tailEnd/>
          </a:ln>
        </p:spPr>
      </p:pic>
      <p:sp>
        <p:nvSpPr>
          <p:cNvPr id="25605" name="Slide Number Placeholder 4"/>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E7B0B011-39F9-4EF1-9E40-F97BAA120F63}" type="slidenum">
              <a:rPr lang="en-US" sz="1400"/>
              <a:pPr algn="r"/>
              <a:t>33</a:t>
            </a:fld>
            <a:endParaRPr lang="en-US" sz="1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 calcmode="lin" valueType="num">
                                      <p:cBhvr additive="base">
                                        <p:cTn id="7" dur="500" fill="hold"/>
                                        <p:tgtEl>
                                          <p:spTgt spid="103427"/>
                                        </p:tgtEl>
                                        <p:attrNameLst>
                                          <p:attrName>ppt_x</p:attrName>
                                        </p:attrNameLst>
                                      </p:cBhvr>
                                      <p:tavLst>
                                        <p:tav tm="0">
                                          <p:val>
                                            <p:strVal val="0-#ppt_w/2"/>
                                          </p:val>
                                        </p:tav>
                                        <p:tav tm="100000">
                                          <p:val>
                                            <p:strVal val="#ppt_x"/>
                                          </p:val>
                                        </p:tav>
                                      </p:tavLst>
                                    </p:anim>
                                    <p:anim calcmode="lin" valueType="num">
                                      <p:cBhvr additive="base">
                                        <p:cTn id="8" dur="500" fill="hold"/>
                                        <p:tgtEl>
                                          <p:spTgt spid="1034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1029"/>
          <p:cNvSpPr>
            <a:spLocks noChangeArrowheads="1"/>
          </p:cNvSpPr>
          <p:nvPr/>
        </p:nvSpPr>
        <p:spPr bwMode="auto">
          <a:xfrm>
            <a:off x="1066800" y="1752600"/>
            <a:ext cx="6819900" cy="576263"/>
          </a:xfrm>
          <a:prstGeom prst="rect">
            <a:avLst/>
          </a:prstGeom>
          <a:noFill/>
          <a:ln w="12700">
            <a:noFill/>
            <a:miter lim="800000"/>
            <a:headEnd/>
            <a:tailEnd/>
          </a:ln>
        </p:spPr>
        <p:txBody>
          <a:bodyPr lIns="90488" tIns="44450" rIns="90488" bIns="44450">
            <a:spAutoFit/>
          </a:bodyPr>
          <a:lstStyle/>
          <a:p>
            <a:pPr eaLnBrk="0" hangingPunct="0"/>
            <a:r>
              <a:rPr lang="en-US" sz="3200" b="1">
                <a:latin typeface="Arial" charset="0"/>
              </a:rPr>
              <a:t>PIZZA		0	1	2	3	4</a:t>
            </a:r>
            <a:endParaRPr lang="en-US" sz="2000" b="1">
              <a:latin typeface="Arial" charset="0"/>
            </a:endParaRPr>
          </a:p>
        </p:txBody>
      </p:sp>
      <p:sp>
        <p:nvSpPr>
          <p:cNvPr id="100358" name="Rectangle 1030"/>
          <p:cNvSpPr>
            <a:spLocks noChangeArrowheads="1"/>
          </p:cNvSpPr>
          <p:nvPr/>
        </p:nvSpPr>
        <p:spPr bwMode="auto">
          <a:xfrm>
            <a:off x="1066800" y="1295400"/>
            <a:ext cx="6819900" cy="576263"/>
          </a:xfrm>
          <a:prstGeom prst="rect">
            <a:avLst/>
          </a:prstGeom>
          <a:noFill/>
          <a:ln w="12700">
            <a:noFill/>
            <a:miter lim="800000"/>
            <a:headEnd/>
            <a:tailEnd/>
          </a:ln>
        </p:spPr>
        <p:txBody>
          <a:bodyPr lIns="90488" tIns="44450" rIns="90488" bIns="44450">
            <a:spAutoFit/>
          </a:bodyPr>
          <a:lstStyle/>
          <a:p>
            <a:pPr eaLnBrk="0" hangingPunct="0"/>
            <a:r>
              <a:rPr lang="en-US" sz="3200" b="1">
                <a:latin typeface="Arial" charset="0"/>
              </a:rPr>
              <a:t>CALZONES	4	3	2	1	0</a:t>
            </a:r>
            <a:endParaRPr lang="en-US" sz="2000" b="1">
              <a:latin typeface="Arial" charset="0"/>
            </a:endParaRPr>
          </a:p>
        </p:txBody>
      </p:sp>
      <p:sp>
        <p:nvSpPr>
          <p:cNvPr id="100359" name="Rectangle 1031"/>
          <p:cNvSpPr>
            <a:spLocks noChangeArrowheads="1"/>
          </p:cNvSpPr>
          <p:nvPr/>
        </p:nvSpPr>
        <p:spPr bwMode="auto">
          <a:xfrm>
            <a:off x="228600" y="2514600"/>
            <a:ext cx="8915400" cy="2528888"/>
          </a:xfrm>
          <a:prstGeom prst="rect">
            <a:avLst/>
          </a:prstGeom>
          <a:noFill/>
          <a:ln w="9525">
            <a:noFill/>
            <a:miter lim="800000"/>
            <a:headEnd/>
            <a:tailEnd/>
          </a:ln>
        </p:spPr>
        <p:txBody>
          <a:bodyPr>
            <a:spAutoFit/>
          </a:bodyPr>
          <a:lstStyle/>
          <a:p>
            <a:pPr marL="457200" indent="-457200">
              <a:buFontTx/>
              <a:buChar char="•"/>
            </a:pPr>
            <a:r>
              <a:rPr lang="en-US" sz="3200" b="1">
                <a:solidFill>
                  <a:srgbClr val="000099"/>
                </a:solidFill>
              </a:rPr>
              <a:t>List the Opportunity Cost of moving from a-b, b-c, c-d, and d-e.</a:t>
            </a:r>
            <a:endParaRPr lang="en-US" sz="3200" b="1">
              <a:solidFill>
                <a:srgbClr val="990000"/>
              </a:solidFill>
            </a:endParaRPr>
          </a:p>
          <a:p>
            <a:pPr marL="457200" indent="-457200">
              <a:buFontTx/>
              <a:buChar char="•"/>
            </a:pPr>
            <a:r>
              <a:rPr lang="en-US" sz="3200" b="1">
                <a:solidFill>
                  <a:srgbClr val="990000"/>
                </a:solidFill>
              </a:rPr>
              <a:t>Constant Opportunity Cost</a:t>
            </a:r>
            <a:r>
              <a:rPr lang="en-US" sz="3200" b="1">
                <a:solidFill>
                  <a:srgbClr val="000099"/>
                </a:solidFill>
              </a:rPr>
              <a:t>- Resources are easily adaptable for producing either good.</a:t>
            </a:r>
          </a:p>
          <a:p>
            <a:pPr marL="457200" indent="-457200">
              <a:buFontTx/>
              <a:buChar char="•"/>
            </a:pPr>
            <a:r>
              <a:rPr lang="en-US" sz="3200" b="1">
                <a:solidFill>
                  <a:srgbClr val="000099"/>
                </a:solidFill>
              </a:rPr>
              <a:t>Result is a straight line PPC (not common)</a:t>
            </a:r>
          </a:p>
        </p:txBody>
      </p:sp>
      <p:sp>
        <p:nvSpPr>
          <p:cNvPr id="26629" name="Rectangle 1032"/>
          <p:cNvSpPr>
            <a:spLocks noChangeArrowheads="1"/>
          </p:cNvSpPr>
          <p:nvPr/>
        </p:nvSpPr>
        <p:spPr bwMode="auto">
          <a:xfrm>
            <a:off x="152400" y="76200"/>
            <a:ext cx="8782050" cy="668338"/>
          </a:xfrm>
          <a:prstGeom prst="rect">
            <a:avLst/>
          </a:prstGeom>
          <a:noFill/>
          <a:ln w="12700">
            <a:noFill/>
            <a:miter lim="800000"/>
            <a:headEnd/>
            <a:tailEnd/>
          </a:ln>
        </p:spPr>
        <p:txBody>
          <a:bodyPr lIns="90488" tIns="44450" rIns="90488" bIns="44450">
            <a:spAutoFit/>
          </a:bodyPr>
          <a:lstStyle/>
          <a:p>
            <a:pPr algn="ctr" eaLnBrk="0" hangingPunct="0"/>
            <a:r>
              <a:rPr lang="en-US" sz="3800" b="1">
                <a:solidFill>
                  <a:srgbClr val="000099"/>
                </a:solidFill>
              </a:rPr>
              <a:t>PRODUCTION POSSIBILITIES</a:t>
            </a:r>
          </a:p>
        </p:txBody>
      </p:sp>
      <p:sp>
        <p:nvSpPr>
          <p:cNvPr id="100361" name="Rectangle 1033"/>
          <p:cNvSpPr>
            <a:spLocks noChangeArrowheads="1"/>
          </p:cNvSpPr>
          <p:nvPr/>
        </p:nvSpPr>
        <p:spPr bwMode="auto">
          <a:xfrm>
            <a:off x="1066800" y="762000"/>
            <a:ext cx="7239000" cy="576263"/>
          </a:xfrm>
          <a:prstGeom prst="rect">
            <a:avLst/>
          </a:prstGeom>
          <a:noFill/>
          <a:ln w="12700">
            <a:noFill/>
            <a:miter lim="800000"/>
            <a:headEnd/>
            <a:tailEnd/>
          </a:ln>
        </p:spPr>
        <p:txBody>
          <a:bodyPr lIns="90488" tIns="44450" rIns="90488" bIns="44450">
            <a:spAutoFit/>
          </a:bodyPr>
          <a:lstStyle/>
          <a:p>
            <a:pPr eaLnBrk="0" hangingPunct="0"/>
            <a:r>
              <a:rPr lang="en-US" sz="3200" b="1">
                <a:latin typeface="Arial" charset="0"/>
              </a:rPr>
              <a:t>		</a:t>
            </a:r>
            <a:r>
              <a:rPr lang="en-US" sz="2800" b="1">
                <a:solidFill>
                  <a:srgbClr val="000099"/>
                </a:solidFill>
                <a:latin typeface="Arial" charset="0"/>
              </a:rPr>
              <a:t>	A	B	C	 D     E</a:t>
            </a:r>
            <a:endParaRPr lang="en-US" sz="1800" b="1">
              <a:solidFill>
                <a:srgbClr val="000099"/>
              </a:solidFill>
              <a:latin typeface="Arial" charset="0"/>
            </a:endParaRPr>
          </a:p>
        </p:txBody>
      </p:sp>
      <p:sp>
        <p:nvSpPr>
          <p:cNvPr id="26631" name="Slide Number Placeholder 9"/>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0AC757ED-0D58-4A7F-8B6A-3834F94241CE}" type="slidenum">
              <a:rPr lang="en-US" sz="1400"/>
              <a:pPr algn="r"/>
              <a:t>34</a:t>
            </a:fld>
            <a:endParaRPr lang="en-US" sz="1400"/>
          </a:p>
        </p:txBody>
      </p:sp>
      <p:pic>
        <p:nvPicPr>
          <p:cNvPr id="26632" name="Picture 8" descr="cartoon_pizza"/>
          <p:cNvPicPr>
            <a:picLocks noChangeAspect="1" noChangeArrowheads="1"/>
          </p:cNvPicPr>
          <p:nvPr/>
        </p:nvPicPr>
        <p:blipFill>
          <a:blip r:embed="rId2" cstate="print"/>
          <a:srcRect/>
          <a:stretch>
            <a:fillRect/>
          </a:stretch>
        </p:blipFill>
        <p:spPr bwMode="auto">
          <a:xfrm>
            <a:off x="4572000" y="5029200"/>
            <a:ext cx="1828800" cy="1660525"/>
          </a:xfrm>
          <a:prstGeom prst="rect">
            <a:avLst/>
          </a:prstGeom>
          <a:noFill/>
          <a:ln w="9525">
            <a:noFill/>
            <a:miter lim="800000"/>
            <a:headEnd/>
            <a:tailEnd/>
          </a:ln>
        </p:spPr>
      </p:pic>
      <p:pic>
        <p:nvPicPr>
          <p:cNvPr id="26633" name="Picture 9" descr="calzone_photosculpture-p153041851095598963tro3_210"/>
          <p:cNvPicPr>
            <a:picLocks noChangeAspect="1" noChangeArrowheads="1"/>
          </p:cNvPicPr>
          <p:nvPr/>
        </p:nvPicPr>
        <p:blipFill>
          <a:blip r:embed="rId3" cstate="print"/>
          <a:srcRect/>
          <a:stretch>
            <a:fillRect/>
          </a:stretch>
        </p:blipFill>
        <p:spPr bwMode="auto">
          <a:xfrm>
            <a:off x="2438400" y="5086350"/>
            <a:ext cx="1771650" cy="1771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61"/>
                                        </p:tgtEl>
                                        <p:attrNameLst>
                                          <p:attrName>style.visibility</p:attrName>
                                        </p:attrNameLst>
                                      </p:cBhvr>
                                      <p:to>
                                        <p:strVal val="visible"/>
                                      </p:to>
                                    </p:set>
                                    <p:animEffect transition="in" filter="wipe(left)">
                                      <p:cBhvr>
                                        <p:cTn id="7" dur="500"/>
                                        <p:tgtEl>
                                          <p:spTgt spid="1003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8"/>
                                        </p:tgtEl>
                                        <p:attrNameLst>
                                          <p:attrName>style.visibility</p:attrName>
                                        </p:attrNameLst>
                                      </p:cBhvr>
                                      <p:to>
                                        <p:strVal val="visible"/>
                                      </p:to>
                                    </p:set>
                                    <p:animEffect transition="in" filter="wipe(left)">
                                      <p:cBhvr>
                                        <p:cTn id="12" dur="500"/>
                                        <p:tgtEl>
                                          <p:spTgt spid="1003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357"/>
                                        </p:tgtEl>
                                        <p:attrNameLst>
                                          <p:attrName>style.visibility</p:attrName>
                                        </p:attrNameLst>
                                      </p:cBhvr>
                                      <p:to>
                                        <p:strVal val="visible"/>
                                      </p:to>
                                    </p:set>
                                    <p:animEffect transition="in" filter="wipe(left)">
                                      <p:cBhvr>
                                        <p:cTn id="17" dur="500"/>
                                        <p:tgtEl>
                                          <p:spTgt spid="10035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0359">
                                            <p:txEl>
                                              <p:pRg st="0" end="0"/>
                                            </p:txEl>
                                          </p:spTgt>
                                        </p:tgtEl>
                                        <p:attrNameLst>
                                          <p:attrName>style.visibility</p:attrName>
                                        </p:attrNameLst>
                                      </p:cBhvr>
                                      <p:to>
                                        <p:strVal val="visible"/>
                                      </p:to>
                                    </p:set>
                                    <p:animEffect transition="in" filter="dissolve">
                                      <p:cBhvr>
                                        <p:cTn id="22" dur="500"/>
                                        <p:tgtEl>
                                          <p:spTgt spid="10035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0359">
                                            <p:txEl>
                                              <p:pRg st="1" end="1"/>
                                            </p:txEl>
                                          </p:spTgt>
                                        </p:tgtEl>
                                        <p:attrNameLst>
                                          <p:attrName>style.visibility</p:attrName>
                                        </p:attrNameLst>
                                      </p:cBhvr>
                                      <p:to>
                                        <p:strVal val="visible"/>
                                      </p:to>
                                    </p:set>
                                    <p:animEffect transition="in" filter="dissolve">
                                      <p:cBhvr>
                                        <p:cTn id="27" dur="500"/>
                                        <p:tgtEl>
                                          <p:spTgt spid="10035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0359">
                                            <p:txEl>
                                              <p:pRg st="2" end="2"/>
                                            </p:txEl>
                                          </p:spTgt>
                                        </p:tgtEl>
                                        <p:attrNameLst>
                                          <p:attrName>style.visibility</p:attrName>
                                        </p:attrNameLst>
                                      </p:cBhvr>
                                      <p:to>
                                        <p:strVal val="visible"/>
                                      </p:to>
                                    </p:set>
                                    <p:animEffect transition="in" filter="dissolve">
                                      <p:cBhvr>
                                        <p:cTn id="32" dur="500"/>
                                        <p:tgtEl>
                                          <p:spTgt spid="1003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autoUpdateAnimBg="0"/>
      <p:bldP spid="100358" grpId="0" autoUpdateAnimBg="0"/>
      <p:bldP spid="100359" grpId="0" build="p" autoUpdateAnimBg="0"/>
      <p:bldP spid="100361"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1905000" y="990600"/>
            <a:ext cx="7239000" cy="576263"/>
          </a:xfrm>
          <a:prstGeom prst="rect">
            <a:avLst/>
          </a:prstGeom>
          <a:noFill/>
          <a:ln w="12700">
            <a:noFill/>
            <a:miter lim="800000"/>
            <a:headEnd/>
            <a:tailEnd/>
          </a:ln>
        </p:spPr>
        <p:txBody>
          <a:bodyPr lIns="90488" tIns="44450" rIns="90488" bIns="44450">
            <a:spAutoFit/>
          </a:bodyPr>
          <a:lstStyle/>
          <a:p>
            <a:pPr eaLnBrk="0" hangingPunct="0"/>
            <a:r>
              <a:rPr lang="en-US" sz="3200" b="1">
                <a:latin typeface="Arial" charset="0"/>
              </a:rPr>
              <a:t>PIZZA		18   17    15     10    0</a:t>
            </a:r>
            <a:endParaRPr lang="en-US" sz="2000" b="1">
              <a:latin typeface="Arial" charset="0"/>
            </a:endParaRPr>
          </a:p>
        </p:txBody>
      </p:sp>
      <p:sp>
        <p:nvSpPr>
          <p:cNvPr id="208899" name="Rectangle 3"/>
          <p:cNvSpPr>
            <a:spLocks noChangeArrowheads="1"/>
          </p:cNvSpPr>
          <p:nvPr/>
        </p:nvSpPr>
        <p:spPr bwMode="auto">
          <a:xfrm>
            <a:off x="1905000" y="1447800"/>
            <a:ext cx="6819900" cy="576263"/>
          </a:xfrm>
          <a:prstGeom prst="rect">
            <a:avLst/>
          </a:prstGeom>
          <a:noFill/>
          <a:ln w="12700">
            <a:noFill/>
            <a:miter lim="800000"/>
            <a:headEnd/>
            <a:tailEnd/>
          </a:ln>
        </p:spPr>
        <p:txBody>
          <a:bodyPr lIns="90488" tIns="44450" rIns="90488" bIns="44450">
            <a:spAutoFit/>
          </a:bodyPr>
          <a:lstStyle/>
          <a:p>
            <a:pPr eaLnBrk="0" hangingPunct="0"/>
            <a:r>
              <a:rPr lang="en-US" sz="3200" b="1">
                <a:latin typeface="Arial" charset="0"/>
              </a:rPr>
              <a:t>ROBOTS		0	1	2	3	4</a:t>
            </a:r>
            <a:endParaRPr lang="en-US" sz="2000" b="1">
              <a:latin typeface="Arial" charset="0"/>
            </a:endParaRPr>
          </a:p>
        </p:txBody>
      </p:sp>
      <p:sp>
        <p:nvSpPr>
          <p:cNvPr id="208900" name="Rectangle 4"/>
          <p:cNvSpPr>
            <a:spLocks noChangeArrowheads="1"/>
          </p:cNvSpPr>
          <p:nvPr/>
        </p:nvSpPr>
        <p:spPr bwMode="auto">
          <a:xfrm>
            <a:off x="228600" y="2133600"/>
            <a:ext cx="8915400" cy="4264025"/>
          </a:xfrm>
          <a:prstGeom prst="rect">
            <a:avLst/>
          </a:prstGeom>
          <a:noFill/>
          <a:ln w="9525">
            <a:noFill/>
            <a:miter lim="800000"/>
            <a:headEnd/>
            <a:tailEnd/>
          </a:ln>
        </p:spPr>
        <p:txBody>
          <a:bodyPr>
            <a:spAutoFit/>
          </a:bodyPr>
          <a:lstStyle/>
          <a:p>
            <a:pPr marL="457200" indent="-457200">
              <a:lnSpc>
                <a:spcPct val="95000"/>
              </a:lnSpc>
              <a:buFontTx/>
              <a:buChar char="•"/>
            </a:pPr>
            <a:r>
              <a:rPr lang="en-US" sz="3200" b="1">
                <a:solidFill>
                  <a:srgbClr val="000099"/>
                </a:solidFill>
              </a:rPr>
              <a:t>List the Opportunity Cost of moving from a-b, b-c, c-d, and d-e.</a:t>
            </a:r>
          </a:p>
          <a:p>
            <a:pPr marL="457200" indent="-457200">
              <a:lnSpc>
                <a:spcPct val="95000"/>
              </a:lnSpc>
              <a:buFontTx/>
              <a:buChar char="•"/>
            </a:pPr>
            <a:r>
              <a:rPr lang="en-US" sz="3200" b="1">
                <a:solidFill>
                  <a:srgbClr val="990000"/>
                </a:solidFill>
              </a:rPr>
              <a:t>Law of Increasing Opportunity Cost</a:t>
            </a:r>
            <a:r>
              <a:rPr lang="en-US" sz="3200" b="1">
                <a:solidFill>
                  <a:srgbClr val="000099"/>
                </a:solidFill>
              </a:rPr>
              <a:t>-</a:t>
            </a:r>
          </a:p>
          <a:p>
            <a:pPr marL="914400" lvl="1" indent="-457200">
              <a:lnSpc>
                <a:spcPct val="95000"/>
              </a:lnSpc>
              <a:buFontTx/>
              <a:buChar char="•"/>
            </a:pPr>
            <a:r>
              <a:rPr lang="en-US" sz="3200" b="1"/>
              <a:t>As you produce more of any good, the opportunity cost (forgone production of another good) will increase.</a:t>
            </a:r>
          </a:p>
          <a:p>
            <a:pPr marL="914400" lvl="1" indent="-457200">
              <a:lnSpc>
                <a:spcPct val="95000"/>
              </a:lnSpc>
              <a:buFontTx/>
              <a:buChar char="•"/>
            </a:pPr>
            <a:r>
              <a:rPr lang="en-US" sz="3200" b="1"/>
              <a:t>Why? Resources are NOT easily adaptable to producing both goods.</a:t>
            </a:r>
          </a:p>
          <a:p>
            <a:pPr marL="457200" indent="-457200">
              <a:lnSpc>
                <a:spcPct val="95000"/>
              </a:lnSpc>
              <a:buFontTx/>
              <a:buChar char="•"/>
            </a:pPr>
            <a:r>
              <a:rPr lang="en-US" sz="3200" b="1">
                <a:solidFill>
                  <a:srgbClr val="000099"/>
                </a:solidFill>
              </a:rPr>
              <a:t>Result is a </a:t>
            </a:r>
            <a:r>
              <a:rPr lang="en-US" sz="3200" b="1" u="sng">
                <a:solidFill>
                  <a:srgbClr val="000099"/>
                </a:solidFill>
              </a:rPr>
              <a:t>bowed out</a:t>
            </a:r>
            <a:r>
              <a:rPr lang="en-US" sz="3200" b="1">
                <a:solidFill>
                  <a:srgbClr val="000099"/>
                </a:solidFill>
              </a:rPr>
              <a:t> (Concave) PPC</a:t>
            </a:r>
          </a:p>
        </p:txBody>
      </p:sp>
      <p:sp>
        <p:nvSpPr>
          <p:cNvPr id="208901" name="Rectangle 5"/>
          <p:cNvSpPr>
            <a:spLocks noChangeArrowheads="1"/>
          </p:cNvSpPr>
          <p:nvPr/>
        </p:nvSpPr>
        <p:spPr bwMode="auto">
          <a:xfrm>
            <a:off x="1905000" y="563563"/>
            <a:ext cx="7239000" cy="576262"/>
          </a:xfrm>
          <a:prstGeom prst="rect">
            <a:avLst/>
          </a:prstGeom>
          <a:noFill/>
          <a:ln w="12700">
            <a:noFill/>
            <a:miter lim="800000"/>
            <a:headEnd/>
            <a:tailEnd/>
          </a:ln>
        </p:spPr>
        <p:txBody>
          <a:bodyPr lIns="90488" tIns="44450" rIns="90488" bIns="44450">
            <a:spAutoFit/>
          </a:bodyPr>
          <a:lstStyle/>
          <a:p>
            <a:pPr eaLnBrk="0" hangingPunct="0"/>
            <a:r>
              <a:rPr lang="en-US" sz="3200" b="1">
                <a:latin typeface="Arial" charset="0"/>
              </a:rPr>
              <a:t>		</a:t>
            </a:r>
            <a:r>
              <a:rPr lang="en-US" sz="2800" b="1">
                <a:solidFill>
                  <a:srgbClr val="000099"/>
                </a:solidFill>
                <a:latin typeface="Arial" charset="0"/>
              </a:rPr>
              <a:t>	A	B	C	 D     E</a:t>
            </a:r>
            <a:endParaRPr lang="en-US" sz="1800" b="1">
              <a:solidFill>
                <a:srgbClr val="000099"/>
              </a:solidFill>
              <a:latin typeface="Arial" charset="0"/>
            </a:endParaRPr>
          </a:p>
        </p:txBody>
      </p:sp>
      <p:sp>
        <p:nvSpPr>
          <p:cNvPr id="27654" name="Rectangle 6"/>
          <p:cNvSpPr>
            <a:spLocks noChangeArrowheads="1"/>
          </p:cNvSpPr>
          <p:nvPr/>
        </p:nvSpPr>
        <p:spPr bwMode="auto">
          <a:xfrm>
            <a:off x="152400" y="76200"/>
            <a:ext cx="8782050" cy="668338"/>
          </a:xfrm>
          <a:prstGeom prst="rect">
            <a:avLst/>
          </a:prstGeom>
          <a:noFill/>
          <a:ln w="12700">
            <a:noFill/>
            <a:miter lim="800000"/>
            <a:headEnd/>
            <a:tailEnd/>
          </a:ln>
        </p:spPr>
        <p:txBody>
          <a:bodyPr lIns="90488" tIns="44450" rIns="90488" bIns="44450">
            <a:spAutoFit/>
          </a:bodyPr>
          <a:lstStyle/>
          <a:p>
            <a:pPr algn="ctr" eaLnBrk="0" hangingPunct="0"/>
            <a:r>
              <a:rPr lang="en-US" sz="3800" b="1">
                <a:solidFill>
                  <a:srgbClr val="000099"/>
                </a:solidFill>
              </a:rPr>
              <a:t>PRODUCTION POSSIBILITIES</a:t>
            </a:r>
          </a:p>
        </p:txBody>
      </p:sp>
      <p:pic>
        <p:nvPicPr>
          <p:cNvPr id="27655" name="Picture 7" descr="93cb6960884f6a7fcbff48a5ed70dde8"/>
          <p:cNvPicPr>
            <a:picLocks noChangeAspect="1" noChangeArrowheads="1"/>
          </p:cNvPicPr>
          <p:nvPr/>
        </p:nvPicPr>
        <p:blipFill>
          <a:blip r:embed="rId2" cstate="print"/>
          <a:srcRect/>
          <a:stretch>
            <a:fillRect/>
          </a:stretch>
        </p:blipFill>
        <p:spPr bwMode="auto">
          <a:xfrm>
            <a:off x="509588" y="685800"/>
            <a:ext cx="1047750"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901"/>
                                        </p:tgtEl>
                                        <p:attrNameLst>
                                          <p:attrName>style.visibility</p:attrName>
                                        </p:attrNameLst>
                                      </p:cBhvr>
                                      <p:to>
                                        <p:strVal val="visible"/>
                                      </p:to>
                                    </p:set>
                                    <p:animEffect transition="in" filter="wipe(left)">
                                      <p:cBhvr>
                                        <p:cTn id="7" dur="500"/>
                                        <p:tgtEl>
                                          <p:spTgt spid="2089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8898"/>
                                        </p:tgtEl>
                                        <p:attrNameLst>
                                          <p:attrName>style.visibility</p:attrName>
                                        </p:attrNameLst>
                                      </p:cBhvr>
                                      <p:to>
                                        <p:strVal val="visible"/>
                                      </p:to>
                                    </p:set>
                                    <p:animEffect transition="in" filter="wipe(left)">
                                      <p:cBhvr>
                                        <p:cTn id="12" dur="500"/>
                                        <p:tgtEl>
                                          <p:spTgt spid="2088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8899"/>
                                        </p:tgtEl>
                                        <p:attrNameLst>
                                          <p:attrName>style.visibility</p:attrName>
                                        </p:attrNameLst>
                                      </p:cBhvr>
                                      <p:to>
                                        <p:strVal val="visible"/>
                                      </p:to>
                                    </p:set>
                                    <p:animEffect transition="in" filter="wipe(left)">
                                      <p:cBhvr>
                                        <p:cTn id="17" dur="500"/>
                                        <p:tgtEl>
                                          <p:spTgt spid="20889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8900">
                                            <p:txEl>
                                              <p:pRg st="0" end="0"/>
                                            </p:txEl>
                                          </p:spTgt>
                                        </p:tgtEl>
                                        <p:attrNameLst>
                                          <p:attrName>style.visibility</p:attrName>
                                        </p:attrNameLst>
                                      </p:cBhvr>
                                      <p:to>
                                        <p:strVal val="visible"/>
                                      </p:to>
                                    </p:set>
                                    <p:animEffect transition="in" filter="dissolve">
                                      <p:cBhvr>
                                        <p:cTn id="22" dur="500"/>
                                        <p:tgtEl>
                                          <p:spTgt spid="20890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8900">
                                            <p:txEl>
                                              <p:pRg st="1" end="1"/>
                                            </p:txEl>
                                          </p:spTgt>
                                        </p:tgtEl>
                                        <p:attrNameLst>
                                          <p:attrName>style.visibility</p:attrName>
                                        </p:attrNameLst>
                                      </p:cBhvr>
                                      <p:to>
                                        <p:strVal val="visible"/>
                                      </p:to>
                                    </p:set>
                                    <p:animEffect transition="in" filter="dissolve">
                                      <p:cBhvr>
                                        <p:cTn id="27" dur="500"/>
                                        <p:tgtEl>
                                          <p:spTgt spid="20890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8900">
                                            <p:txEl>
                                              <p:pRg st="2" end="2"/>
                                            </p:txEl>
                                          </p:spTgt>
                                        </p:tgtEl>
                                        <p:attrNameLst>
                                          <p:attrName>style.visibility</p:attrName>
                                        </p:attrNameLst>
                                      </p:cBhvr>
                                      <p:to>
                                        <p:strVal val="visible"/>
                                      </p:to>
                                    </p:set>
                                    <p:animEffect transition="in" filter="dissolve">
                                      <p:cBhvr>
                                        <p:cTn id="32" dur="500"/>
                                        <p:tgtEl>
                                          <p:spTgt spid="20890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8900">
                                            <p:txEl>
                                              <p:pRg st="3" end="3"/>
                                            </p:txEl>
                                          </p:spTgt>
                                        </p:tgtEl>
                                        <p:attrNameLst>
                                          <p:attrName>style.visibility</p:attrName>
                                        </p:attrNameLst>
                                      </p:cBhvr>
                                      <p:to>
                                        <p:strVal val="visible"/>
                                      </p:to>
                                    </p:set>
                                    <p:animEffect transition="in" filter="dissolve">
                                      <p:cBhvr>
                                        <p:cTn id="37" dur="500"/>
                                        <p:tgtEl>
                                          <p:spTgt spid="20890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8900">
                                            <p:txEl>
                                              <p:pRg st="4" end="4"/>
                                            </p:txEl>
                                          </p:spTgt>
                                        </p:tgtEl>
                                        <p:attrNameLst>
                                          <p:attrName>style.visibility</p:attrName>
                                        </p:attrNameLst>
                                      </p:cBhvr>
                                      <p:to>
                                        <p:strVal val="visible"/>
                                      </p:to>
                                    </p:set>
                                    <p:animEffect transition="in" filter="dissolve">
                                      <p:cBhvr>
                                        <p:cTn id="42" dur="500"/>
                                        <p:tgtEl>
                                          <p:spTgt spid="2089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autoUpdateAnimBg="0"/>
      <p:bldP spid="208899" grpId="0" autoUpdateAnimBg="0"/>
      <p:bldP spid="208900" grpId="0" build="p" bldLvl="2" autoUpdateAnimBg="0"/>
      <p:bldP spid="20890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3175" y="3451225"/>
            <a:ext cx="4610100" cy="641350"/>
          </a:xfrm>
          <a:prstGeom prst="rect">
            <a:avLst/>
          </a:prstGeom>
          <a:noFill/>
          <a:ln w="9525">
            <a:noFill/>
            <a:miter lim="800000"/>
            <a:headEnd/>
            <a:tailEnd/>
          </a:ln>
        </p:spPr>
        <p:txBody>
          <a:bodyPr>
            <a:spAutoFit/>
          </a:bodyPr>
          <a:lstStyle/>
          <a:p>
            <a:pPr lvl="1" eaLnBrk="0" hangingPunct="0">
              <a:lnSpc>
                <a:spcPct val="90000"/>
              </a:lnSpc>
            </a:pPr>
            <a:r>
              <a:rPr lang="en-US" sz="2000" b="1" i="1">
                <a:solidFill>
                  <a:schemeClr val="accent2"/>
                </a:solidFill>
                <a:latin typeface="Arial" charset="0"/>
              </a:rPr>
              <a:t>2.The PER UNIT opportunity cost of moving from b to c is…</a:t>
            </a:r>
          </a:p>
        </p:txBody>
      </p:sp>
      <p:sp>
        <p:nvSpPr>
          <p:cNvPr id="28675" name="Rectangle 4"/>
          <p:cNvSpPr>
            <a:spLocks noChangeArrowheads="1"/>
          </p:cNvSpPr>
          <p:nvPr/>
        </p:nvSpPr>
        <p:spPr bwMode="auto">
          <a:xfrm>
            <a:off x="34925" y="5102225"/>
            <a:ext cx="4562475" cy="641350"/>
          </a:xfrm>
          <a:prstGeom prst="rect">
            <a:avLst/>
          </a:prstGeom>
          <a:noFill/>
          <a:ln w="9525">
            <a:noFill/>
            <a:miter lim="800000"/>
            <a:headEnd/>
            <a:tailEnd/>
          </a:ln>
        </p:spPr>
        <p:txBody>
          <a:bodyPr>
            <a:spAutoFit/>
          </a:bodyPr>
          <a:lstStyle/>
          <a:p>
            <a:pPr lvl="1" eaLnBrk="0" hangingPunct="0">
              <a:lnSpc>
                <a:spcPct val="90000"/>
              </a:lnSpc>
              <a:spcBef>
                <a:spcPct val="50000"/>
              </a:spcBef>
            </a:pPr>
            <a:r>
              <a:rPr lang="en-US" sz="2000" b="1" i="1">
                <a:solidFill>
                  <a:schemeClr val="accent2"/>
                </a:solidFill>
                <a:latin typeface="Arial" charset="0"/>
              </a:rPr>
              <a:t>4.The PER UNIT opportunity cost of moving from d to e is…</a:t>
            </a:r>
          </a:p>
        </p:txBody>
      </p:sp>
      <p:sp>
        <p:nvSpPr>
          <p:cNvPr id="28676" name="Rectangle 5"/>
          <p:cNvSpPr>
            <a:spLocks noChangeArrowheads="1"/>
          </p:cNvSpPr>
          <p:nvPr/>
        </p:nvSpPr>
        <p:spPr bwMode="auto">
          <a:xfrm>
            <a:off x="34925" y="4213225"/>
            <a:ext cx="4381500" cy="641350"/>
          </a:xfrm>
          <a:prstGeom prst="rect">
            <a:avLst/>
          </a:prstGeom>
          <a:noFill/>
          <a:ln w="9525">
            <a:noFill/>
            <a:miter lim="800000"/>
            <a:headEnd/>
            <a:tailEnd/>
          </a:ln>
        </p:spPr>
        <p:txBody>
          <a:bodyPr>
            <a:spAutoFit/>
          </a:bodyPr>
          <a:lstStyle/>
          <a:p>
            <a:pPr lvl="1" eaLnBrk="0" hangingPunct="0">
              <a:lnSpc>
                <a:spcPct val="90000"/>
              </a:lnSpc>
            </a:pPr>
            <a:r>
              <a:rPr lang="en-US" sz="2000" b="1" i="1">
                <a:solidFill>
                  <a:schemeClr val="accent2"/>
                </a:solidFill>
                <a:latin typeface="Arial" charset="0"/>
              </a:rPr>
              <a:t>3.The PER UNIT opportunity cost of moving from c to d is…</a:t>
            </a:r>
          </a:p>
        </p:txBody>
      </p:sp>
      <p:pic>
        <p:nvPicPr>
          <p:cNvPr id="28677" name="Picture 9"/>
          <p:cNvPicPr>
            <a:picLocks noChangeAspect="1" noChangeArrowheads="1"/>
          </p:cNvPicPr>
          <p:nvPr/>
        </p:nvPicPr>
        <p:blipFill>
          <a:blip r:embed="rId2" cstate="print"/>
          <a:srcRect l="2986" r="46259" b="7956"/>
          <a:stretch>
            <a:fillRect/>
          </a:stretch>
        </p:blipFill>
        <p:spPr bwMode="auto">
          <a:xfrm>
            <a:off x="4953000" y="2209800"/>
            <a:ext cx="4191000" cy="4397375"/>
          </a:xfrm>
          <a:prstGeom prst="rect">
            <a:avLst/>
          </a:prstGeom>
          <a:noFill/>
          <a:ln w="9525">
            <a:noFill/>
            <a:miter lim="800000"/>
            <a:headEnd/>
            <a:tailEnd/>
          </a:ln>
        </p:spPr>
      </p:pic>
      <p:sp>
        <p:nvSpPr>
          <p:cNvPr id="105482" name="Rectangle 10"/>
          <p:cNvSpPr>
            <a:spLocks noChangeArrowheads="1"/>
          </p:cNvSpPr>
          <p:nvPr/>
        </p:nvSpPr>
        <p:spPr bwMode="auto">
          <a:xfrm>
            <a:off x="3276600" y="990600"/>
            <a:ext cx="4876800" cy="785813"/>
          </a:xfrm>
          <a:prstGeom prst="rect">
            <a:avLst/>
          </a:prstGeom>
          <a:noFill/>
          <a:ln w="9525">
            <a:noFill/>
            <a:miter lim="800000"/>
            <a:headEnd/>
            <a:tailEnd/>
          </a:ln>
        </p:spPr>
        <p:txBody>
          <a:bodyPr>
            <a:spAutoFit/>
          </a:bodyPr>
          <a:lstStyle/>
          <a:p>
            <a:pPr lvl="1" algn="ctr" eaLnBrk="0" hangingPunct="0">
              <a:lnSpc>
                <a:spcPct val="90000"/>
              </a:lnSpc>
              <a:spcBef>
                <a:spcPct val="50000"/>
              </a:spcBef>
            </a:pPr>
            <a:r>
              <a:rPr lang="en-US" b="1">
                <a:solidFill>
                  <a:srgbClr val="990000"/>
                </a:solidFill>
                <a:latin typeface="Arial" charset="0"/>
              </a:rPr>
              <a:t>=  </a:t>
            </a:r>
            <a:r>
              <a:rPr lang="en-US" b="1" u="sng">
                <a:solidFill>
                  <a:srgbClr val="990000"/>
                </a:solidFill>
                <a:latin typeface="Arial" charset="0"/>
              </a:rPr>
              <a:t>Opportunity Cost</a:t>
            </a:r>
          </a:p>
          <a:p>
            <a:pPr lvl="1" algn="ctr" eaLnBrk="0" hangingPunct="0"/>
            <a:r>
              <a:rPr lang="en-US" b="1">
                <a:solidFill>
                  <a:srgbClr val="990000"/>
                </a:solidFill>
                <a:latin typeface="Arial" charset="0"/>
              </a:rPr>
              <a:t>Units Gained</a:t>
            </a:r>
          </a:p>
        </p:txBody>
      </p:sp>
      <p:sp>
        <p:nvSpPr>
          <p:cNvPr id="28679" name="Rectangle 11"/>
          <p:cNvSpPr>
            <a:spLocks noChangeArrowheads="1"/>
          </p:cNvSpPr>
          <p:nvPr/>
        </p:nvSpPr>
        <p:spPr bwMode="auto">
          <a:xfrm>
            <a:off x="-3175" y="2613025"/>
            <a:ext cx="4800600" cy="701675"/>
          </a:xfrm>
          <a:prstGeom prst="rect">
            <a:avLst/>
          </a:prstGeom>
          <a:noFill/>
          <a:ln w="9525">
            <a:noFill/>
            <a:miter lim="800000"/>
            <a:headEnd/>
            <a:tailEnd/>
          </a:ln>
        </p:spPr>
        <p:txBody>
          <a:bodyPr>
            <a:spAutoFit/>
          </a:bodyPr>
          <a:lstStyle/>
          <a:p>
            <a:pPr lvl="1" eaLnBrk="0" hangingPunct="0"/>
            <a:r>
              <a:rPr lang="en-US" sz="2000" b="1" i="1">
                <a:solidFill>
                  <a:schemeClr val="accent2"/>
                </a:solidFill>
                <a:latin typeface="Arial" charset="0"/>
              </a:rPr>
              <a:t>1. The PER UNIT opportunity cost of moving from a to b is…</a:t>
            </a:r>
          </a:p>
        </p:txBody>
      </p:sp>
      <p:sp>
        <p:nvSpPr>
          <p:cNvPr id="28680" name="Rectangle 12"/>
          <p:cNvSpPr>
            <a:spLocks noChangeArrowheads="1"/>
          </p:cNvSpPr>
          <p:nvPr/>
        </p:nvSpPr>
        <p:spPr bwMode="auto">
          <a:xfrm>
            <a:off x="276225" y="2003425"/>
            <a:ext cx="1539875" cy="457200"/>
          </a:xfrm>
          <a:prstGeom prst="rect">
            <a:avLst/>
          </a:prstGeom>
          <a:noFill/>
          <a:ln w="9525">
            <a:noFill/>
            <a:miter lim="800000"/>
            <a:headEnd/>
            <a:tailEnd/>
          </a:ln>
        </p:spPr>
        <p:txBody>
          <a:bodyPr wrap="none">
            <a:spAutoFit/>
          </a:bodyPr>
          <a:lstStyle/>
          <a:p>
            <a:pPr eaLnBrk="0" hangingPunct="0"/>
            <a:r>
              <a:rPr lang="en-US" b="1" i="1">
                <a:solidFill>
                  <a:schemeClr val="accent2"/>
                </a:solidFill>
                <a:latin typeface="Arial" charset="0"/>
              </a:rPr>
              <a:t>Example:</a:t>
            </a:r>
          </a:p>
        </p:txBody>
      </p:sp>
      <p:sp>
        <p:nvSpPr>
          <p:cNvPr id="28681" name="Rectangle 13"/>
          <p:cNvSpPr>
            <a:spLocks noChangeArrowheads="1"/>
          </p:cNvSpPr>
          <p:nvPr/>
        </p:nvSpPr>
        <p:spPr bwMode="auto">
          <a:xfrm>
            <a:off x="152400" y="214313"/>
            <a:ext cx="8782050" cy="728662"/>
          </a:xfrm>
          <a:prstGeom prst="rect">
            <a:avLst/>
          </a:prstGeom>
          <a:noFill/>
          <a:ln w="12700">
            <a:noFill/>
            <a:miter lim="800000"/>
            <a:headEnd/>
            <a:tailEnd/>
          </a:ln>
        </p:spPr>
        <p:txBody>
          <a:bodyPr lIns="90488" tIns="44450" rIns="90488" bIns="44450">
            <a:spAutoFit/>
          </a:bodyPr>
          <a:lstStyle/>
          <a:p>
            <a:pPr algn="ctr" eaLnBrk="0" hangingPunct="0"/>
            <a:r>
              <a:rPr lang="en-US" sz="4200" b="1">
                <a:solidFill>
                  <a:srgbClr val="000099"/>
                </a:solidFill>
              </a:rPr>
              <a:t>PER UNIT Opportunity Cost</a:t>
            </a:r>
          </a:p>
        </p:txBody>
      </p:sp>
      <p:sp>
        <p:nvSpPr>
          <p:cNvPr id="105486" name="Rectangle 14"/>
          <p:cNvSpPr>
            <a:spLocks noChangeArrowheads="1"/>
          </p:cNvSpPr>
          <p:nvPr/>
        </p:nvSpPr>
        <p:spPr bwMode="auto">
          <a:xfrm>
            <a:off x="-228600" y="990600"/>
            <a:ext cx="4876800" cy="749300"/>
          </a:xfrm>
          <a:prstGeom prst="rect">
            <a:avLst/>
          </a:prstGeom>
          <a:noFill/>
          <a:ln w="9525">
            <a:noFill/>
            <a:miter lim="800000"/>
            <a:headEnd/>
            <a:tailEnd/>
          </a:ln>
        </p:spPr>
        <p:txBody>
          <a:bodyPr>
            <a:spAutoFit/>
          </a:bodyPr>
          <a:lstStyle/>
          <a:p>
            <a:pPr lvl="1" algn="ctr" eaLnBrk="0" hangingPunct="0">
              <a:lnSpc>
                <a:spcPct val="90000"/>
              </a:lnSpc>
              <a:spcBef>
                <a:spcPct val="50000"/>
              </a:spcBef>
            </a:pPr>
            <a:r>
              <a:rPr lang="en-US" b="1">
                <a:solidFill>
                  <a:srgbClr val="990000"/>
                </a:solidFill>
                <a:latin typeface="Arial" charset="0"/>
              </a:rPr>
              <a:t>How much each marginal unit costs</a:t>
            </a:r>
          </a:p>
        </p:txBody>
      </p:sp>
      <p:sp>
        <p:nvSpPr>
          <p:cNvPr id="105487" name="Rectangle 15"/>
          <p:cNvSpPr>
            <a:spLocks noChangeArrowheads="1"/>
          </p:cNvSpPr>
          <p:nvPr/>
        </p:nvSpPr>
        <p:spPr bwMode="auto">
          <a:xfrm>
            <a:off x="0" y="6248400"/>
            <a:ext cx="5802313" cy="457200"/>
          </a:xfrm>
          <a:prstGeom prst="rect">
            <a:avLst/>
          </a:prstGeom>
          <a:noFill/>
          <a:ln w="9525">
            <a:noFill/>
            <a:miter lim="800000"/>
            <a:headEnd/>
            <a:tailEnd/>
          </a:ln>
        </p:spPr>
        <p:txBody>
          <a:bodyPr wrap="none">
            <a:spAutoFit/>
          </a:bodyPr>
          <a:lstStyle/>
          <a:p>
            <a:pPr eaLnBrk="0" hangingPunct="0">
              <a:spcBef>
                <a:spcPct val="20000"/>
              </a:spcBef>
            </a:pPr>
            <a:r>
              <a:rPr lang="en-US" b="1" i="1">
                <a:latin typeface="Arial" charset="0"/>
              </a:rPr>
              <a:t>NOTICE: Increasing Opportunity Costs</a:t>
            </a:r>
          </a:p>
        </p:txBody>
      </p:sp>
      <p:sp>
        <p:nvSpPr>
          <p:cNvPr id="28684" name="Slide Number Placeholder 15"/>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AB5EFBB6-DF57-4AAB-9AA0-807C2DE1C6BF}" type="slidenum">
              <a:rPr lang="en-US" sz="1400"/>
              <a:pPr algn="r"/>
              <a:t>36</a:t>
            </a:fld>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486"/>
                                        </p:tgtEl>
                                        <p:attrNameLst>
                                          <p:attrName>style.visibility</p:attrName>
                                        </p:attrNameLst>
                                      </p:cBhvr>
                                      <p:to>
                                        <p:strVal val="visible"/>
                                      </p:to>
                                    </p:set>
                                    <p:animEffect transition="in" filter="dissolve">
                                      <p:cBhvr>
                                        <p:cTn id="7" dur="500"/>
                                        <p:tgtEl>
                                          <p:spTgt spid="1054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5482"/>
                                        </p:tgtEl>
                                        <p:attrNameLst>
                                          <p:attrName>style.visibility</p:attrName>
                                        </p:attrNameLst>
                                      </p:cBhvr>
                                      <p:to>
                                        <p:strVal val="visible"/>
                                      </p:to>
                                    </p:set>
                                    <p:animEffect transition="in" filter="dissolve">
                                      <p:cBhvr>
                                        <p:cTn id="12" dur="500"/>
                                        <p:tgtEl>
                                          <p:spTgt spid="10548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5487"/>
                                        </p:tgtEl>
                                        <p:attrNameLst>
                                          <p:attrName>style.visibility</p:attrName>
                                        </p:attrNameLst>
                                      </p:cBhvr>
                                      <p:to>
                                        <p:strVal val="visible"/>
                                      </p:to>
                                    </p:set>
                                    <p:anim calcmode="lin" valueType="num">
                                      <p:cBhvr additive="base">
                                        <p:cTn id="17" dur="500" fill="hold"/>
                                        <p:tgtEl>
                                          <p:spTgt spid="105487"/>
                                        </p:tgtEl>
                                        <p:attrNameLst>
                                          <p:attrName>ppt_x</p:attrName>
                                        </p:attrNameLst>
                                      </p:cBhvr>
                                      <p:tavLst>
                                        <p:tav tm="0">
                                          <p:val>
                                            <p:strVal val="0-#ppt_w/2"/>
                                          </p:val>
                                        </p:tav>
                                        <p:tav tm="100000">
                                          <p:val>
                                            <p:strVal val="#ppt_x"/>
                                          </p:val>
                                        </p:tav>
                                      </p:tavLst>
                                    </p:anim>
                                    <p:anim calcmode="lin" valueType="num">
                                      <p:cBhvr additive="base">
                                        <p:cTn id="18" dur="500" fill="hold"/>
                                        <p:tgtEl>
                                          <p:spTgt spid="1054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2" grpId="0" autoUpdateAnimBg="0"/>
      <p:bldP spid="105486" grpId="0" autoUpdateAnimBg="0"/>
      <p:bldP spid="10548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828800" y="1543050"/>
            <a:ext cx="6972300" cy="457200"/>
          </a:xfrm>
          <a:prstGeom prst="rect">
            <a:avLst/>
          </a:prstGeom>
          <a:noFill/>
          <a:ln w="19050">
            <a:noFill/>
            <a:miter lim="800000"/>
            <a:headEnd/>
            <a:tailEnd/>
          </a:ln>
        </p:spPr>
        <p:txBody>
          <a:bodyPr lIns="92075" tIns="46038" rIns="92075" bIns="46038">
            <a:spAutoFit/>
          </a:bodyPr>
          <a:lstStyle/>
          <a:p>
            <a:pPr>
              <a:spcBef>
                <a:spcPct val="50000"/>
              </a:spcBef>
            </a:pPr>
            <a:endParaRPr lang="en-US">
              <a:cs typeface="Arial" charset="0"/>
            </a:endParaRPr>
          </a:p>
        </p:txBody>
      </p:sp>
      <p:sp>
        <p:nvSpPr>
          <p:cNvPr id="106499" name="Rectangle 3"/>
          <p:cNvSpPr>
            <a:spLocks noChangeArrowheads="1"/>
          </p:cNvSpPr>
          <p:nvPr/>
        </p:nvSpPr>
        <p:spPr bwMode="auto">
          <a:xfrm>
            <a:off x="0" y="2667000"/>
            <a:ext cx="8915400" cy="1920875"/>
          </a:xfrm>
          <a:prstGeom prst="rect">
            <a:avLst/>
          </a:prstGeom>
          <a:noFill/>
          <a:ln w="9525">
            <a:noFill/>
            <a:miter lim="800000"/>
            <a:headEnd/>
            <a:tailEnd/>
          </a:ln>
        </p:spPr>
        <p:txBody>
          <a:bodyPr>
            <a:spAutoFit/>
          </a:bodyPr>
          <a:lstStyle/>
          <a:p>
            <a:pPr marL="457200" indent="-457200" algn="ctr">
              <a:spcBef>
                <a:spcPct val="50000"/>
              </a:spcBef>
            </a:pPr>
            <a:r>
              <a:rPr lang="en-US" sz="6000" b="1">
                <a:cs typeface="Times New Roman" charset="0"/>
              </a:rPr>
              <a:t>Shifting the Production Possibilities Curve</a:t>
            </a:r>
          </a:p>
        </p:txBody>
      </p:sp>
      <p:sp>
        <p:nvSpPr>
          <p:cNvPr id="29700" name="Slide Number Placeholder 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5242893D-27ED-47F9-A1B3-A98F87737D5A}" type="slidenum">
              <a:rPr lang="en-US" sz="1400"/>
              <a:pPr algn="r"/>
              <a:t>37</a:t>
            </a:fld>
            <a:endParaRPr lang="en-US" sz="1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 calcmode="lin" valueType="num">
                                      <p:cBhvr additive="base">
                                        <p:cTn id="7" dur="500" fill="hold"/>
                                        <p:tgtEl>
                                          <p:spTgt spid="106499"/>
                                        </p:tgtEl>
                                        <p:attrNameLst>
                                          <p:attrName>ppt_x</p:attrName>
                                        </p:attrNameLst>
                                      </p:cBhvr>
                                      <p:tavLst>
                                        <p:tav tm="0">
                                          <p:val>
                                            <p:strVal val="0-#ppt_w/2"/>
                                          </p:val>
                                        </p:tav>
                                        <p:tav tm="100000">
                                          <p:val>
                                            <p:strVal val="#ppt_x"/>
                                          </p:val>
                                        </p:tav>
                                      </p:tavLst>
                                    </p:anim>
                                    <p:anim calcmode="lin" valueType="num">
                                      <p:cBhvr additive="base">
                                        <p:cTn id="8" dur="500" fill="hold"/>
                                        <p:tgtEl>
                                          <p:spTgt spid="1064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6"/>
          <p:cNvSpPr>
            <a:spLocks noChangeArrowheads="1"/>
          </p:cNvSpPr>
          <p:nvPr/>
        </p:nvSpPr>
        <p:spPr bwMode="auto">
          <a:xfrm>
            <a:off x="152400" y="214313"/>
            <a:ext cx="8782050" cy="668337"/>
          </a:xfrm>
          <a:prstGeom prst="rect">
            <a:avLst/>
          </a:prstGeom>
          <a:noFill/>
          <a:ln w="12700">
            <a:noFill/>
            <a:miter lim="800000"/>
            <a:headEnd/>
            <a:tailEnd/>
          </a:ln>
        </p:spPr>
        <p:txBody>
          <a:bodyPr lIns="90488" tIns="44450" rIns="90488" bIns="44450">
            <a:spAutoFit/>
          </a:bodyPr>
          <a:lstStyle/>
          <a:p>
            <a:pPr algn="ctr" eaLnBrk="0" hangingPunct="0"/>
            <a:r>
              <a:rPr lang="en-US" sz="3800" b="1">
                <a:solidFill>
                  <a:srgbClr val="000099"/>
                </a:solidFill>
              </a:rPr>
              <a:t>PRODUCTION POSSIBILITIES</a:t>
            </a:r>
          </a:p>
        </p:txBody>
      </p:sp>
      <p:sp>
        <p:nvSpPr>
          <p:cNvPr id="96290" name="Rectangle 34"/>
          <p:cNvSpPr>
            <a:spLocks noChangeArrowheads="1"/>
          </p:cNvSpPr>
          <p:nvPr/>
        </p:nvSpPr>
        <p:spPr bwMode="auto">
          <a:xfrm>
            <a:off x="304800" y="990600"/>
            <a:ext cx="8458200" cy="2773363"/>
          </a:xfrm>
          <a:prstGeom prst="rect">
            <a:avLst/>
          </a:prstGeom>
          <a:noFill/>
          <a:ln w="9525">
            <a:noFill/>
            <a:miter lim="800000"/>
            <a:headEnd/>
            <a:tailEnd/>
          </a:ln>
        </p:spPr>
        <p:txBody>
          <a:bodyPr>
            <a:spAutoFit/>
          </a:bodyPr>
          <a:lstStyle/>
          <a:p>
            <a:pPr marL="457200" indent="-457200" algn="ctr"/>
            <a:r>
              <a:rPr lang="en-US" altLang="en-US" sz="3200" b="1">
                <a:solidFill>
                  <a:srgbClr val="990000"/>
                </a:solidFill>
              </a:rPr>
              <a:t>4 Key Assumptions Revisited</a:t>
            </a:r>
          </a:p>
          <a:p>
            <a:pPr marL="457200" indent="-457200">
              <a:buFontTx/>
              <a:buChar char="•"/>
            </a:pPr>
            <a:r>
              <a:rPr lang="en-US" sz="3200" b="1">
                <a:solidFill>
                  <a:srgbClr val="000099"/>
                </a:solidFill>
                <a:cs typeface="Times New Roman" charset="0"/>
              </a:rPr>
              <a:t>Only two goods can be produced</a:t>
            </a:r>
            <a:r>
              <a:rPr lang="en-US" sz="3200" b="1">
                <a:solidFill>
                  <a:srgbClr val="000099"/>
                </a:solidFill>
              </a:rPr>
              <a:t> </a:t>
            </a:r>
          </a:p>
          <a:p>
            <a:pPr marL="457200" indent="-457200">
              <a:buFontTx/>
              <a:buChar char="•"/>
            </a:pPr>
            <a:r>
              <a:rPr lang="en-US" sz="3200" b="1">
                <a:solidFill>
                  <a:srgbClr val="000099"/>
                </a:solidFill>
                <a:cs typeface="Times New Roman" charset="0"/>
              </a:rPr>
              <a:t>Full employment of resources</a:t>
            </a:r>
          </a:p>
          <a:p>
            <a:pPr marL="457200" indent="-457200">
              <a:buFontTx/>
              <a:buChar char="•"/>
            </a:pPr>
            <a:r>
              <a:rPr lang="en-US" sz="4000" b="1">
                <a:solidFill>
                  <a:srgbClr val="009900"/>
                </a:solidFill>
                <a:cs typeface="Times New Roman" charset="0"/>
              </a:rPr>
              <a:t>Fixed Resources (4 Factors)</a:t>
            </a:r>
          </a:p>
          <a:p>
            <a:pPr marL="457200" indent="-457200">
              <a:buFontTx/>
              <a:buChar char="•"/>
            </a:pPr>
            <a:r>
              <a:rPr lang="en-US" sz="4000" b="1">
                <a:solidFill>
                  <a:srgbClr val="009900"/>
                </a:solidFill>
                <a:cs typeface="Times New Roman" charset="0"/>
              </a:rPr>
              <a:t>Fixed Technology</a:t>
            </a:r>
            <a:endParaRPr lang="en-US" sz="4000" b="1">
              <a:solidFill>
                <a:srgbClr val="009900"/>
              </a:solidFill>
            </a:endParaRPr>
          </a:p>
        </p:txBody>
      </p:sp>
      <p:sp>
        <p:nvSpPr>
          <p:cNvPr id="96291" name="Rectangle 35"/>
          <p:cNvSpPr>
            <a:spLocks noChangeArrowheads="1"/>
          </p:cNvSpPr>
          <p:nvPr/>
        </p:nvSpPr>
        <p:spPr bwMode="auto">
          <a:xfrm>
            <a:off x="304800" y="3733800"/>
            <a:ext cx="8458200" cy="2925763"/>
          </a:xfrm>
          <a:prstGeom prst="rect">
            <a:avLst/>
          </a:prstGeom>
          <a:noFill/>
          <a:ln w="9525">
            <a:noFill/>
            <a:miter lim="800000"/>
            <a:headEnd/>
            <a:tailEnd/>
          </a:ln>
        </p:spPr>
        <p:txBody>
          <a:bodyPr>
            <a:spAutoFit/>
          </a:bodyPr>
          <a:lstStyle/>
          <a:p>
            <a:pPr marL="457200" indent="-457200" algn="ctr"/>
            <a:r>
              <a:rPr lang="en-US" altLang="en-US" sz="3600" b="1"/>
              <a:t>What if there is a change?</a:t>
            </a:r>
            <a:endParaRPr lang="en-US" altLang="en-US" sz="1200" b="1"/>
          </a:p>
          <a:p>
            <a:pPr marL="457200" indent="-457200" algn="ctr"/>
            <a:r>
              <a:rPr lang="en-US" altLang="en-US" sz="4800" b="1">
                <a:solidFill>
                  <a:srgbClr val="990000"/>
                </a:solidFill>
              </a:rPr>
              <a:t>3 Shifters of the PPC</a:t>
            </a:r>
          </a:p>
          <a:p>
            <a:pPr marL="914400" lvl="1" indent="-457200" eaLnBrk="0" hangingPunct="0"/>
            <a:r>
              <a:rPr lang="en-US" sz="3400" b="1">
                <a:solidFill>
                  <a:srgbClr val="000099"/>
                </a:solidFill>
              </a:rPr>
              <a:t>1. Change in resource quantity or quality </a:t>
            </a:r>
            <a:r>
              <a:rPr lang="en-US" b="1">
                <a:solidFill>
                  <a:srgbClr val="000099"/>
                </a:solidFill>
              </a:rPr>
              <a:t> </a:t>
            </a:r>
          </a:p>
          <a:p>
            <a:pPr marL="914400" lvl="1" indent="-457200" eaLnBrk="0" hangingPunct="0"/>
            <a:r>
              <a:rPr lang="en-US" sz="3400" b="1">
                <a:solidFill>
                  <a:srgbClr val="000099"/>
                </a:solidFill>
              </a:rPr>
              <a:t>2. Change in Technology</a:t>
            </a:r>
            <a:endParaRPr lang="en-US" b="1">
              <a:solidFill>
                <a:srgbClr val="000099"/>
              </a:solidFill>
            </a:endParaRPr>
          </a:p>
          <a:p>
            <a:pPr marL="914400" lvl="1" indent="-457200" eaLnBrk="0" hangingPunct="0"/>
            <a:r>
              <a:rPr lang="en-US" sz="3400" b="1">
                <a:solidFill>
                  <a:srgbClr val="000099"/>
                </a:solidFill>
              </a:rPr>
              <a:t>3. Change in Trade</a:t>
            </a:r>
            <a:endParaRPr lang="en-US" altLang="en-US" sz="3400" b="1">
              <a:solidFill>
                <a:srgbClr val="000099"/>
              </a:solidFill>
            </a:endParaRPr>
          </a:p>
        </p:txBody>
      </p:sp>
      <p:sp>
        <p:nvSpPr>
          <p:cNvPr id="30725" name="Slide Number Placeholder 4"/>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5B99F0EC-F4F6-46D6-995D-98FF101EC0D4}" type="slidenum">
              <a:rPr lang="en-US" sz="1400"/>
              <a:pPr algn="r"/>
              <a:t>38</a:t>
            </a:fld>
            <a:endParaRPr lang="en-US" sz="1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290">
                                            <p:txEl>
                                              <p:pRg st="0" end="0"/>
                                            </p:txEl>
                                          </p:spTgt>
                                        </p:tgtEl>
                                        <p:attrNameLst>
                                          <p:attrName>style.visibility</p:attrName>
                                        </p:attrNameLst>
                                      </p:cBhvr>
                                      <p:to>
                                        <p:strVal val="visible"/>
                                      </p:to>
                                    </p:set>
                                    <p:animEffect transition="in" filter="dissolve">
                                      <p:cBhvr>
                                        <p:cTn id="7" dur="500"/>
                                        <p:tgtEl>
                                          <p:spTgt spid="96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290">
                                            <p:txEl>
                                              <p:pRg st="1" end="1"/>
                                            </p:txEl>
                                          </p:spTgt>
                                        </p:tgtEl>
                                        <p:attrNameLst>
                                          <p:attrName>style.visibility</p:attrName>
                                        </p:attrNameLst>
                                      </p:cBhvr>
                                      <p:to>
                                        <p:strVal val="visible"/>
                                      </p:to>
                                    </p:set>
                                    <p:animEffect transition="in" filter="dissolve">
                                      <p:cBhvr>
                                        <p:cTn id="12" dur="500"/>
                                        <p:tgtEl>
                                          <p:spTgt spid="962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6290">
                                            <p:txEl>
                                              <p:pRg st="2" end="2"/>
                                            </p:txEl>
                                          </p:spTgt>
                                        </p:tgtEl>
                                        <p:attrNameLst>
                                          <p:attrName>style.visibility</p:attrName>
                                        </p:attrNameLst>
                                      </p:cBhvr>
                                      <p:to>
                                        <p:strVal val="visible"/>
                                      </p:to>
                                    </p:set>
                                    <p:animEffect transition="in" filter="dissolve">
                                      <p:cBhvr>
                                        <p:cTn id="17" dur="500"/>
                                        <p:tgtEl>
                                          <p:spTgt spid="962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6290">
                                            <p:txEl>
                                              <p:pRg st="3" end="3"/>
                                            </p:txEl>
                                          </p:spTgt>
                                        </p:tgtEl>
                                        <p:attrNameLst>
                                          <p:attrName>style.visibility</p:attrName>
                                        </p:attrNameLst>
                                      </p:cBhvr>
                                      <p:to>
                                        <p:strVal val="visible"/>
                                      </p:to>
                                    </p:set>
                                    <p:animEffect transition="in" filter="dissolve">
                                      <p:cBhvr>
                                        <p:cTn id="22" dur="500"/>
                                        <p:tgtEl>
                                          <p:spTgt spid="962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6290">
                                            <p:txEl>
                                              <p:pRg st="4" end="4"/>
                                            </p:txEl>
                                          </p:spTgt>
                                        </p:tgtEl>
                                        <p:attrNameLst>
                                          <p:attrName>style.visibility</p:attrName>
                                        </p:attrNameLst>
                                      </p:cBhvr>
                                      <p:to>
                                        <p:strVal val="visible"/>
                                      </p:to>
                                    </p:set>
                                    <p:animEffect transition="in" filter="dissolve">
                                      <p:cBhvr>
                                        <p:cTn id="27" dur="500"/>
                                        <p:tgtEl>
                                          <p:spTgt spid="962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6291">
                                            <p:txEl>
                                              <p:pRg st="0" end="0"/>
                                            </p:txEl>
                                          </p:spTgt>
                                        </p:tgtEl>
                                        <p:attrNameLst>
                                          <p:attrName>style.visibility</p:attrName>
                                        </p:attrNameLst>
                                      </p:cBhvr>
                                      <p:to>
                                        <p:strVal val="visible"/>
                                      </p:to>
                                    </p:set>
                                    <p:animEffect transition="in" filter="dissolve">
                                      <p:cBhvr>
                                        <p:cTn id="32" dur="500"/>
                                        <p:tgtEl>
                                          <p:spTgt spid="9629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6291">
                                            <p:txEl>
                                              <p:pRg st="1" end="1"/>
                                            </p:txEl>
                                          </p:spTgt>
                                        </p:tgtEl>
                                        <p:attrNameLst>
                                          <p:attrName>style.visibility</p:attrName>
                                        </p:attrNameLst>
                                      </p:cBhvr>
                                      <p:to>
                                        <p:strVal val="visible"/>
                                      </p:to>
                                    </p:set>
                                    <p:animEffect transition="in" filter="dissolve">
                                      <p:cBhvr>
                                        <p:cTn id="37" dur="500"/>
                                        <p:tgtEl>
                                          <p:spTgt spid="9629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6291">
                                            <p:txEl>
                                              <p:pRg st="2" end="2"/>
                                            </p:txEl>
                                          </p:spTgt>
                                        </p:tgtEl>
                                        <p:attrNameLst>
                                          <p:attrName>style.visibility</p:attrName>
                                        </p:attrNameLst>
                                      </p:cBhvr>
                                      <p:to>
                                        <p:strVal val="visible"/>
                                      </p:to>
                                    </p:set>
                                    <p:animEffect transition="in" filter="dissolve">
                                      <p:cBhvr>
                                        <p:cTn id="42" dur="500"/>
                                        <p:tgtEl>
                                          <p:spTgt spid="9629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6291">
                                            <p:txEl>
                                              <p:pRg st="3" end="3"/>
                                            </p:txEl>
                                          </p:spTgt>
                                        </p:tgtEl>
                                        <p:attrNameLst>
                                          <p:attrName>style.visibility</p:attrName>
                                        </p:attrNameLst>
                                      </p:cBhvr>
                                      <p:to>
                                        <p:strVal val="visible"/>
                                      </p:to>
                                    </p:set>
                                    <p:animEffect transition="in" filter="dissolve">
                                      <p:cBhvr>
                                        <p:cTn id="47" dur="500"/>
                                        <p:tgtEl>
                                          <p:spTgt spid="9629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6291">
                                            <p:txEl>
                                              <p:pRg st="4" end="4"/>
                                            </p:txEl>
                                          </p:spTgt>
                                        </p:tgtEl>
                                        <p:attrNameLst>
                                          <p:attrName>style.visibility</p:attrName>
                                        </p:attrNameLst>
                                      </p:cBhvr>
                                      <p:to>
                                        <p:strVal val="visible"/>
                                      </p:to>
                                    </p:set>
                                    <p:animEffect transition="in" filter="dissolve">
                                      <p:cBhvr>
                                        <p:cTn id="52" dur="500"/>
                                        <p:tgtEl>
                                          <p:spTgt spid="96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90" grpId="0" build="p" autoUpdateAnimBg="0"/>
      <p:bldP spid="96291"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3"/>
          <p:cNvSpPr>
            <a:spLocks noChangeArrowheads="1"/>
          </p:cNvSpPr>
          <p:nvPr/>
        </p:nvSpPr>
        <p:spPr bwMode="auto">
          <a:xfrm>
            <a:off x="1066800" y="228600"/>
            <a:ext cx="7115175" cy="668338"/>
          </a:xfrm>
          <a:prstGeom prst="rect">
            <a:avLst/>
          </a:prstGeom>
          <a:noFill/>
          <a:ln w="12700">
            <a:noFill/>
            <a:miter lim="800000"/>
            <a:headEnd/>
            <a:tailEnd/>
          </a:ln>
        </p:spPr>
        <p:txBody>
          <a:bodyPr wrap="none" lIns="90488" tIns="44450" rIns="90488" bIns="44450">
            <a:spAutoFit/>
          </a:bodyPr>
          <a:lstStyle/>
          <a:p>
            <a:pPr eaLnBrk="0" hangingPunct="0"/>
            <a:r>
              <a:rPr lang="en-US" sz="3800" b="1">
                <a:solidFill>
                  <a:srgbClr val="000099"/>
                </a:solidFill>
              </a:rPr>
              <a:t>PRODUCTION POSSIBILITIES</a:t>
            </a:r>
          </a:p>
        </p:txBody>
      </p:sp>
      <p:sp>
        <p:nvSpPr>
          <p:cNvPr id="31747" name="Arc 24"/>
          <p:cNvSpPr>
            <a:spLocks/>
          </p:cNvSpPr>
          <p:nvPr/>
        </p:nvSpPr>
        <p:spPr bwMode="auto">
          <a:xfrm>
            <a:off x="2286000" y="2667000"/>
            <a:ext cx="2206625" cy="3084513"/>
          </a:xfrm>
          <a:custGeom>
            <a:avLst/>
            <a:gdLst>
              <a:gd name="T0" fmla="*/ 0 w 21600"/>
              <a:gd name="T1" fmla="*/ 0 h 21668"/>
              <a:gd name="T2" fmla="*/ 2147483647 w 21600"/>
              <a:gd name="T3" fmla="*/ 2147483647 h 21668"/>
              <a:gd name="T4" fmla="*/ 0 w 21600"/>
              <a:gd name="T5" fmla="*/ 2147483647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close/>
              </a:path>
            </a:pathLst>
          </a:custGeom>
          <a:solidFill>
            <a:srgbClr val="99FF66"/>
          </a:solidFill>
          <a:ln w="76200" cap="rnd">
            <a:solidFill>
              <a:srgbClr val="000099"/>
            </a:solidFill>
            <a:round/>
            <a:headEnd/>
            <a:tailEnd/>
          </a:ln>
        </p:spPr>
        <p:txBody>
          <a:bodyPr wrap="none" anchor="ctr"/>
          <a:lstStyle/>
          <a:p>
            <a:endParaRPr lang="en-US"/>
          </a:p>
        </p:txBody>
      </p:sp>
      <p:grpSp>
        <p:nvGrpSpPr>
          <p:cNvPr id="2" name="Group 27"/>
          <p:cNvGrpSpPr>
            <a:grpSpLocks/>
          </p:cNvGrpSpPr>
          <p:nvPr/>
        </p:nvGrpSpPr>
        <p:grpSpPr bwMode="auto">
          <a:xfrm>
            <a:off x="2273300" y="1381125"/>
            <a:ext cx="4873625" cy="4405313"/>
            <a:chOff x="1755" y="922"/>
            <a:chExt cx="3070" cy="2775"/>
          </a:xfrm>
        </p:grpSpPr>
        <p:sp>
          <p:nvSpPr>
            <p:cNvPr id="31762" name="Line 28"/>
            <p:cNvSpPr>
              <a:spLocks noChangeShapeType="1"/>
            </p:cNvSpPr>
            <p:nvPr/>
          </p:nvSpPr>
          <p:spPr bwMode="auto">
            <a:xfrm>
              <a:off x="1761" y="922"/>
              <a:ext cx="0" cy="2775"/>
            </a:xfrm>
            <a:prstGeom prst="line">
              <a:avLst/>
            </a:prstGeom>
            <a:noFill/>
            <a:ln w="50800">
              <a:solidFill>
                <a:schemeClr val="tx1"/>
              </a:solidFill>
              <a:round/>
              <a:headEnd/>
              <a:tailEnd/>
            </a:ln>
          </p:spPr>
          <p:txBody>
            <a:bodyPr wrap="none" anchor="ctr"/>
            <a:lstStyle/>
            <a:p>
              <a:endParaRPr lang="en-US"/>
            </a:p>
          </p:txBody>
        </p:sp>
        <p:sp>
          <p:nvSpPr>
            <p:cNvPr id="31763" name="Line 29"/>
            <p:cNvSpPr>
              <a:spLocks noChangeShapeType="1"/>
            </p:cNvSpPr>
            <p:nvPr/>
          </p:nvSpPr>
          <p:spPr bwMode="auto">
            <a:xfrm>
              <a:off x="1755" y="3682"/>
              <a:ext cx="3070" cy="0"/>
            </a:xfrm>
            <a:prstGeom prst="line">
              <a:avLst/>
            </a:prstGeom>
            <a:noFill/>
            <a:ln w="50800">
              <a:solidFill>
                <a:schemeClr val="tx1"/>
              </a:solidFill>
              <a:round/>
              <a:headEnd/>
              <a:tailEnd/>
            </a:ln>
          </p:spPr>
          <p:txBody>
            <a:bodyPr wrap="none" anchor="ctr"/>
            <a:lstStyle/>
            <a:p>
              <a:endParaRPr lang="en-US"/>
            </a:p>
          </p:txBody>
        </p:sp>
      </p:grpSp>
      <p:sp>
        <p:nvSpPr>
          <p:cNvPr id="31749" name="Rectangle 30"/>
          <p:cNvSpPr>
            <a:spLocks noChangeArrowheads="1"/>
          </p:cNvSpPr>
          <p:nvPr/>
        </p:nvSpPr>
        <p:spPr bwMode="auto">
          <a:xfrm>
            <a:off x="1377950" y="1189038"/>
            <a:ext cx="496888" cy="576262"/>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31750" name="Rectangle 31"/>
          <p:cNvSpPr>
            <a:spLocks noChangeArrowheads="1"/>
          </p:cNvSpPr>
          <p:nvPr/>
        </p:nvSpPr>
        <p:spPr bwMode="auto">
          <a:xfrm>
            <a:off x="7300913" y="5695950"/>
            <a:ext cx="496887" cy="576263"/>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31751" name="Rectangle 32"/>
          <p:cNvSpPr>
            <a:spLocks noChangeArrowheads="1"/>
          </p:cNvSpPr>
          <p:nvPr/>
        </p:nvSpPr>
        <p:spPr bwMode="auto">
          <a:xfrm rot="-5400000">
            <a:off x="664369" y="3496469"/>
            <a:ext cx="1577975" cy="576263"/>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Robots</a:t>
            </a:r>
            <a:endParaRPr lang="en-US" b="1">
              <a:latin typeface="Arial" charset="0"/>
            </a:endParaRPr>
          </a:p>
        </p:txBody>
      </p:sp>
      <p:sp>
        <p:nvSpPr>
          <p:cNvPr id="31752" name="Rectangle 33"/>
          <p:cNvSpPr>
            <a:spLocks noChangeArrowheads="1"/>
          </p:cNvSpPr>
          <p:nvPr/>
        </p:nvSpPr>
        <p:spPr bwMode="auto">
          <a:xfrm>
            <a:off x="3841750" y="6073775"/>
            <a:ext cx="1422400" cy="576263"/>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Pizzas</a:t>
            </a:r>
            <a:endParaRPr lang="en-US" b="1">
              <a:latin typeface="Arial" charset="0"/>
            </a:endParaRPr>
          </a:p>
        </p:txBody>
      </p:sp>
      <p:sp>
        <p:nvSpPr>
          <p:cNvPr id="31753" name="Rectangle 34"/>
          <p:cNvSpPr>
            <a:spLocks noChangeArrowheads="1"/>
          </p:cNvSpPr>
          <p:nvPr/>
        </p:nvSpPr>
        <p:spPr bwMode="auto">
          <a:xfrm>
            <a:off x="1731963" y="1293813"/>
            <a:ext cx="463550" cy="43561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14</a:t>
            </a:r>
          </a:p>
          <a:p>
            <a:pPr eaLnBrk="0" hangingPunct="0"/>
            <a:r>
              <a:rPr lang="en-US" sz="2000" b="1">
                <a:latin typeface="Arial" charset="0"/>
              </a:rPr>
              <a:t>13</a:t>
            </a:r>
          </a:p>
          <a:p>
            <a:pPr eaLnBrk="0" hangingPunct="0"/>
            <a:r>
              <a:rPr lang="en-US" sz="2000" b="1">
                <a:latin typeface="Arial" charset="0"/>
              </a:rPr>
              <a:t>12</a:t>
            </a:r>
          </a:p>
          <a:p>
            <a:pPr eaLnBrk="0" hangingPunct="0"/>
            <a:r>
              <a:rPr lang="en-US" sz="2000" b="1">
                <a:latin typeface="Arial" charset="0"/>
              </a:rPr>
              <a:t>11</a:t>
            </a:r>
          </a:p>
          <a:p>
            <a:pPr eaLnBrk="0" hangingPunct="0"/>
            <a:r>
              <a:rPr lang="en-US" sz="2000" b="1">
                <a:latin typeface="Arial" charset="0"/>
              </a:rPr>
              <a:t>10</a:t>
            </a:r>
          </a:p>
          <a:p>
            <a:pPr eaLnBrk="0" hangingPunct="0"/>
            <a:r>
              <a:rPr lang="en-US" sz="2000" b="1">
                <a:latin typeface="Arial" charset="0"/>
              </a:rPr>
              <a:t> 9</a:t>
            </a:r>
          </a:p>
          <a:p>
            <a:pPr eaLnBrk="0" hangingPunct="0"/>
            <a:r>
              <a:rPr lang="en-US" sz="2000" b="1">
                <a:latin typeface="Arial" charset="0"/>
              </a:rPr>
              <a:t> 8</a:t>
            </a:r>
          </a:p>
          <a:p>
            <a:pPr eaLnBrk="0" hangingPunct="0"/>
            <a:r>
              <a:rPr lang="en-US" sz="2000" b="1">
                <a:latin typeface="Arial" charset="0"/>
              </a:rPr>
              <a:t> 7</a:t>
            </a:r>
          </a:p>
          <a:p>
            <a:pPr eaLnBrk="0" hangingPunct="0"/>
            <a:r>
              <a:rPr lang="en-US" sz="2000" b="1">
                <a:latin typeface="Arial" charset="0"/>
              </a:rPr>
              <a:t> 6</a:t>
            </a:r>
          </a:p>
          <a:p>
            <a:pPr eaLnBrk="0" hangingPunct="0"/>
            <a:r>
              <a:rPr lang="en-US" sz="2000" b="1">
                <a:latin typeface="Arial" charset="0"/>
              </a:rPr>
              <a:t> 5</a:t>
            </a:r>
          </a:p>
          <a:p>
            <a:pPr eaLnBrk="0" hangingPunct="0"/>
            <a:r>
              <a:rPr lang="en-US" sz="2000" b="1">
                <a:latin typeface="Arial" charset="0"/>
              </a:rPr>
              <a:t> 4</a:t>
            </a:r>
          </a:p>
          <a:p>
            <a:pPr eaLnBrk="0" hangingPunct="0"/>
            <a:r>
              <a:rPr lang="en-US" sz="2000" b="1">
                <a:latin typeface="Arial" charset="0"/>
              </a:rPr>
              <a:t> 3</a:t>
            </a:r>
          </a:p>
          <a:p>
            <a:pPr eaLnBrk="0" hangingPunct="0"/>
            <a:r>
              <a:rPr lang="en-US" sz="2000" b="1">
                <a:latin typeface="Arial" charset="0"/>
              </a:rPr>
              <a:t> 2</a:t>
            </a:r>
          </a:p>
          <a:p>
            <a:pPr eaLnBrk="0" hangingPunct="0"/>
            <a:r>
              <a:rPr lang="en-US" sz="2000" b="1">
                <a:latin typeface="Arial" charset="0"/>
              </a:rPr>
              <a:t> 1</a:t>
            </a:r>
          </a:p>
        </p:txBody>
      </p:sp>
      <p:sp>
        <p:nvSpPr>
          <p:cNvPr id="31754" name="Rectangle 35"/>
          <p:cNvSpPr>
            <a:spLocks noChangeArrowheads="1"/>
          </p:cNvSpPr>
          <p:nvPr/>
        </p:nvSpPr>
        <p:spPr bwMode="auto">
          <a:xfrm>
            <a:off x="2266950" y="5878513"/>
            <a:ext cx="4803775" cy="3937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 1       2       3       4       5       6       7       8</a:t>
            </a:r>
          </a:p>
        </p:txBody>
      </p:sp>
      <p:sp>
        <p:nvSpPr>
          <p:cNvPr id="31755" name="Oval 36"/>
          <p:cNvSpPr>
            <a:spLocks noChangeArrowheads="1"/>
          </p:cNvSpPr>
          <p:nvPr/>
        </p:nvSpPr>
        <p:spPr bwMode="auto">
          <a:xfrm>
            <a:off x="2646363" y="2651125"/>
            <a:ext cx="157162" cy="157163"/>
          </a:xfrm>
          <a:prstGeom prst="ellipse">
            <a:avLst/>
          </a:prstGeom>
          <a:solidFill>
            <a:srgbClr val="FFFF00"/>
          </a:solidFill>
          <a:ln w="31750">
            <a:solidFill>
              <a:schemeClr val="tx1"/>
            </a:solidFill>
            <a:round/>
            <a:headEnd/>
            <a:tailEnd/>
          </a:ln>
        </p:spPr>
        <p:txBody>
          <a:bodyPr wrap="none" anchor="ctr"/>
          <a:lstStyle/>
          <a:p>
            <a:endParaRPr lang="en-US"/>
          </a:p>
        </p:txBody>
      </p:sp>
      <p:sp>
        <p:nvSpPr>
          <p:cNvPr id="31756" name="Oval 37"/>
          <p:cNvSpPr>
            <a:spLocks noChangeArrowheads="1"/>
          </p:cNvSpPr>
          <p:nvPr/>
        </p:nvSpPr>
        <p:spPr bwMode="auto">
          <a:xfrm>
            <a:off x="4408488" y="5673725"/>
            <a:ext cx="157162" cy="157163"/>
          </a:xfrm>
          <a:prstGeom prst="ellipse">
            <a:avLst/>
          </a:prstGeom>
          <a:solidFill>
            <a:srgbClr val="FFFF00"/>
          </a:solidFill>
          <a:ln w="31750">
            <a:solidFill>
              <a:schemeClr val="tx1"/>
            </a:solidFill>
            <a:round/>
            <a:headEnd/>
            <a:tailEnd/>
          </a:ln>
        </p:spPr>
        <p:txBody>
          <a:bodyPr wrap="none" anchor="ctr"/>
          <a:lstStyle/>
          <a:p>
            <a:endParaRPr lang="en-US"/>
          </a:p>
        </p:txBody>
      </p:sp>
      <p:sp>
        <p:nvSpPr>
          <p:cNvPr id="31757" name="Oval 38"/>
          <p:cNvSpPr>
            <a:spLocks noChangeArrowheads="1"/>
          </p:cNvSpPr>
          <p:nvPr/>
        </p:nvSpPr>
        <p:spPr bwMode="auto">
          <a:xfrm>
            <a:off x="3816350" y="3548063"/>
            <a:ext cx="157163" cy="157162"/>
          </a:xfrm>
          <a:prstGeom prst="ellipse">
            <a:avLst/>
          </a:prstGeom>
          <a:solidFill>
            <a:srgbClr val="FFFF00"/>
          </a:solidFill>
          <a:ln w="31750">
            <a:solidFill>
              <a:schemeClr val="tx1"/>
            </a:solidFill>
            <a:round/>
            <a:headEnd/>
            <a:tailEnd/>
          </a:ln>
        </p:spPr>
        <p:txBody>
          <a:bodyPr wrap="none" anchor="ctr"/>
          <a:lstStyle/>
          <a:p>
            <a:endParaRPr lang="en-US"/>
          </a:p>
        </p:txBody>
      </p:sp>
      <p:sp>
        <p:nvSpPr>
          <p:cNvPr id="31758" name="Oval 39"/>
          <p:cNvSpPr>
            <a:spLocks noChangeArrowheads="1"/>
          </p:cNvSpPr>
          <p:nvPr/>
        </p:nvSpPr>
        <p:spPr bwMode="auto">
          <a:xfrm>
            <a:off x="3233738" y="2921000"/>
            <a:ext cx="157162" cy="157163"/>
          </a:xfrm>
          <a:prstGeom prst="ellipse">
            <a:avLst/>
          </a:prstGeom>
          <a:solidFill>
            <a:srgbClr val="FFFF00"/>
          </a:solidFill>
          <a:ln w="31750">
            <a:solidFill>
              <a:schemeClr val="tx1"/>
            </a:solidFill>
            <a:round/>
            <a:headEnd/>
            <a:tailEnd/>
          </a:ln>
        </p:spPr>
        <p:txBody>
          <a:bodyPr wrap="none" anchor="ctr"/>
          <a:lstStyle/>
          <a:p>
            <a:endParaRPr lang="en-US"/>
          </a:p>
        </p:txBody>
      </p:sp>
      <p:sp>
        <p:nvSpPr>
          <p:cNvPr id="31759" name="Oval 40"/>
          <p:cNvSpPr>
            <a:spLocks noChangeArrowheads="1"/>
          </p:cNvSpPr>
          <p:nvPr/>
        </p:nvSpPr>
        <p:spPr bwMode="auto">
          <a:xfrm>
            <a:off x="2195513" y="2573338"/>
            <a:ext cx="157162" cy="157162"/>
          </a:xfrm>
          <a:prstGeom prst="ellipse">
            <a:avLst/>
          </a:prstGeom>
          <a:solidFill>
            <a:srgbClr val="FFFF00"/>
          </a:solidFill>
          <a:ln w="31750">
            <a:solidFill>
              <a:schemeClr val="tx1"/>
            </a:solidFill>
            <a:round/>
            <a:headEnd/>
            <a:tailEnd/>
          </a:ln>
        </p:spPr>
        <p:txBody>
          <a:bodyPr wrap="none" anchor="ctr"/>
          <a:lstStyle/>
          <a:p>
            <a:endParaRPr lang="en-US"/>
          </a:p>
        </p:txBody>
      </p:sp>
      <p:sp>
        <p:nvSpPr>
          <p:cNvPr id="97334" name="Rectangle 54"/>
          <p:cNvSpPr>
            <a:spLocks noChangeArrowheads="1"/>
          </p:cNvSpPr>
          <p:nvPr/>
        </p:nvSpPr>
        <p:spPr bwMode="auto">
          <a:xfrm>
            <a:off x="4038600" y="990600"/>
            <a:ext cx="4760913" cy="2466975"/>
          </a:xfrm>
          <a:prstGeom prst="rect">
            <a:avLst/>
          </a:prstGeom>
          <a:noFill/>
          <a:ln w="12700">
            <a:noFill/>
            <a:miter lim="800000"/>
            <a:headEnd/>
            <a:tailEnd/>
          </a:ln>
        </p:spPr>
        <p:txBody>
          <a:bodyPr lIns="90488" tIns="44450" rIns="90488" bIns="44450">
            <a:spAutoFit/>
          </a:bodyPr>
          <a:lstStyle/>
          <a:p>
            <a:pPr algn="ctr" eaLnBrk="0" hangingPunct="0"/>
            <a:r>
              <a:rPr lang="en-US" sz="4000" b="1">
                <a:solidFill>
                  <a:srgbClr val="CC0000"/>
                </a:solidFill>
              </a:rPr>
              <a:t>What happens if there is an increase in </a:t>
            </a:r>
            <a:r>
              <a:rPr lang="en-US" sz="3600" b="1">
                <a:solidFill>
                  <a:srgbClr val="CC0000"/>
                </a:solidFill>
              </a:rPr>
              <a:t>population?</a:t>
            </a:r>
          </a:p>
          <a:p>
            <a:pPr algn="ctr" eaLnBrk="0" hangingPunct="0"/>
            <a:endParaRPr lang="en-US" sz="3600" b="1">
              <a:solidFill>
                <a:srgbClr val="CC0000"/>
              </a:solidFill>
            </a:endParaRPr>
          </a:p>
        </p:txBody>
      </p:sp>
      <p:sp>
        <p:nvSpPr>
          <p:cNvPr id="31761" name="Slide Number Placeholder 1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E5BA2001-2A06-4318-AF72-C7E912A8E048}" type="slidenum">
              <a:rPr lang="en-US" sz="1400"/>
              <a:pPr algn="r"/>
              <a:t>39</a:t>
            </a:fld>
            <a:endParaRPr lang="en-US" sz="140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7334">
                                            <p:txEl>
                                              <p:pRg st="0" end="0"/>
                                            </p:txEl>
                                          </p:spTgt>
                                        </p:tgtEl>
                                        <p:attrNameLst>
                                          <p:attrName>style.visibility</p:attrName>
                                        </p:attrNameLst>
                                      </p:cBhvr>
                                      <p:to>
                                        <p:strVal val="visible"/>
                                      </p:to>
                                    </p:set>
                                    <p:animEffect transition="in" filter="wipe(left)">
                                      <p:cBhvr>
                                        <p:cTn id="7" dur="500"/>
                                        <p:tgtEl>
                                          <p:spTgt spid="973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34"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533400" y="228600"/>
            <a:ext cx="7772400" cy="974725"/>
          </a:xfrm>
        </p:spPr>
        <p:txBody>
          <a:bodyPr/>
          <a:lstStyle/>
          <a:p>
            <a:r>
              <a:rPr lang="en-US" sz="4000" b="1" smtClean="0"/>
              <a:t>What is Economics in General?</a:t>
            </a:r>
          </a:p>
        </p:txBody>
      </p:sp>
      <p:sp>
        <p:nvSpPr>
          <p:cNvPr id="191491" name="Rectangle 3"/>
          <p:cNvSpPr>
            <a:spLocks noGrp="1" noChangeArrowheads="1"/>
          </p:cNvSpPr>
          <p:nvPr>
            <p:ph type="body" idx="4294967295"/>
          </p:nvPr>
        </p:nvSpPr>
        <p:spPr>
          <a:xfrm>
            <a:off x="533400" y="5486400"/>
            <a:ext cx="7772400" cy="823913"/>
          </a:xfrm>
        </p:spPr>
        <p:txBody>
          <a:bodyPr/>
          <a:lstStyle/>
          <a:p>
            <a:pPr algn="ctr">
              <a:buFontTx/>
              <a:buNone/>
            </a:pPr>
            <a:r>
              <a:rPr lang="en-US" b="1" smtClean="0">
                <a:solidFill>
                  <a:srgbClr val="000099"/>
                </a:solidFill>
              </a:rPr>
              <a:t>Economics is the study of _________.</a:t>
            </a:r>
          </a:p>
        </p:txBody>
      </p:sp>
      <p:sp>
        <p:nvSpPr>
          <p:cNvPr id="191492" name="Rectangle 4"/>
          <p:cNvSpPr>
            <a:spLocks noChangeArrowheads="1"/>
          </p:cNvSpPr>
          <p:nvPr/>
        </p:nvSpPr>
        <p:spPr bwMode="auto">
          <a:xfrm>
            <a:off x="381000" y="1066800"/>
            <a:ext cx="8610600" cy="823913"/>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a:t>Economics is the science of </a:t>
            </a:r>
            <a:r>
              <a:rPr lang="en-US" sz="3200" b="1">
                <a:solidFill>
                  <a:srgbClr val="990000"/>
                </a:solidFill>
              </a:rPr>
              <a:t>scarcity</a:t>
            </a:r>
            <a:r>
              <a:rPr lang="en-US" sz="3200" b="1"/>
              <a:t>.</a:t>
            </a:r>
          </a:p>
          <a:p>
            <a:pPr marL="342900" indent="-342900" eaLnBrk="0" hangingPunct="0">
              <a:spcBef>
                <a:spcPct val="20000"/>
              </a:spcBef>
              <a:buFontTx/>
              <a:buChar char="•"/>
            </a:pPr>
            <a:r>
              <a:rPr lang="en-US" sz="3200" b="1">
                <a:solidFill>
                  <a:srgbClr val="990000"/>
                </a:solidFill>
              </a:rPr>
              <a:t>Scarcity</a:t>
            </a:r>
            <a:r>
              <a:rPr lang="en-US" sz="3200" b="1"/>
              <a:t> is the </a:t>
            </a:r>
            <a:r>
              <a:rPr lang="en-US" sz="3200" b="1">
                <a:cs typeface="Times New Roman" charset="0"/>
              </a:rPr>
              <a:t>condition in which our wants are greater than our limited resources.</a:t>
            </a:r>
          </a:p>
          <a:p>
            <a:pPr marL="342900" indent="-342900" eaLnBrk="0" hangingPunct="0">
              <a:spcBef>
                <a:spcPct val="20000"/>
              </a:spcBef>
              <a:buFontTx/>
              <a:buChar char="•"/>
            </a:pPr>
            <a:r>
              <a:rPr lang="en-US" sz="3200" b="1"/>
              <a:t>Since we are unable to have everything we desire, we must make </a:t>
            </a:r>
            <a:r>
              <a:rPr lang="en-US" sz="3200" b="1">
                <a:solidFill>
                  <a:srgbClr val="003399"/>
                </a:solidFill>
              </a:rPr>
              <a:t>choices </a:t>
            </a:r>
            <a:r>
              <a:rPr lang="en-US" sz="3200" b="1"/>
              <a:t>on how we will use our resources. </a:t>
            </a:r>
          </a:p>
          <a:p>
            <a:pPr marL="342900" indent="-342900" eaLnBrk="0" hangingPunct="0">
              <a:spcBef>
                <a:spcPct val="20000"/>
              </a:spcBef>
              <a:buFontTx/>
              <a:buChar char="•"/>
            </a:pPr>
            <a:r>
              <a:rPr lang="en-US" sz="3200" b="1"/>
              <a:t>In economics we will study the </a:t>
            </a:r>
            <a:r>
              <a:rPr lang="en-US" sz="3200" b="1">
                <a:solidFill>
                  <a:srgbClr val="003399"/>
                </a:solidFill>
              </a:rPr>
              <a:t>choices </a:t>
            </a:r>
            <a:r>
              <a:rPr lang="en-US" sz="3200" b="1"/>
              <a:t>of individuals, firms, and governments.</a:t>
            </a:r>
          </a:p>
        </p:txBody>
      </p:sp>
      <p:sp>
        <p:nvSpPr>
          <p:cNvPr id="191493" name="Rectangle 5"/>
          <p:cNvSpPr>
            <a:spLocks noChangeArrowheads="1"/>
          </p:cNvSpPr>
          <p:nvPr/>
        </p:nvSpPr>
        <p:spPr bwMode="auto">
          <a:xfrm>
            <a:off x="5791200" y="5486400"/>
            <a:ext cx="1905000" cy="595313"/>
          </a:xfrm>
          <a:prstGeom prst="rect">
            <a:avLst/>
          </a:prstGeom>
          <a:noFill/>
          <a:ln w="9525">
            <a:noFill/>
            <a:miter lim="800000"/>
            <a:headEnd/>
            <a:tailEnd/>
          </a:ln>
        </p:spPr>
        <p:txBody>
          <a:bodyPr/>
          <a:lstStyle/>
          <a:p>
            <a:pPr marL="342900" indent="-342900" eaLnBrk="0" hangingPunct="0">
              <a:spcBef>
                <a:spcPct val="20000"/>
              </a:spcBef>
            </a:pPr>
            <a:r>
              <a:rPr lang="en-US" sz="3200" b="1">
                <a:solidFill>
                  <a:srgbClr val="000099"/>
                </a:solidFill>
              </a:rPr>
              <a:t>choices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1492">
                                            <p:txEl>
                                              <p:pRg st="0" end="0"/>
                                            </p:txEl>
                                          </p:spTgt>
                                        </p:tgtEl>
                                        <p:attrNameLst>
                                          <p:attrName>style.visibility</p:attrName>
                                        </p:attrNameLst>
                                      </p:cBhvr>
                                      <p:to>
                                        <p:strVal val="visible"/>
                                      </p:to>
                                    </p:set>
                                    <p:animEffect transition="in" filter="dissolve">
                                      <p:cBhvr>
                                        <p:cTn id="7" dur="500"/>
                                        <p:tgtEl>
                                          <p:spTgt spid="1914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1492">
                                            <p:txEl>
                                              <p:pRg st="1" end="1"/>
                                            </p:txEl>
                                          </p:spTgt>
                                        </p:tgtEl>
                                        <p:attrNameLst>
                                          <p:attrName>style.visibility</p:attrName>
                                        </p:attrNameLst>
                                      </p:cBhvr>
                                      <p:to>
                                        <p:strVal val="visible"/>
                                      </p:to>
                                    </p:set>
                                    <p:animEffect transition="in" filter="dissolve">
                                      <p:cBhvr>
                                        <p:cTn id="12" dur="500"/>
                                        <p:tgtEl>
                                          <p:spTgt spid="1914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1492">
                                            <p:txEl>
                                              <p:pRg st="2" end="2"/>
                                            </p:txEl>
                                          </p:spTgt>
                                        </p:tgtEl>
                                        <p:attrNameLst>
                                          <p:attrName>style.visibility</p:attrName>
                                        </p:attrNameLst>
                                      </p:cBhvr>
                                      <p:to>
                                        <p:strVal val="visible"/>
                                      </p:to>
                                    </p:set>
                                    <p:animEffect transition="in" filter="dissolve">
                                      <p:cBhvr>
                                        <p:cTn id="17" dur="500"/>
                                        <p:tgtEl>
                                          <p:spTgt spid="1914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1492">
                                            <p:txEl>
                                              <p:pRg st="3" end="3"/>
                                            </p:txEl>
                                          </p:spTgt>
                                        </p:tgtEl>
                                        <p:attrNameLst>
                                          <p:attrName>style.visibility</p:attrName>
                                        </p:attrNameLst>
                                      </p:cBhvr>
                                      <p:to>
                                        <p:strVal val="visible"/>
                                      </p:to>
                                    </p:set>
                                    <p:animEffect transition="in" filter="dissolve">
                                      <p:cBhvr>
                                        <p:cTn id="22" dur="500"/>
                                        <p:tgtEl>
                                          <p:spTgt spid="1914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1491">
                                            <p:txEl>
                                              <p:pRg st="0" end="0"/>
                                            </p:txEl>
                                          </p:spTgt>
                                        </p:tgtEl>
                                        <p:attrNameLst>
                                          <p:attrName>style.visibility</p:attrName>
                                        </p:attrNameLst>
                                      </p:cBhvr>
                                      <p:to>
                                        <p:strVal val="visible"/>
                                      </p:to>
                                    </p:set>
                                    <p:animEffect transition="in" filter="dissolve">
                                      <p:cBhvr>
                                        <p:cTn id="27" dur="500"/>
                                        <p:tgtEl>
                                          <p:spTgt spid="19149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1493"/>
                                        </p:tgtEl>
                                        <p:attrNameLst>
                                          <p:attrName>style.visibility</p:attrName>
                                        </p:attrNameLst>
                                      </p:cBhvr>
                                      <p:to>
                                        <p:strVal val="visible"/>
                                      </p:to>
                                    </p:set>
                                    <p:animEffect transition="in" filter="dissolve">
                                      <p:cBhvr>
                                        <p:cTn id="32" dur="500"/>
                                        <p:tgtEl>
                                          <p:spTgt spid="19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P spid="191492" grpId="0" build="p" autoUpdateAnimBg="0"/>
      <p:bldP spid="19149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066800" y="228600"/>
            <a:ext cx="7115175" cy="668338"/>
          </a:xfrm>
          <a:prstGeom prst="rect">
            <a:avLst/>
          </a:prstGeom>
          <a:noFill/>
          <a:ln w="12700">
            <a:noFill/>
            <a:miter lim="800000"/>
            <a:headEnd/>
            <a:tailEnd/>
          </a:ln>
        </p:spPr>
        <p:txBody>
          <a:bodyPr wrap="none" lIns="90488" tIns="44450" rIns="90488" bIns="44450">
            <a:spAutoFit/>
          </a:bodyPr>
          <a:lstStyle/>
          <a:p>
            <a:pPr eaLnBrk="0" hangingPunct="0"/>
            <a:r>
              <a:rPr lang="en-US" sz="3800" b="1">
                <a:solidFill>
                  <a:srgbClr val="000099"/>
                </a:solidFill>
              </a:rPr>
              <a:t>PRODUCTION POSSIBILITIES</a:t>
            </a:r>
          </a:p>
        </p:txBody>
      </p:sp>
      <p:sp>
        <p:nvSpPr>
          <p:cNvPr id="32771" name="Arc 3"/>
          <p:cNvSpPr>
            <a:spLocks/>
          </p:cNvSpPr>
          <p:nvPr/>
        </p:nvSpPr>
        <p:spPr bwMode="auto">
          <a:xfrm>
            <a:off x="2286000" y="2667000"/>
            <a:ext cx="2206625" cy="3084513"/>
          </a:xfrm>
          <a:custGeom>
            <a:avLst/>
            <a:gdLst>
              <a:gd name="T0" fmla="*/ 0 w 21600"/>
              <a:gd name="T1" fmla="*/ 0 h 21668"/>
              <a:gd name="T2" fmla="*/ 2147483647 w 21600"/>
              <a:gd name="T3" fmla="*/ 2147483647 h 21668"/>
              <a:gd name="T4" fmla="*/ 0 w 21600"/>
              <a:gd name="T5" fmla="*/ 2147483647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close/>
              </a:path>
            </a:pathLst>
          </a:custGeom>
          <a:solidFill>
            <a:srgbClr val="99FF66"/>
          </a:solidFill>
          <a:ln w="76200" cap="rnd">
            <a:solidFill>
              <a:srgbClr val="000099"/>
            </a:solidFill>
            <a:round/>
            <a:headEnd/>
            <a:tailEnd/>
          </a:ln>
        </p:spPr>
        <p:txBody>
          <a:bodyPr wrap="none" anchor="ctr"/>
          <a:lstStyle/>
          <a:p>
            <a:endParaRPr lang="en-US"/>
          </a:p>
        </p:txBody>
      </p:sp>
      <p:grpSp>
        <p:nvGrpSpPr>
          <p:cNvPr id="2" name="Group 5"/>
          <p:cNvGrpSpPr>
            <a:grpSpLocks/>
          </p:cNvGrpSpPr>
          <p:nvPr/>
        </p:nvGrpSpPr>
        <p:grpSpPr bwMode="auto">
          <a:xfrm>
            <a:off x="2273300" y="1381125"/>
            <a:ext cx="4873625" cy="4405313"/>
            <a:chOff x="1755" y="922"/>
            <a:chExt cx="3070" cy="2775"/>
          </a:xfrm>
        </p:grpSpPr>
        <p:sp>
          <p:nvSpPr>
            <p:cNvPr id="32786" name="Line 6"/>
            <p:cNvSpPr>
              <a:spLocks noChangeShapeType="1"/>
            </p:cNvSpPr>
            <p:nvPr/>
          </p:nvSpPr>
          <p:spPr bwMode="auto">
            <a:xfrm>
              <a:off x="1761" y="922"/>
              <a:ext cx="0" cy="2775"/>
            </a:xfrm>
            <a:prstGeom prst="line">
              <a:avLst/>
            </a:prstGeom>
            <a:noFill/>
            <a:ln w="50800">
              <a:solidFill>
                <a:schemeClr val="tx1"/>
              </a:solidFill>
              <a:round/>
              <a:headEnd/>
              <a:tailEnd/>
            </a:ln>
          </p:spPr>
          <p:txBody>
            <a:bodyPr wrap="none" anchor="ctr"/>
            <a:lstStyle/>
            <a:p>
              <a:endParaRPr lang="en-US"/>
            </a:p>
          </p:txBody>
        </p:sp>
        <p:sp>
          <p:nvSpPr>
            <p:cNvPr id="32787" name="Line 7"/>
            <p:cNvSpPr>
              <a:spLocks noChangeShapeType="1"/>
            </p:cNvSpPr>
            <p:nvPr/>
          </p:nvSpPr>
          <p:spPr bwMode="auto">
            <a:xfrm>
              <a:off x="1755" y="3682"/>
              <a:ext cx="3070" cy="0"/>
            </a:xfrm>
            <a:prstGeom prst="line">
              <a:avLst/>
            </a:prstGeom>
            <a:noFill/>
            <a:ln w="50800">
              <a:solidFill>
                <a:schemeClr val="tx1"/>
              </a:solidFill>
              <a:round/>
              <a:headEnd/>
              <a:tailEnd/>
            </a:ln>
          </p:spPr>
          <p:txBody>
            <a:bodyPr wrap="none" anchor="ctr"/>
            <a:lstStyle/>
            <a:p>
              <a:endParaRPr lang="en-US"/>
            </a:p>
          </p:txBody>
        </p:sp>
      </p:grpSp>
      <p:sp>
        <p:nvSpPr>
          <p:cNvPr id="32773" name="Rectangle 8"/>
          <p:cNvSpPr>
            <a:spLocks noChangeArrowheads="1"/>
          </p:cNvSpPr>
          <p:nvPr/>
        </p:nvSpPr>
        <p:spPr bwMode="auto">
          <a:xfrm>
            <a:off x="1377950" y="1189038"/>
            <a:ext cx="496888" cy="576262"/>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32774" name="Rectangle 9"/>
          <p:cNvSpPr>
            <a:spLocks noChangeArrowheads="1"/>
          </p:cNvSpPr>
          <p:nvPr/>
        </p:nvSpPr>
        <p:spPr bwMode="auto">
          <a:xfrm>
            <a:off x="7300913" y="5695950"/>
            <a:ext cx="496887" cy="576263"/>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32775" name="Rectangle 10"/>
          <p:cNvSpPr>
            <a:spLocks noChangeArrowheads="1"/>
          </p:cNvSpPr>
          <p:nvPr/>
        </p:nvSpPr>
        <p:spPr bwMode="auto">
          <a:xfrm rot="-5400000">
            <a:off x="664369" y="3496469"/>
            <a:ext cx="1577975" cy="576263"/>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Robots</a:t>
            </a:r>
            <a:endParaRPr lang="en-US" b="1">
              <a:latin typeface="Arial" charset="0"/>
            </a:endParaRPr>
          </a:p>
        </p:txBody>
      </p:sp>
      <p:sp>
        <p:nvSpPr>
          <p:cNvPr id="32776" name="Rectangle 11"/>
          <p:cNvSpPr>
            <a:spLocks noChangeArrowheads="1"/>
          </p:cNvSpPr>
          <p:nvPr/>
        </p:nvSpPr>
        <p:spPr bwMode="auto">
          <a:xfrm>
            <a:off x="3841750" y="6073775"/>
            <a:ext cx="1422400" cy="576263"/>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Pizzas</a:t>
            </a:r>
            <a:endParaRPr lang="en-US" b="1">
              <a:latin typeface="Arial" charset="0"/>
            </a:endParaRPr>
          </a:p>
        </p:txBody>
      </p:sp>
      <p:sp>
        <p:nvSpPr>
          <p:cNvPr id="32777" name="Rectangle 12"/>
          <p:cNvSpPr>
            <a:spLocks noChangeArrowheads="1"/>
          </p:cNvSpPr>
          <p:nvPr/>
        </p:nvSpPr>
        <p:spPr bwMode="auto">
          <a:xfrm>
            <a:off x="1731963" y="1293813"/>
            <a:ext cx="463550" cy="43561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14</a:t>
            </a:r>
          </a:p>
          <a:p>
            <a:pPr eaLnBrk="0" hangingPunct="0"/>
            <a:r>
              <a:rPr lang="en-US" sz="2000" b="1">
                <a:latin typeface="Arial" charset="0"/>
              </a:rPr>
              <a:t>13</a:t>
            </a:r>
          </a:p>
          <a:p>
            <a:pPr eaLnBrk="0" hangingPunct="0"/>
            <a:r>
              <a:rPr lang="en-US" sz="2000" b="1">
                <a:latin typeface="Arial" charset="0"/>
              </a:rPr>
              <a:t>12</a:t>
            </a:r>
          </a:p>
          <a:p>
            <a:pPr eaLnBrk="0" hangingPunct="0"/>
            <a:r>
              <a:rPr lang="en-US" sz="2000" b="1">
                <a:latin typeface="Arial" charset="0"/>
              </a:rPr>
              <a:t>11</a:t>
            </a:r>
          </a:p>
          <a:p>
            <a:pPr eaLnBrk="0" hangingPunct="0"/>
            <a:r>
              <a:rPr lang="en-US" sz="2000" b="1">
                <a:latin typeface="Arial" charset="0"/>
              </a:rPr>
              <a:t>10</a:t>
            </a:r>
          </a:p>
          <a:p>
            <a:pPr eaLnBrk="0" hangingPunct="0"/>
            <a:r>
              <a:rPr lang="en-US" sz="2000" b="1">
                <a:latin typeface="Arial" charset="0"/>
              </a:rPr>
              <a:t> 9</a:t>
            </a:r>
          </a:p>
          <a:p>
            <a:pPr eaLnBrk="0" hangingPunct="0"/>
            <a:r>
              <a:rPr lang="en-US" sz="2000" b="1">
                <a:latin typeface="Arial" charset="0"/>
              </a:rPr>
              <a:t> 8</a:t>
            </a:r>
          </a:p>
          <a:p>
            <a:pPr eaLnBrk="0" hangingPunct="0"/>
            <a:r>
              <a:rPr lang="en-US" sz="2000" b="1">
                <a:latin typeface="Arial" charset="0"/>
              </a:rPr>
              <a:t> 7</a:t>
            </a:r>
          </a:p>
          <a:p>
            <a:pPr eaLnBrk="0" hangingPunct="0"/>
            <a:r>
              <a:rPr lang="en-US" sz="2000" b="1">
                <a:latin typeface="Arial" charset="0"/>
              </a:rPr>
              <a:t> 6</a:t>
            </a:r>
          </a:p>
          <a:p>
            <a:pPr eaLnBrk="0" hangingPunct="0"/>
            <a:r>
              <a:rPr lang="en-US" sz="2000" b="1">
                <a:latin typeface="Arial" charset="0"/>
              </a:rPr>
              <a:t> 5</a:t>
            </a:r>
          </a:p>
          <a:p>
            <a:pPr eaLnBrk="0" hangingPunct="0"/>
            <a:r>
              <a:rPr lang="en-US" sz="2000" b="1">
                <a:latin typeface="Arial" charset="0"/>
              </a:rPr>
              <a:t> 4</a:t>
            </a:r>
          </a:p>
          <a:p>
            <a:pPr eaLnBrk="0" hangingPunct="0"/>
            <a:r>
              <a:rPr lang="en-US" sz="2000" b="1">
                <a:latin typeface="Arial" charset="0"/>
              </a:rPr>
              <a:t> 3</a:t>
            </a:r>
          </a:p>
          <a:p>
            <a:pPr eaLnBrk="0" hangingPunct="0"/>
            <a:r>
              <a:rPr lang="en-US" sz="2000" b="1">
                <a:latin typeface="Arial" charset="0"/>
              </a:rPr>
              <a:t> 2</a:t>
            </a:r>
          </a:p>
          <a:p>
            <a:pPr eaLnBrk="0" hangingPunct="0"/>
            <a:r>
              <a:rPr lang="en-US" sz="2000" b="1">
                <a:latin typeface="Arial" charset="0"/>
              </a:rPr>
              <a:t> 1</a:t>
            </a:r>
          </a:p>
        </p:txBody>
      </p:sp>
      <p:sp>
        <p:nvSpPr>
          <p:cNvPr id="32778" name="Rectangle 13"/>
          <p:cNvSpPr>
            <a:spLocks noChangeArrowheads="1"/>
          </p:cNvSpPr>
          <p:nvPr/>
        </p:nvSpPr>
        <p:spPr bwMode="auto">
          <a:xfrm>
            <a:off x="2266950" y="5878513"/>
            <a:ext cx="4803775" cy="3937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 1       2       3       4       5       6       7       8</a:t>
            </a:r>
          </a:p>
        </p:txBody>
      </p:sp>
      <p:sp>
        <p:nvSpPr>
          <p:cNvPr id="32779" name="Oval 14"/>
          <p:cNvSpPr>
            <a:spLocks noChangeArrowheads="1"/>
          </p:cNvSpPr>
          <p:nvPr/>
        </p:nvSpPr>
        <p:spPr bwMode="auto">
          <a:xfrm>
            <a:off x="2646363" y="2651125"/>
            <a:ext cx="157162" cy="157163"/>
          </a:xfrm>
          <a:prstGeom prst="ellipse">
            <a:avLst/>
          </a:prstGeom>
          <a:solidFill>
            <a:srgbClr val="FFFF00"/>
          </a:solidFill>
          <a:ln w="31750">
            <a:solidFill>
              <a:schemeClr val="tx1"/>
            </a:solidFill>
            <a:round/>
            <a:headEnd/>
            <a:tailEnd/>
          </a:ln>
        </p:spPr>
        <p:txBody>
          <a:bodyPr wrap="none" anchor="ctr"/>
          <a:lstStyle/>
          <a:p>
            <a:endParaRPr lang="en-US"/>
          </a:p>
        </p:txBody>
      </p:sp>
      <p:sp>
        <p:nvSpPr>
          <p:cNvPr id="32780" name="Oval 15"/>
          <p:cNvSpPr>
            <a:spLocks noChangeArrowheads="1"/>
          </p:cNvSpPr>
          <p:nvPr/>
        </p:nvSpPr>
        <p:spPr bwMode="auto">
          <a:xfrm>
            <a:off x="4408488" y="5673725"/>
            <a:ext cx="157162" cy="157163"/>
          </a:xfrm>
          <a:prstGeom prst="ellipse">
            <a:avLst/>
          </a:prstGeom>
          <a:solidFill>
            <a:srgbClr val="FFFF00"/>
          </a:solidFill>
          <a:ln w="31750">
            <a:solidFill>
              <a:schemeClr val="tx1"/>
            </a:solidFill>
            <a:round/>
            <a:headEnd/>
            <a:tailEnd/>
          </a:ln>
        </p:spPr>
        <p:txBody>
          <a:bodyPr wrap="none" anchor="ctr"/>
          <a:lstStyle/>
          <a:p>
            <a:endParaRPr lang="en-US"/>
          </a:p>
        </p:txBody>
      </p:sp>
      <p:sp>
        <p:nvSpPr>
          <p:cNvPr id="32781" name="Oval 16"/>
          <p:cNvSpPr>
            <a:spLocks noChangeArrowheads="1"/>
          </p:cNvSpPr>
          <p:nvPr/>
        </p:nvSpPr>
        <p:spPr bwMode="auto">
          <a:xfrm>
            <a:off x="3816350" y="3548063"/>
            <a:ext cx="157163" cy="157162"/>
          </a:xfrm>
          <a:prstGeom prst="ellipse">
            <a:avLst/>
          </a:prstGeom>
          <a:solidFill>
            <a:srgbClr val="FFFF00"/>
          </a:solidFill>
          <a:ln w="31750">
            <a:solidFill>
              <a:schemeClr val="tx1"/>
            </a:solidFill>
            <a:round/>
            <a:headEnd/>
            <a:tailEnd/>
          </a:ln>
        </p:spPr>
        <p:txBody>
          <a:bodyPr wrap="none" anchor="ctr"/>
          <a:lstStyle/>
          <a:p>
            <a:endParaRPr lang="en-US"/>
          </a:p>
        </p:txBody>
      </p:sp>
      <p:sp>
        <p:nvSpPr>
          <p:cNvPr id="32782" name="Oval 17"/>
          <p:cNvSpPr>
            <a:spLocks noChangeArrowheads="1"/>
          </p:cNvSpPr>
          <p:nvPr/>
        </p:nvSpPr>
        <p:spPr bwMode="auto">
          <a:xfrm>
            <a:off x="3233738" y="2921000"/>
            <a:ext cx="157162" cy="157163"/>
          </a:xfrm>
          <a:prstGeom prst="ellipse">
            <a:avLst/>
          </a:prstGeom>
          <a:solidFill>
            <a:srgbClr val="FFFF00"/>
          </a:solidFill>
          <a:ln w="31750">
            <a:solidFill>
              <a:schemeClr val="tx1"/>
            </a:solidFill>
            <a:round/>
            <a:headEnd/>
            <a:tailEnd/>
          </a:ln>
        </p:spPr>
        <p:txBody>
          <a:bodyPr wrap="none" anchor="ctr"/>
          <a:lstStyle/>
          <a:p>
            <a:endParaRPr lang="en-US"/>
          </a:p>
        </p:txBody>
      </p:sp>
      <p:sp>
        <p:nvSpPr>
          <p:cNvPr id="32783" name="Oval 18"/>
          <p:cNvSpPr>
            <a:spLocks noChangeArrowheads="1"/>
          </p:cNvSpPr>
          <p:nvPr/>
        </p:nvSpPr>
        <p:spPr bwMode="auto">
          <a:xfrm>
            <a:off x="2195513" y="2573338"/>
            <a:ext cx="157162" cy="157162"/>
          </a:xfrm>
          <a:prstGeom prst="ellipse">
            <a:avLst/>
          </a:prstGeom>
          <a:solidFill>
            <a:srgbClr val="FFFF00"/>
          </a:solidFill>
          <a:ln w="31750">
            <a:solidFill>
              <a:schemeClr val="tx1"/>
            </a:solidFill>
            <a:round/>
            <a:headEnd/>
            <a:tailEnd/>
          </a:ln>
        </p:spPr>
        <p:txBody>
          <a:bodyPr wrap="none" anchor="ctr"/>
          <a:lstStyle/>
          <a:p>
            <a:endParaRPr lang="en-US"/>
          </a:p>
        </p:txBody>
      </p:sp>
      <p:sp>
        <p:nvSpPr>
          <p:cNvPr id="32784" name="Rectangle 33"/>
          <p:cNvSpPr>
            <a:spLocks noChangeArrowheads="1"/>
          </p:cNvSpPr>
          <p:nvPr/>
        </p:nvSpPr>
        <p:spPr bwMode="auto">
          <a:xfrm>
            <a:off x="4038600" y="990600"/>
            <a:ext cx="4760913" cy="1917700"/>
          </a:xfrm>
          <a:prstGeom prst="rect">
            <a:avLst/>
          </a:prstGeom>
          <a:noFill/>
          <a:ln w="12700">
            <a:noFill/>
            <a:miter lim="800000"/>
            <a:headEnd/>
            <a:tailEnd/>
          </a:ln>
        </p:spPr>
        <p:txBody>
          <a:bodyPr lIns="90488" tIns="44450" rIns="90488" bIns="44450">
            <a:spAutoFit/>
          </a:bodyPr>
          <a:lstStyle/>
          <a:p>
            <a:pPr algn="ctr" eaLnBrk="0" hangingPunct="0"/>
            <a:r>
              <a:rPr lang="en-US" sz="4000" b="1">
                <a:solidFill>
                  <a:srgbClr val="CC0000"/>
                </a:solidFill>
              </a:rPr>
              <a:t>What happens if there is an increase in </a:t>
            </a:r>
            <a:r>
              <a:rPr lang="en-US" sz="3600" b="1">
                <a:solidFill>
                  <a:srgbClr val="CC0000"/>
                </a:solidFill>
              </a:rPr>
              <a:t>population?</a:t>
            </a:r>
          </a:p>
        </p:txBody>
      </p:sp>
      <p:sp>
        <p:nvSpPr>
          <p:cNvPr id="32785" name="Slide Number Placeholder 32"/>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3FED75A1-0B37-4DD4-947E-080D9EF405ED}" type="slidenum">
              <a:rPr lang="en-US" sz="1400"/>
              <a:pPr algn="r"/>
              <a:t>40</a:t>
            </a:fld>
            <a:endParaRPr lang="en-US" sz="1400"/>
          </a:p>
        </p:txBody>
      </p:sp>
    </p:spTree>
  </p:cSld>
  <p:clrMapOvr>
    <a:masterClrMapping/>
  </p:clrMapOvr>
  <p:transition spd="med">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rc 2"/>
          <p:cNvSpPr>
            <a:spLocks/>
          </p:cNvSpPr>
          <p:nvPr/>
        </p:nvSpPr>
        <p:spPr bwMode="auto">
          <a:xfrm>
            <a:off x="1925638" y="2668588"/>
            <a:ext cx="2206625" cy="3084512"/>
          </a:xfrm>
          <a:custGeom>
            <a:avLst/>
            <a:gdLst>
              <a:gd name="T0" fmla="*/ 0 w 21600"/>
              <a:gd name="T1" fmla="*/ 0 h 21668"/>
              <a:gd name="T2" fmla="*/ 2147483647 w 21600"/>
              <a:gd name="T3" fmla="*/ 2147483647 h 21668"/>
              <a:gd name="T4" fmla="*/ 0 w 21600"/>
              <a:gd name="T5" fmla="*/ 2147483647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close/>
              </a:path>
            </a:pathLst>
          </a:custGeom>
          <a:solidFill>
            <a:srgbClr val="99FF66"/>
          </a:solidFill>
          <a:ln w="76200" cap="rnd">
            <a:solidFill>
              <a:srgbClr val="000099"/>
            </a:solidFill>
            <a:round/>
            <a:headEnd/>
            <a:tailEnd/>
          </a:ln>
        </p:spPr>
        <p:txBody>
          <a:bodyPr wrap="none" anchor="ctr"/>
          <a:lstStyle/>
          <a:p>
            <a:endParaRPr lang="en-US"/>
          </a:p>
        </p:txBody>
      </p:sp>
      <p:sp>
        <p:nvSpPr>
          <p:cNvPr id="101380" name="Rectangle 4"/>
          <p:cNvSpPr>
            <a:spLocks noChangeArrowheads="1"/>
          </p:cNvSpPr>
          <p:nvPr/>
        </p:nvSpPr>
        <p:spPr bwMode="auto">
          <a:xfrm>
            <a:off x="3124200" y="1447800"/>
            <a:ext cx="4760913" cy="1736725"/>
          </a:xfrm>
          <a:prstGeom prst="rect">
            <a:avLst/>
          </a:prstGeom>
          <a:noFill/>
          <a:ln w="12700">
            <a:noFill/>
            <a:miter lim="800000"/>
            <a:headEnd/>
            <a:tailEnd/>
          </a:ln>
        </p:spPr>
        <p:txBody>
          <a:bodyPr lIns="90488" tIns="44450" rIns="90488" bIns="44450">
            <a:spAutoFit/>
          </a:bodyPr>
          <a:lstStyle/>
          <a:p>
            <a:pPr algn="ctr" eaLnBrk="0" hangingPunct="0"/>
            <a:r>
              <a:rPr lang="en-US" sz="3600" b="1">
                <a:solidFill>
                  <a:srgbClr val="CC0000"/>
                </a:solidFill>
              </a:rPr>
              <a:t>Technology improvements in pizza ovens </a:t>
            </a:r>
          </a:p>
        </p:txBody>
      </p:sp>
      <p:grpSp>
        <p:nvGrpSpPr>
          <p:cNvPr id="2" name="Group 5"/>
          <p:cNvGrpSpPr>
            <a:grpSpLocks/>
          </p:cNvGrpSpPr>
          <p:nvPr/>
        </p:nvGrpSpPr>
        <p:grpSpPr bwMode="auto">
          <a:xfrm>
            <a:off x="1912938" y="1382713"/>
            <a:ext cx="4873625" cy="4405312"/>
            <a:chOff x="1755" y="922"/>
            <a:chExt cx="3070" cy="2775"/>
          </a:xfrm>
        </p:grpSpPr>
        <p:sp>
          <p:nvSpPr>
            <p:cNvPr id="33810" name="Line 6"/>
            <p:cNvSpPr>
              <a:spLocks noChangeShapeType="1"/>
            </p:cNvSpPr>
            <p:nvPr/>
          </p:nvSpPr>
          <p:spPr bwMode="auto">
            <a:xfrm>
              <a:off x="1761" y="922"/>
              <a:ext cx="0" cy="2775"/>
            </a:xfrm>
            <a:prstGeom prst="line">
              <a:avLst/>
            </a:prstGeom>
            <a:noFill/>
            <a:ln w="50800">
              <a:solidFill>
                <a:schemeClr val="tx1"/>
              </a:solidFill>
              <a:round/>
              <a:headEnd/>
              <a:tailEnd/>
            </a:ln>
          </p:spPr>
          <p:txBody>
            <a:bodyPr wrap="none" anchor="ctr"/>
            <a:lstStyle/>
            <a:p>
              <a:endParaRPr lang="en-US"/>
            </a:p>
          </p:txBody>
        </p:sp>
        <p:sp>
          <p:nvSpPr>
            <p:cNvPr id="33811" name="Line 7"/>
            <p:cNvSpPr>
              <a:spLocks noChangeShapeType="1"/>
            </p:cNvSpPr>
            <p:nvPr/>
          </p:nvSpPr>
          <p:spPr bwMode="auto">
            <a:xfrm>
              <a:off x="1755" y="3682"/>
              <a:ext cx="3070" cy="0"/>
            </a:xfrm>
            <a:prstGeom prst="line">
              <a:avLst/>
            </a:prstGeom>
            <a:noFill/>
            <a:ln w="50800">
              <a:solidFill>
                <a:schemeClr val="tx1"/>
              </a:solidFill>
              <a:round/>
              <a:headEnd/>
              <a:tailEnd/>
            </a:ln>
          </p:spPr>
          <p:txBody>
            <a:bodyPr wrap="none" anchor="ctr"/>
            <a:lstStyle/>
            <a:p>
              <a:endParaRPr lang="en-US"/>
            </a:p>
          </p:txBody>
        </p:sp>
      </p:grpSp>
      <p:sp>
        <p:nvSpPr>
          <p:cNvPr id="33797" name="Rectangle 8"/>
          <p:cNvSpPr>
            <a:spLocks noChangeArrowheads="1"/>
          </p:cNvSpPr>
          <p:nvPr/>
        </p:nvSpPr>
        <p:spPr bwMode="auto">
          <a:xfrm>
            <a:off x="1017588" y="1190625"/>
            <a:ext cx="496887" cy="576263"/>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33798" name="Rectangle 9"/>
          <p:cNvSpPr>
            <a:spLocks noChangeArrowheads="1"/>
          </p:cNvSpPr>
          <p:nvPr/>
        </p:nvSpPr>
        <p:spPr bwMode="auto">
          <a:xfrm>
            <a:off x="6940550" y="5697538"/>
            <a:ext cx="496888" cy="576262"/>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33799" name="Rectangle 10"/>
          <p:cNvSpPr>
            <a:spLocks noChangeArrowheads="1"/>
          </p:cNvSpPr>
          <p:nvPr/>
        </p:nvSpPr>
        <p:spPr bwMode="auto">
          <a:xfrm rot="-5400000">
            <a:off x="302419" y="3496469"/>
            <a:ext cx="1577975" cy="576263"/>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Robots</a:t>
            </a:r>
            <a:endParaRPr lang="en-US" b="1">
              <a:latin typeface="Arial" charset="0"/>
            </a:endParaRPr>
          </a:p>
        </p:txBody>
      </p:sp>
      <p:sp>
        <p:nvSpPr>
          <p:cNvPr id="33800" name="Rectangle 11"/>
          <p:cNvSpPr>
            <a:spLocks noChangeArrowheads="1"/>
          </p:cNvSpPr>
          <p:nvPr/>
        </p:nvSpPr>
        <p:spPr bwMode="auto">
          <a:xfrm>
            <a:off x="3425825" y="6075363"/>
            <a:ext cx="1535113" cy="576262"/>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Pizzas </a:t>
            </a:r>
            <a:endParaRPr lang="en-US" b="1">
              <a:latin typeface="Arial" charset="0"/>
            </a:endParaRPr>
          </a:p>
        </p:txBody>
      </p:sp>
      <p:sp>
        <p:nvSpPr>
          <p:cNvPr id="33801" name="Rectangle 12"/>
          <p:cNvSpPr>
            <a:spLocks noChangeArrowheads="1"/>
          </p:cNvSpPr>
          <p:nvPr/>
        </p:nvSpPr>
        <p:spPr bwMode="auto">
          <a:xfrm>
            <a:off x="1371600" y="1295400"/>
            <a:ext cx="463550" cy="43561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14</a:t>
            </a:r>
          </a:p>
          <a:p>
            <a:pPr eaLnBrk="0" hangingPunct="0"/>
            <a:r>
              <a:rPr lang="en-US" sz="2000" b="1">
                <a:latin typeface="Arial" charset="0"/>
              </a:rPr>
              <a:t>13</a:t>
            </a:r>
          </a:p>
          <a:p>
            <a:pPr eaLnBrk="0" hangingPunct="0"/>
            <a:r>
              <a:rPr lang="en-US" sz="2000" b="1">
                <a:latin typeface="Arial" charset="0"/>
              </a:rPr>
              <a:t>12</a:t>
            </a:r>
          </a:p>
          <a:p>
            <a:pPr eaLnBrk="0" hangingPunct="0"/>
            <a:r>
              <a:rPr lang="en-US" sz="2000" b="1">
                <a:latin typeface="Arial" charset="0"/>
              </a:rPr>
              <a:t>11</a:t>
            </a:r>
          </a:p>
          <a:p>
            <a:pPr eaLnBrk="0" hangingPunct="0"/>
            <a:r>
              <a:rPr lang="en-US" sz="2000" b="1">
                <a:latin typeface="Arial" charset="0"/>
              </a:rPr>
              <a:t>10</a:t>
            </a:r>
          </a:p>
          <a:p>
            <a:pPr eaLnBrk="0" hangingPunct="0"/>
            <a:r>
              <a:rPr lang="en-US" sz="2000" b="1">
                <a:latin typeface="Arial" charset="0"/>
              </a:rPr>
              <a:t> 9</a:t>
            </a:r>
          </a:p>
          <a:p>
            <a:pPr eaLnBrk="0" hangingPunct="0"/>
            <a:r>
              <a:rPr lang="en-US" sz="2000" b="1">
                <a:latin typeface="Arial" charset="0"/>
              </a:rPr>
              <a:t> 8</a:t>
            </a:r>
          </a:p>
          <a:p>
            <a:pPr eaLnBrk="0" hangingPunct="0"/>
            <a:r>
              <a:rPr lang="en-US" sz="2000" b="1">
                <a:latin typeface="Arial" charset="0"/>
              </a:rPr>
              <a:t> 7</a:t>
            </a:r>
          </a:p>
          <a:p>
            <a:pPr eaLnBrk="0" hangingPunct="0"/>
            <a:r>
              <a:rPr lang="en-US" sz="2000" b="1">
                <a:latin typeface="Arial" charset="0"/>
              </a:rPr>
              <a:t> 6</a:t>
            </a:r>
          </a:p>
          <a:p>
            <a:pPr eaLnBrk="0" hangingPunct="0"/>
            <a:r>
              <a:rPr lang="en-US" sz="2000" b="1">
                <a:latin typeface="Arial" charset="0"/>
              </a:rPr>
              <a:t> 5</a:t>
            </a:r>
          </a:p>
          <a:p>
            <a:pPr eaLnBrk="0" hangingPunct="0"/>
            <a:r>
              <a:rPr lang="en-US" sz="2000" b="1">
                <a:latin typeface="Arial" charset="0"/>
              </a:rPr>
              <a:t> 4</a:t>
            </a:r>
          </a:p>
          <a:p>
            <a:pPr eaLnBrk="0" hangingPunct="0"/>
            <a:r>
              <a:rPr lang="en-US" sz="2000" b="1">
                <a:latin typeface="Arial" charset="0"/>
              </a:rPr>
              <a:t> 3</a:t>
            </a:r>
          </a:p>
          <a:p>
            <a:pPr eaLnBrk="0" hangingPunct="0"/>
            <a:r>
              <a:rPr lang="en-US" sz="2000" b="1">
                <a:latin typeface="Arial" charset="0"/>
              </a:rPr>
              <a:t> 2</a:t>
            </a:r>
          </a:p>
          <a:p>
            <a:pPr eaLnBrk="0" hangingPunct="0"/>
            <a:r>
              <a:rPr lang="en-US" sz="2000" b="1">
                <a:latin typeface="Arial" charset="0"/>
              </a:rPr>
              <a:t> 1</a:t>
            </a:r>
          </a:p>
        </p:txBody>
      </p:sp>
      <p:sp>
        <p:nvSpPr>
          <p:cNvPr id="33802" name="Rectangle 13"/>
          <p:cNvSpPr>
            <a:spLocks noChangeArrowheads="1"/>
          </p:cNvSpPr>
          <p:nvPr/>
        </p:nvSpPr>
        <p:spPr bwMode="auto">
          <a:xfrm>
            <a:off x="1906588" y="5880100"/>
            <a:ext cx="4803775" cy="3937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 1       2       3       4       5       6       7       8</a:t>
            </a:r>
          </a:p>
        </p:txBody>
      </p:sp>
      <p:sp>
        <p:nvSpPr>
          <p:cNvPr id="33803" name="Oval 14"/>
          <p:cNvSpPr>
            <a:spLocks noChangeArrowheads="1"/>
          </p:cNvSpPr>
          <p:nvPr/>
        </p:nvSpPr>
        <p:spPr bwMode="auto">
          <a:xfrm>
            <a:off x="2286000" y="2652713"/>
            <a:ext cx="157163" cy="157162"/>
          </a:xfrm>
          <a:prstGeom prst="ellipse">
            <a:avLst/>
          </a:prstGeom>
          <a:solidFill>
            <a:srgbClr val="FFFF00"/>
          </a:solidFill>
          <a:ln w="31750">
            <a:solidFill>
              <a:schemeClr val="tx1"/>
            </a:solidFill>
            <a:round/>
            <a:headEnd/>
            <a:tailEnd/>
          </a:ln>
        </p:spPr>
        <p:txBody>
          <a:bodyPr wrap="none" anchor="ctr"/>
          <a:lstStyle/>
          <a:p>
            <a:endParaRPr lang="en-US"/>
          </a:p>
        </p:txBody>
      </p:sp>
      <p:sp>
        <p:nvSpPr>
          <p:cNvPr id="33804" name="Oval 15"/>
          <p:cNvSpPr>
            <a:spLocks noChangeArrowheads="1"/>
          </p:cNvSpPr>
          <p:nvPr/>
        </p:nvSpPr>
        <p:spPr bwMode="auto">
          <a:xfrm>
            <a:off x="4048125" y="5675313"/>
            <a:ext cx="157163" cy="157162"/>
          </a:xfrm>
          <a:prstGeom prst="ellipse">
            <a:avLst/>
          </a:prstGeom>
          <a:solidFill>
            <a:srgbClr val="FFFF00"/>
          </a:solidFill>
          <a:ln w="31750">
            <a:solidFill>
              <a:schemeClr val="tx1"/>
            </a:solidFill>
            <a:round/>
            <a:headEnd/>
            <a:tailEnd/>
          </a:ln>
        </p:spPr>
        <p:txBody>
          <a:bodyPr wrap="none" anchor="ctr"/>
          <a:lstStyle/>
          <a:p>
            <a:endParaRPr lang="en-US"/>
          </a:p>
        </p:txBody>
      </p:sp>
      <p:sp>
        <p:nvSpPr>
          <p:cNvPr id="33805" name="Oval 16"/>
          <p:cNvSpPr>
            <a:spLocks noChangeArrowheads="1"/>
          </p:cNvSpPr>
          <p:nvPr/>
        </p:nvSpPr>
        <p:spPr bwMode="auto">
          <a:xfrm>
            <a:off x="3455988" y="3549650"/>
            <a:ext cx="157162" cy="157163"/>
          </a:xfrm>
          <a:prstGeom prst="ellipse">
            <a:avLst/>
          </a:prstGeom>
          <a:solidFill>
            <a:srgbClr val="FFFF00"/>
          </a:solidFill>
          <a:ln w="31750">
            <a:solidFill>
              <a:schemeClr val="tx1"/>
            </a:solidFill>
            <a:round/>
            <a:headEnd/>
            <a:tailEnd/>
          </a:ln>
        </p:spPr>
        <p:txBody>
          <a:bodyPr wrap="none" anchor="ctr"/>
          <a:lstStyle/>
          <a:p>
            <a:endParaRPr lang="en-US"/>
          </a:p>
        </p:txBody>
      </p:sp>
      <p:sp>
        <p:nvSpPr>
          <p:cNvPr id="33806" name="Oval 17"/>
          <p:cNvSpPr>
            <a:spLocks noChangeArrowheads="1"/>
          </p:cNvSpPr>
          <p:nvPr/>
        </p:nvSpPr>
        <p:spPr bwMode="auto">
          <a:xfrm>
            <a:off x="2873375" y="2922588"/>
            <a:ext cx="157163" cy="157162"/>
          </a:xfrm>
          <a:prstGeom prst="ellipse">
            <a:avLst/>
          </a:prstGeom>
          <a:solidFill>
            <a:srgbClr val="FFFF00"/>
          </a:solidFill>
          <a:ln w="31750">
            <a:solidFill>
              <a:schemeClr val="tx1"/>
            </a:solidFill>
            <a:round/>
            <a:headEnd/>
            <a:tailEnd/>
          </a:ln>
        </p:spPr>
        <p:txBody>
          <a:bodyPr wrap="none" anchor="ctr"/>
          <a:lstStyle/>
          <a:p>
            <a:endParaRPr lang="en-US"/>
          </a:p>
        </p:txBody>
      </p:sp>
      <p:sp>
        <p:nvSpPr>
          <p:cNvPr id="33807" name="Oval 18"/>
          <p:cNvSpPr>
            <a:spLocks noChangeArrowheads="1"/>
          </p:cNvSpPr>
          <p:nvPr/>
        </p:nvSpPr>
        <p:spPr bwMode="auto">
          <a:xfrm>
            <a:off x="1835150" y="2574925"/>
            <a:ext cx="157163" cy="157163"/>
          </a:xfrm>
          <a:prstGeom prst="ellipse">
            <a:avLst/>
          </a:prstGeom>
          <a:solidFill>
            <a:srgbClr val="FFFF00"/>
          </a:solidFill>
          <a:ln w="31750">
            <a:solidFill>
              <a:schemeClr val="tx1"/>
            </a:solidFill>
            <a:round/>
            <a:headEnd/>
            <a:tailEnd/>
          </a:ln>
        </p:spPr>
        <p:txBody>
          <a:bodyPr wrap="none" anchor="ctr"/>
          <a:lstStyle/>
          <a:p>
            <a:endParaRPr lang="en-US"/>
          </a:p>
        </p:txBody>
      </p:sp>
      <p:sp>
        <p:nvSpPr>
          <p:cNvPr id="33808" name="Rectangle 23"/>
          <p:cNvSpPr>
            <a:spLocks noChangeArrowheads="1"/>
          </p:cNvSpPr>
          <p:nvPr/>
        </p:nvSpPr>
        <p:spPr bwMode="auto">
          <a:xfrm>
            <a:off x="1819275" y="214313"/>
            <a:ext cx="7115175" cy="668337"/>
          </a:xfrm>
          <a:prstGeom prst="rect">
            <a:avLst/>
          </a:prstGeom>
          <a:noFill/>
          <a:ln w="12700">
            <a:noFill/>
            <a:miter lim="800000"/>
            <a:headEnd/>
            <a:tailEnd/>
          </a:ln>
        </p:spPr>
        <p:txBody>
          <a:bodyPr wrap="none" lIns="90488" tIns="44450" rIns="90488" bIns="44450">
            <a:spAutoFit/>
          </a:bodyPr>
          <a:lstStyle/>
          <a:p>
            <a:pPr eaLnBrk="0" hangingPunct="0"/>
            <a:r>
              <a:rPr lang="en-US" sz="3800" b="1">
                <a:solidFill>
                  <a:srgbClr val="000099"/>
                </a:solidFill>
              </a:rPr>
              <a:t>PRODUCTION POSSIBILITIES</a:t>
            </a:r>
          </a:p>
        </p:txBody>
      </p:sp>
      <p:sp>
        <p:nvSpPr>
          <p:cNvPr id="33809" name="Slide Number Placeholder 2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4BF137C7-01B4-4E40-9311-7753AE2CC13C}" type="slidenum">
              <a:rPr lang="en-US" sz="1400"/>
              <a:pPr algn="r"/>
              <a:t>41</a:t>
            </a:fld>
            <a:endParaRPr lang="en-US" sz="140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wipe(left)">
                                      <p:cBhvr>
                                        <p:cTn id="7" dur="500"/>
                                        <p:tgtEl>
                                          <p:spTgt spid="10138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026"/>
          <p:cNvSpPr txBox="1">
            <a:spLocks noChangeArrowheads="1"/>
          </p:cNvSpPr>
          <p:nvPr/>
        </p:nvSpPr>
        <p:spPr bwMode="auto">
          <a:xfrm>
            <a:off x="1828800" y="1543050"/>
            <a:ext cx="6972300" cy="457200"/>
          </a:xfrm>
          <a:prstGeom prst="rect">
            <a:avLst/>
          </a:prstGeom>
          <a:noFill/>
          <a:ln w="19050">
            <a:noFill/>
            <a:miter lim="800000"/>
            <a:headEnd/>
            <a:tailEnd/>
          </a:ln>
        </p:spPr>
        <p:txBody>
          <a:bodyPr lIns="92075" tIns="46038" rIns="92075" bIns="46038">
            <a:spAutoFit/>
          </a:bodyPr>
          <a:lstStyle/>
          <a:p>
            <a:pPr>
              <a:spcBef>
                <a:spcPct val="50000"/>
              </a:spcBef>
            </a:pPr>
            <a:endParaRPr lang="en-US">
              <a:cs typeface="Arial" charset="0"/>
            </a:endParaRPr>
          </a:p>
        </p:txBody>
      </p:sp>
      <p:sp>
        <p:nvSpPr>
          <p:cNvPr id="107523" name="Rectangle 1027"/>
          <p:cNvSpPr>
            <a:spLocks noChangeArrowheads="1"/>
          </p:cNvSpPr>
          <p:nvPr/>
        </p:nvSpPr>
        <p:spPr bwMode="auto">
          <a:xfrm>
            <a:off x="0" y="2667000"/>
            <a:ext cx="8915400" cy="1736725"/>
          </a:xfrm>
          <a:prstGeom prst="rect">
            <a:avLst/>
          </a:prstGeom>
          <a:noFill/>
          <a:ln w="9525">
            <a:noFill/>
            <a:miter lim="800000"/>
            <a:headEnd/>
            <a:tailEnd/>
          </a:ln>
        </p:spPr>
        <p:txBody>
          <a:bodyPr>
            <a:spAutoFit/>
          </a:bodyPr>
          <a:lstStyle/>
          <a:p>
            <a:pPr marL="457200" indent="-457200" algn="ctr">
              <a:spcBef>
                <a:spcPct val="50000"/>
              </a:spcBef>
            </a:pPr>
            <a:r>
              <a:rPr lang="en-US" sz="5400" b="1">
                <a:cs typeface="Times New Roman" charset="0"/>
              </a:rPr>
              <a:t>The Production Possibilities Curve and Efficiency</a:t>
            </a:r>
          </a:p>
        </p:txBody>
      </p:sp>
      <p:sp>
        <p:nvSpPr>
          <p:cNvPr id="34820" name="Slide Number Placeholder 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1F59C817-E1F5-4D06-A372-AA94918E314C}" type="slidenum">
              <a:rPr lang="en-US" sz="1400"/>
              <a:pPr algn="r"/>
              <a:t>42</a:t>
            </a:fld>
            <a:endParaRPr lang="en-US" sz="1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 calcmode="lin" valueType="num">
                                      <p:cBhvr additive="base">
                                        <p:cTn id="7" dur="500" fill="hold"/>
                                        <p:tgtEl>
                                          <p:spTgt spid="107523"/>
                                        </p:tgtEl>
                                        <p:attrNameLst>
                                          <p:attrName>ppt_x</p:attrName>
                                        </p:attrNameLst>
                                      </p:cBhvr>
                                      <p:tavLst>
                                        <p:tav tm="0">
                                          <p:val>
                                            <p:strVal val="0-#ppt_w/2"/>
                                          </p:val>
                                        </p:tav>
                                        <p:tav tm="100000">
                                          <p:val>
                                            <p:strVal val="#ppt_x"/>
                                          </p:val>
                                        </p:tav>
                                      </p:tavLst>
                                    </p:anim>
                                    <p:anim calcmode="lin" valueType="num">
                                      <p:cBhvr additive="base">
                                        <p:cTn id="8" dur="500" fill="hold"/>
                                        <p:tgtEl>
                                          <p:spTgt spid="1075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21" name="Rectangle 1037"/>
          <p:cNvSpPr>
            <a:spLocks noChangeArrowheads="1"/>
          </p:cNvSpPr>
          <p:nvPr/>
        </p:nvSpPr>
        <p:spPr bwMode="auto">
          <a:xfrm>
            <a:off x="228600" y="990600"/>
            <a:ext cx="8915400" cy="5584825"/>
          </a:xfrm>
          <a:prstGeom prst="rect">
            <a:avLst/>
          </a:prstGeom>
          <a:noFill/>
          <a:ln w="9525">
            <a:noFill/>
            <a:miter lim="800000"/>
            <a:headEnd/>
            <a:tailEnd/>
          </a:ln>
        </p:spPr>
        <p:txBody>
          <a:bodyPr>
            <a:spAutoFit/>
          </a:bodyPr>
          <a:lstStyle/>
          <a:p>
            <a:pPr marL="457200" indent="-457200"/>
            <a:r>
              <a:rPr lang="en-US" sz="3600" b="1">
                <a:solidFill>
                  <a:srgbClr val="990000"/>
                </a:solidFill>
              </a:rPr>
              <a:t>Productive Efficiency</a:t>
            </a:r>
            <a:r>
              <a:rPr lang="en-US" sz="3600" b="1">
                <a:solidFill>
                  <a:srgbClr val="000099"/>
                </a:solidFill>
              </a:rPr>
              <a:t>- </a:t>
            </a:r>
          </a:p>
          <a:p>
            <a:pPr marL="914400" lvl="1" indent="-457200">
              <a:buFontTx/>
              <a:buChar char="•"/>
            </a:pPr>
            <a:r>
              <a:rPr lang="en-US" sz="3600" b="1">
                <a:solidFill>
                  <a:srgbClr val="000099"/>
                </a:solidFill>
              </a:rPr>
              <a:t>Products are being produced in the least costly way. </a:t>
            </a:r>
          </a:p>
          <a:p>
            <a:pPr marL="914400" lvl="1" indent="-457200">
              <a:buFontTx/>
              <a:buChar char="•"/>
            </a:pPr>
            <a:r>
              <a:rPr lang="en-US" sz="3600" b="1">
                <a:solidFill>
                  <a:srgbClr val="000099"/>
                </a:solidFill>
              </a:rPr>
              <a:t>This is any point ON the Production Possibilities Curve</a:t>
            </a:r>
          </a:p>
          <a:p>
            <a:pPr marL="457200" indent="-457200"/>
            <a:r>
              <a:rPr lang="en-US" sz="3600" b="1">
                <a:solidFill>
                  <a:srgbClr val="990000"/>
                </a:solidFill>
              </a:rPr>
              <a:t>Allocative Efficiency</a:t>
            </a:r>
            <a:r>
              <a:rPr lang="en-US" sz="3600" b="1">
                <a:solidFill>
                  <a:srgbClr val="000099"/>
                </a:solidFill>
              </a:rPr>
              <a:t>- </a:t>
            </a:r>
          </a:p>
          <a:p>
            <a:pPr marL="914400" lvl="1" indent="-457200">
              <a:buFontTx/>
              <a:buChar char="•"/>
            </a:pPr>
            <a:r>
              <a:rPr lang="en-US" sz="3600" b="1">
                <a:solidFill>
                  <a:srgbClr val="000099"/>
                </a:solidFill>
              </a:rPr>
              <a:t>The products being produced are the ones most desired by society.</a:t>
            </a:r>
          </a:p>
          <a:p>
            <a:pPr marL="914400" lvl="1" indent="-457200">
              <a:buFontTx/>
              <a:buChar char="•"/>
            </a:pPr>
            <a:r>
              <a:rPr lang="en-US" sz="3600" b="1">
                <a:solidFill>
                  <a:srgbClr val="000099"/>
                </a:solidFill>
              </a:rPr>
              <a:t>This </a:t>
            </a:r>
            <a:r>
              <a:rPr lang="en-US" sz="3600" b="1" i="1">
                <a:solidFill>
                  <a:srgbClr val="000099"/>
                </a:solidFill>
              </a:rPr>
              <a:t>optimal</a:t>
            </a:r>
            <a:r>
              <a:rPr lang="en-US" sz="3600" b="1">
                <a:solidFill>
                  <a:srgbClr val="000099"/>
                </a:solidFill>
              </a:rPr>
              <a:t> point on the PPC depends on the desires of society.</a:t>
            </a:r>
          </a:p>
        </p:txBody>
      </p:sp>
      <p:sp>
        <p:nvSpPr>
          <p:cNvPr id="35843" name="Rectangle 1042"/>
          <p:cNvSpPr>
            <a:spLocks noChangeArrowheads="1"/>
          </p:cNvSpPr>
          <p:nvPr/>
        </p:nvSpPr>
        <p:spPr bwMode="auto">
          <a:xfrm>
            <a:off x="152400" y="76200"/>
            <a:ext cx="8782050" cy="790575"/>
          </a:xfrm>
          <a:prstGeom prst="rect">
            <a:avLst/>
          </a:prstGeom>
          <a:noFill/>
          <a:ln w="12700">
            <a:noFill/>
            <a:miter lim="800000"/>
            <a:headEnd/>
            <a:tailEnd/>
          </a:ln>
        </p:spPr>
        <p:txBody>
          <a:bodyPr lIns="90488" tIns="44450" rIns="90488" bIns="44450">
            <a:spAutoFit/>
          </a:bodyPr>
          <a:lstStyle/>
          <a:p>
            <a:pPr algn="ctr" eaLnBrk="0" hangingPunct="0"/>
            <a:r>
              <a:rPr lang="en-US" sz="4600" b="1">
                <a:solidFill>
                  <a:srgbClr val="000099"/>
                </a:solidFill>
              </a:rPr>
              <a:t>Two Types of Efficiency</a:t>
            </a:r>
          </a:p>
        </p:txBody>
      </p:sp>
      <p:sp>
        <p:nvSpPr>
          <p:cNvPr id="35844" name="Slide Number Placeholder 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5188BBD1-AC13-47FE-90A6-7020B015188D}" type="slidenum">
              <a:rPr lang="en-US" sz="1400"/>
              <a:pPr algn="r"/>
              <a:t>43</a:t>
            </a:fld>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221">
                                            <p:txEl>
                                              <p:pRg st="0" end="0"/>
                                            </p:txEl>
                                          </p:spTgt>
                                        </p:tgtEl>
                                        <p:attrNameLst>
                                          <p:attrName>style.visibility</p:attrName>
                                        </p:attrNameLst>
                                      </p:cBhvr>
                                      <p:to>
                                        <p:strVal val="visible"/>
                                      </p:to>
                                    </p:set>
                                    <p:animEffect transition="in" filter="dissolve">
                                      <p:cBhvr>
                                        <p:cTn id="7" dur="500"/>
                                        <p:tgtEl>
                                          <p:spTgt spid="942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4221">
                                            <p:txEl>
                                              <p:pRg st="1" end="1"/>
                                            </p:txEl>
                                          </p:spTgt>
                                        </p:tgtEl>
                                        <p:attrNameLst>
                                          <p:attrName>style.visibility</p:attrName>
                                        </p:attrNameLst>
                                      </p:cBhvr>
                                      <p:to>
                                        <p:strVal val="visible"/>
                                      </p:to>
                                    </p:set>
                                    <p:animEffect transition="in" filter="dissolve">
                                      <p:cBhvr>
                                        <p:cTn id="12" dur="500"/>
                                        <p:tgtEl>
                                          <p:spTgt spid="942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4221">
                                            <p:txEl>
                                              <p:pRg st="2" end="2"/>
                                            </p:txEl>
                                          </p:spTgt>
                                        </p:tgtEl>
                                        <p:attrNameLst>
                                          <p:attrName>style.visibility</p:attrName>
                                        </p:attrNameLst>
                                      </p:cBhvr>
                                      <p:to>
                                        <p:strVal val="visible"/>
                                      </p:to>
                                    </p:set>
                                    <p:animEffect transition="in" filter="dissolve">
                                      <p:cBhvr>
                                        <p:cTn id="17" dur="500"/>
                                        <p:tgtEl>
                                          <p:spTgt spid="942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4221">
                                            <p:txEl>
                                              <p:pRg st="3" end="3"/>
                                            </p:txEl>
                                          </p:spTgt>
                                        </p:tgtEl>
                                        <p:attrNameLst>
                                          <p:attrName>style.visibility</p:attrName>
                                        </p:attrNameLst>
                                      </p:cBhvr>
                                      <p:to>
                                        <p:strVal val="visible"/>
                                      </p:to>
                                    </p:set>
                                    <p:animEffect transition="in" filter="dissolve">
                                      <p:cBhvr>
                                        <p:cTn id="22" dur="500"/>
                                        <p:tgtEl>
                                          <p:spTgt spid="942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4221">
                                            <p:txEl>
                                              <p:pRg st="4" end="4"/>
                                            </p:txEl>
                                          </p:spTgt>
                                        </p:tgtEl>
                                        <p:attrNameLst>
                                          <p:attrName>style.visibility</p:attrName>
                                        </p:attrNameLst>
                                      </p:cBhvr>
                                      <p:to>
                                        <p:strVal val="visible"/>
                                      </p:to>
                                    </p:set>
                                    <p:animEffect transition="in" filter="dissolve">
                                      <p:cBhvr>
                                        <p:cTn id="27" dur="500"/>
                                        <p:tgtEl>
                                          <p:spTgt spid="942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4221">
                                            <p:txEl>
                                              <p:pRg st="5" end="5"/>
                                            </p:txEl>
                                          </p:spTgt>
                                        </p:tgtEl>
                                        <p:attrNameLst>
                                          <p:attrName>style.visibility</p:attrName>
                                        </p:attrNameLst>
                                      </p:cBhvr>
                                      <p:to>
                                        <p:strVal val="visible"/>
                                      </p:to>
                                    </p:set>
                                    <p:animEffect transition="in" filter="dissolve">
                                      <p:cBhvr>
                                        <p:cTn id="32" dur="500"/>
                                        <p:tgtEl>
                                          <p:spTgt spid="942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1"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0"/>
          <p:cNvSpPr>
            <a:spLocks noChangeArrowheads="1"/>
          </p:cNvSpPr>
          <p:nvPr/>
        </p:nvSpPr>
        <p:spPr bwMode="auto">
          <a:xfrm>
            <a:off x="228600" y="0"/>
            <a:ext cx="8553450" cy="728663"/>
          </a:xfrm>
          <a:prstGeom prst="rect">
            <a:avLst/>
          </a:prstGeom>
          <a:noFill/>
          <a:ln w="12700">
            <a:noFill/>
            <a:miter lim="800000"/>
            <a:headEnd/>
            <a:tailEnd/>
          </a:ln>
        </p:spPr>
        <p:txBody>
          <a:bodyPr lIns="90488" tIns="44450" rIns="90488" bIns="44450">
            <a:spAutoFit/>
          </a:bodyPr>
          <a:lstStyle/>
          <a:p>
            <a:pPr algn="ctr" eaLnBrk="0" hangingPunct="0"/>
            <a:r>
              <a:rPr lang="en-US" sz="4200" b="1">
                <a:solidFill>
                  <a:srgbClr val="000099"/>
                </a:solidFill>
              </a:rPr>
              <a:t>Productive and Allocative Efficiency</a:t>
            </a:r>
          </a:p>
        </p:txBody>
      </p:sp>
      <p:sp>
        <p:nvSpPr>
          <p:cNvPr id="36867" name="Freeform 39"/>
          <p:cNvSpPr>
            <a:spLocks/>
          </p:cNvSpPr>
          <p:nvPr/>
        </p:nvSpPr>
        <p:spPr bwMode="auto">
          <a:xfrm>
            <a:off x="1371600" y="2362200"/>
            <a:ext cx="2743200" cy="3352800"/>
          </a:xfrm>
          <a:custGeom>
            <a:avLst/>
            <a:gdLst>
              <a:gd name="T0" fmla="*/ 0 w 1728"/>
              <a:gd name="T1" fmla="*/ 0 h 2112"/>
              <a:gd name="T2" fmla="*/ 2147483647 w 1728"/>
              <a:gd name="T3" fmla="*/ 2147483647 h 2112"/>
              <a:gd name="T4" fmla="*/ 2147483647 w 1728"/>
              <a:gd name="T5" fmla="*/ 2147483647 h 2112"/>
              <a:gd name="T6" fmla="*/ 2147483647 w 1728"/>
              <a:gd name="T7" fmla="*/ 2147483647 h 2112"/>
              <a:gd name="T8" fmla="*/ 2147483647 w 1728"/>
              <a:gd name="T9" fmla="*/ 2147483647 h 2112"/>
              <a:gd name="T10" fmla="*/ 0 60000 65536"/>
              <a:gd name="T11" fmla="*/ 0 60000 65536"/>
              <a:gd name="T12" fmla="*/ 0 60000 65536"/>
              <a:gd name="T13" fmla="*/ 0 60000 65536"/>
              <a:gd name="T14" fmla="*/ 0 60000 65536"/>
              <a:gd name="T15" fmla="*/ 0 w 1728"/>
              <a:gd name="T16" fmla="*/ 0 h 2112"/>
              <a:gd name="T17" fmla="*/ 1728 w 1728"/>
              <a:gd name="T18" fmla="*/ 2112 h 2112"/>
            </a:gdLst>
            <a:ahLst/>
            <a:cxnLst>
              <a:cxn ang="T10">
                <a:pos x="T0" y="T1"/>
              </a:cxn>
              <a:cxn ang="T11">
                <a:pos x="T2" y="T3"/>
              </a:cxn>
              <a:cxn ang="T12">
                <a:pos x="T4" y="T5"/>
              </a:cxn>
              <a:cxn ang="T13">
                <a:pos x="T6" y="T7"/>
              </a:cxn>
              <a:cxn ang="T14">
                <a:pos x="T8" y="T9"/>
              </a:cxn>
            </a:cxnLst>
            <a:rect l="T15" t="T16" r="T17" b="T18"/>
            <a:pathLst>
              <a:path w="1728" h="2112">
                <a:moveTo>
                  <a:pt x="0" y="0"/>
                </a:moveTo>
                <a:cubicBezTo>
                  <a:pt x="204" y="100"/>
                  <a:pt x="408" y="200"/>
                  <a:pt x="576" y="336"/>
                </a:cubicBezTo>
                <a:cubicBezTo>
                  <a:pt x="744" y="472"/>
                  <a:pt x="872" y="648"/>
                  <a:pt x="1008" y="816"/>
                </a:cubicBezTo>
                <a:cubicBezTo>
                  <a:pt x="1144" y="984"/>
                  <a:pt x="1272" y="1128"/>
                  <a:pt x="1392" y="1344"/>
                </a:cubicBezTo>
                <a:cubicBezTo>
                  <a:pt x="1512" y="1560"/>
                  <a:pt x="1672" y="1984"/>
                  <a:pt x="1728" y="2112"/>
                </a:cubicBezTo>
              </a:path>
            </a:pathLst>
          </a:custGeom>
          <a:noFill/>
          <a:ln w="76200">
            <a:solidFill>
              <a:schemeClr val="tx1"/>
            </a:solidFill>
            <a:round/>
            <a:headEnd/>
            <a:tailEnd/>
          </a:ln>
        </p:spPr>
        <p:txBody>
          <a:bodyPr/>
          <a:lstStyle/>
          <a:p>
            <a:endParaRPr lang="en-US"/>
          </a:p>
        </p:txBody>
      </p:sp>
      <p:grpSp>
        <p:nvGrpSpPr>
          <p:cNvPr id="2" name="Group 40"/>
          <p:cNvGrpSpPr>
            <a:grpSpLocks/>
          </p:cNvGrpSpPr>
          <p:nvPr/>
        </p:nvGrpSpPr>
        <p:grpSpPr bwMode="auto">
          <a:xfrm>
            <a:off x="1357313" y="1905000"/>
            <a:ext cx="4873625" cy="3887788"/>
            <a:chOff x="1755" y="922"/>
            <a:chExt cx="3070" cy="2775"/>
          </a:xfrm>
        </p:grpSpPr>
        <p:sp>
          <p:nvSpPr>
            <p:cNvPr id="36891" name="Line 41"/>
            <p:cNvSpPr>
              <a:spLocks noChangeShapeType="1"/>
            </p:cNvSpPr>
            <p:nvPr/>
          </p:nvSpPr>
          <p:spPr bwMode="auto">
            <a:xfrm>
              <a:off x="1761" y="922"/>
              <a:ext cx="0" cy="2775"/>
            </a:xfrm>
            <a:prstGeom prst="line">
              <a:avLst/>
            </a:prstGeom>
            <a:noFill/>
            <a:ln w="50800">
              <a:solidFill>
                <a:schemeClr val="tx1"/>
              </a:solidFill>
              <a:round/>
              <a:headEnd/>
              <a:tailEnd/>
            </a:ln>
          </p:spPr>
          <p:txBody>
            <a:bodyPr wrap="none" anchor="ctr"/>
            <a:lstStyle/>
            <a:p>
              <a:endParaRPr lang="en-US"/>
            </a:p>
          </p:txBody>
        </p:sp>
        <p:sp>
          <p:nvSpPr>
            <p:cNvPr id="36892" name="Line 42"/>
            <p:cNvSpPr>
              <a:spLocks noChangeShapeType="1"/>
            </p:cNvSpPr>
            <p:nvPr/>
          </p:nvSpPr>
          <p:spPr bwMode="auto">
            <a:xfrm>
              <a:off x="1755" y="3682"/>
              <a:ext cx="3070" cy="0"/>
            </a:xfrm>
            <a:prstGeom prst="line">
              <a:avLst/>
            </a:prstGeom>
            <a:noFill/>
            <a:ln w="50800">
              <a:solidFill>
                <a:schemeClr val="tx1"/>
              </a:solidFill>
              <a:round/>
              <a:headEnd/>
              <a:tailEnd/>
            </a:ln>
          </p:spPr>
          <p:txBody>
            <a:bodyPr wrap="none" anchor="ctr"/>
            <a:lstStyle/>
            <a:p>
              <a:endParaRPr lang="en-US"/>
            </a:p>
          </p:txBody>
        </p:sp>
      </p:grpSp>
      <p:sp>
        <p:nvSpPr>
          <p:cNvPr id="36869" name="Rectangle 43"/>
          <p:cNvSpPr>
            <a:spLocks noChangeArrowheads="1"/>
          </p:cNvSpPr>
          <p:nvPr/>
        </p:nvSpPr>
        <p:spPr bwMode="auto">
          <a:xfrm rot="-5400000">
            <a:off x="-96043" y="3499643"/>
            <a:ext cx="1263650" cy="576263"/>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Bikes</a:t>
            </a:r>
            <a:endParaRPr lang="en-US" b="1">
              <a:latin typeface="Arial" charset="0"/>
            </a:endParaRPr>
          </a:p>
        </p:txBody>
      </p:sp>
      <p:sp>
        <p:nvSpPr>
          <p:cNvPr id="36870" name="Rectangle 44"/>
          <p:cNvSpPr>
            <a:spLocks noChangeArrowheads="1"/>
          </p:cNvSpPr>
          <p:nvPr/>
        </p:nvSpPr>
        <p:spPr bwMode="auto">
          <a:xfrm>
            <a:off x="2743200" y="6096000"/>
            <a:ext cx="2324100" cy="576263"/>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Computers</a:t>
            </a:r>
            <a:endParaRPr lang="en-US" b="1">
              <a:latin typeface="Arial" charset="0"/>
            </a:endParaRPr>
          </a:p>
        </p:txBody>
      </p:sp>
      <p:sp>
        <p:nvSpPr>
          <p:cNvPr id="36871" name="Rectangle 45"/>
          <p:cNvSpPr>
            <a:spLocks noChangeArrowheads="1"/>
          </p:cNvSpPr>
          <p:nvPr/>
        </p:nvSpPr>
        <p:spPr bwMode="auto">
          <a:xfrm>
            <a:off x="914400" y="1447800"/>
            <a:ext cx="406400" cy="4489450"/>
          </a:xfrm>
          <a:prstGeom prst="rect">
            <a:avLst/>
          </a:prstGeom>
          <a:noFill/>
          <a:ln w="12700">
            <a:noFill/>
            <a:miter lim="800000"/>
            <a:headEnd/>
            <a:tailEnd/>
          </a:ln>
        </p:spPr>
        <p:txBody>
          <a:bodyPr wrap="none" lIns="90488" tIns="44450" rIns="90488" bIns="44450">
            <a:spAutoFit/>
          </a:bodyPr>
          <a:lstStyle/>
          <a:p>
            <a:pPr eaLnBrk="0" hangingPunct="0"/>
            <a:endParaRPr lang="en-US" sz="1600" b="1">
              <a:latin typeface="Arial" charset="0"/>
            </a:endParaRPr>
          </a:p>
          <a:p>
            <a:pPr eaLnBrk="0" hangingPunct="0"/>
            <a:endParaRPr lang="en-US" sz="1600" b="1">
              <a:latin typeface="Arial" charset="0"/>
            </a:endParaRPr>
          </a:p>
          <a:p>
            <a:pPr eaLnBrk="0" hangingPunct="0"/>
            <a:endParaRPr lang="en-US" sz="1600" b="1">
              <a:latin typeface="Arial" charset="0"/>
            </a:endParaRPr>
          </a:p>
          <a:p>
            <a:pPr eaLnBrk="0" hangingPunct="0"/>
            <a:r>
              <a:rPr lang="en-US" sz="1600" b="1">
                <a:latin typeface="Arial" charset="0"/>
              </a:rPr>
              <a:t>14</a:t>
            </a:r>
          </a:p>
          <a:p>
            <a:pPr eaLnBrk="0" hangingPunct="0"/>
            <a:endParaRPr lang="en-US" sz="1600" b="1">
              <a:latin typeface="Arial" charset="0"/>
            </a:endParaRPr>
          </a:p>
          <a:p>
            <a:pPr eaLnBrk="0" hangingPunct="0"/>
            <a:r>
              <a:rPr lang="en-US" sz="1600" b="1">
                <a:latin typeface="Arial" charset="0"/>
              </a:rPr>
              <a:t>12</a:t>
            </a:r>
          </a:p>
          <a:p>
            <a:pPr eaLnBrk="0" hangingPunct="0"/>
            <a:endParaRPr lang="en-US" sz="1600" b="1">
              <a:latin typeface="Arial" charset="0"/>
            </a:endParaRPr>
          </a:p>
          <a:p>
            <a:pPr eaLnBrk="0" hangingPunct="0"/>
            <a:r>
              <a:rPr lang="en-US" sz="1600" b="1">
                <a:latin typeface="Arial" charset="0"/>
              </a:rPr>
              <a:t>10</a:t>
            </a:r>
          </a:p>
          <a:p>
            <a:pPr eaLnBrk="0" hangingPunct="0"/>
            <a:endParaRPr lang="en-US" sz="1600" b="1">
              <a:latin typeface="Arial" charset="0"/>
            </a:endParaRPr>
          </a:p>
          <a:p>
            <a:pPr eaLnBrk="0" hangingPunct="0"/>
            <a:r>
              <a:rPr lang="en-US" sz="1600" b="1">
                <a:latin typeface="Arial" charset="0"/>
              </a:rPr>
              <a:t>8</a:t>
            </a:r>
          </a:p>
          <a:p>
            <a:pPr eaLnBrk="0" hangingPunct="0"/>
            <a:endParaRPr lang="en-US" sz="1600" b="1">
              <a:latin typeface="Arial" charset="0"/>
            </a:endParaRPr>
          </a:p>
          <a:p>
            <a:pPr eaLnBrk="0" hangingPunct="0"/>
            <a:r>
              <a:rPr lang="en-US" sz="1600" b="1">
                <a:latin typeface="Arial" charset="0"/>
              </a:rPr>
              <a:t>6</a:t>
            </a:r>
          </a:p>
          <a:p>
            <a:pPr eaLnBrk="0" hangingPunct="0"/>
            <a:endParaRPr lang="en-US" sz="1600" b="1">
              <a:latin typeface="Arial" charset="0"/>
            </a:endParaRPr>
          </a:p>
          <a:p>
            <a:pPr eaLnBrk="0" hangingPunct="0"/>
            <a:r>
              <a:rPr lang="en-US" sz="1600" b="1">
                <a:latin typeface="Arial" charset="0"/>
              </a:rPr>
              <a:t>4</a:t>
            </a:r>
          </a:p>
          <a:p>
            <a:pPr eaLnBrk="0" hangingPunct="0"/>
            <a:endParaRPr lang="en-US" sz="1600" b="1">
              <a:latin typeface="Arial" charset="0"/>
            </a:endParaRPr>
          </a:p>
          <a:p>
            <a:pPr eaLnBrk="0" hangingPunct="0"/>
            <a:r>
              <a:rPr lang="en-US" sz="1600" b="1">
                <a:latin typeface="Arial" charset="0"/>
              </a:rPr>
              <a:t>2</a:t>
            </a:r>
          </a:p>
          <a:p>
            <a:pPr eaLnBrk="0" hangingPunct="0"/>
            <a:endParaRPr lang="en-US" sz="1600" b="1">
              <a:latin typeface="Arial" charset="0"/>
            </a:endParaRPr>
          </a:p>
          <a:p>
            <a:pPr eaLnBrk="0" hangingPunct="0"/>
            <a:r>
              <a:rPr lang="en-US" sz="1600" b="1">
                <a:latin typeface="Arial" charset="0"/>
              </a:rPr>
              <a:t>0</a:t>
            </a:r>
          </a:p>
        </p:txBody>
      </p:sp>
      <p:sp>
        <p:nvSpPr>
          <p:cNvPr id="36872" name="Rectangle 46"/>
          <p:cNvSpPr>
            <a:spLocks noChangeArrowheads="1"/>
          </p:cNvSpPr>
          <p:nvPr/>
        </p:nvSpPr>
        <p:spPr bwMode="auto">
          <a:xfrm>
            <a:off x="1350963" y="5884863"/>
            <a:ext cx="3754437" cy="3937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0        2        4       6       8       10</a:t>
            </a:r>
          </a:p>
        </p:txBody>
      </p:sp>
      <p:sp>
        <p:nvSpPr>
          <p:cNvPr id="36873" name="Oval 47"/>
          <p:cNvSpPr>
            <a:spLocks noChangeArrowheads="1"/>
          </p:cNvSpPr>
          <p:nvPr/>
        </p:nvSpPr>
        <p:spPr bwMode="auto">
          <a:xfrm>
            <a:off x="2209800" y="2819400"/>
            <a:ext cx="157163" cy="157163"/>
          </a:xfrm>
          <a:prstGeom prst="ellipse">
            <a:avLst/>
          </a:prstGeom>
          <a:solidFill>
            <a:srgbClr val="FFFF00"/>
          </a:solidFill>
          <a:ln w="31750">
            <a:solidFill>
              <a:schemeClr val="tx1"/>
            </a:solidFill>
            <a:round/>
            <a:headEnd/>
            <a:tailEnd/>
          </a:ln>
        </p:spPr>
        <p:txBody>
          <a:bodyPr wrap="none" anchor="ctr"/>
          <a:lstStyle/>
          <a:p>
            <a:endParaRPr lang="en-US"/>
          </a:p>
        </p:txBody>
      </p:sp>
      <p:sp>
        <p:nvSpPr>
          <p:cNvPr id="36874" name="Oval 48"/>
          <p:cNvSpPr>
            <a:spLocks noChangeArrowheads="1"/>
          </p:cNvSpPr>
          <p:nvPr/>
        </p:nvSpPr>
        <p:spPr bwMode="auto">
          <a:xfrm>
            <a:off x="3429000" y="4267200"/>
            <a:ext cx="157163" cy="157163"/>
          </a:xfrm>
          <a:prstGeom prst="ellipse">
            <a:avLst/>
          </a:prstGeom>
          <a:solidFill>
            <a:srgbClr val="FFFF00"/>
          </a:solidFill>
          <a:ln w="31750">
            <a:solidFill>
              <a:schemeClr val="tx1"/>
            </a:solidFill>
            <a:round/>
            <a:headEnd/>
            <a:tailEnd/>
          </a:ln>
        </p:spPr>
        <p:txBody>
          <a:bodyPr wrap="none" anchor="ctr"/>
          <a:lstStyle/>
          <a:p>
            <a:endParaRPr lang="en-US"/>
          </a:p>
        </p:txBody>
      </p:sp>
      <p:sp>
        <p:nvSpPr>
          <p:cNvPr id="36875" name="Oval 49"/>
          <p:cNvSpPr>
            <a:spLocks noChangeArrowheads="1"/>
          </p:cNvSpPr>
          <p:nvPr/>
        </p:nvSpPr>
        <p:spPr bwMode="auto">
          <a:xfrm>
            <a:off x="3352800" y="5181600"/>
            <a:ext cx="157163" cy="157163"/>
          </a:xfrm>
          <a:prstGeom prst="ellipse">
            <a:avLst/>
          </a:prstGeom>
          <a:solidFill>
            <a:srgbClr val="FFFF00"/>
          </a:solidFill>
          <a:ln w="31750">
            <a:solidFill>
              <a:schemeClr val="tx1"/>
            </a:solidFill>
            <a:round/>
            <a:headEnd/>
            <a:tailEnd/>
          </a:ln>
        </p:spPr>
        <p:txBody>
          <a:bodyPr wrap="none" anchor="ctr"/>
          <a:lstStyle/>
          <a:p>
            <a:endParaRPr lang="en-US"/>
          </a:p>
        </p:txBody>
      </p:sp>
      <p:sp>
        <p:nvSpPr>
          <p:cNvPr id="36876" name="Oval 50"/>
          <p:cNvSpPr>
            <a:spLocks noChangeArrowheads="1"/>
          </p:cNvSpPr>
          <p:nvPr/>
        </p:nvSpPr>
        <p:spPr bwMode="auto">
          <a:xfrm>
            <a:off x="1295400" y="2286000"/>
            <a:ext cx="157163" cy="157163"/>
          </a:xfrm>
          <a:prstGeom prst="ellipse">
            <a:avLst/>
          </a:prstGeom>
          <a:solidFill>
            <a:srgbClr val="FFFF00"/>
          </a:solidFill>
          <a:ln w="31750">
            <a:solidFill>
              <a:schemeClr val="tx1"/>
            </a:solidFill>
            <a:round/>
            <a:headEnd/>
            <a:tailEnd/>
          </a:ln>
        </p:spPr>
        <p:txBody>
          <a:bodyPr wrap="none" anchor="ctr"/>
          <a:lstStyle/>
          <a:p>
            <a:endParaRPr lang="en-US"/>
          </a:p>
        </p:txBody>
      </p:sp>
      <p:sp>
        <p:nvSpPr>
          <p:cNvPr id="36877" name="Oval 51"/>
          <p:cNvSpPr>
            <a:spLocks noChangeArrowheads="1"/>
          </p:cNvSpPr>
          <p:nvPr/>
        </p:nvSpPr>
        <p:spPr bwMode="auto">
          <a:xfrm>
            <a:off x="1981200" y="4038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36878" name="Rectangle 52"/>
          <p:cNvSpPr>
            <a:spLocks noChangeArrowheads="1"/>
          </p:cNvSpPr>
          <p:nvPr/>
        </p:nvSpPr>
        <p:spPr bwMode="auto">
          <a:xfrm>
            <a:off x="1371600" y="1981200"/>
            <a:ext cx="365125" cy="3937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A</a:t>
            </a:r>
          </a:p>
        </p:txBody>
      </p:sp>
      <p:sp>
        <p:nvSpPr>
          <p:cNvPr id="36879" name="Rectangle 53"/>
          <p:cNvSpPr>
            <a:spLocks noChangeArrowheads="1"/>
          </p:cNvSpPr>
          <p:nvPr/>
        </p:nvSpPr>
        <p:spPr bwMode="auto">
          <a:xfrm>
            <a:off x="2286000" y="2438400"/>
            <a:ext cx="365125" cy="3937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B</a:t>
            </a:r>
          </a:p>
        </p:txBody>
      </p:sp>
      <p:sp>
        <p:nvSpPr>
          <p:cNvPr id="36880" name="Rectangle 54"/>
          <p:cNvSpPr>
            <a:spLocks noChangeArrowheads="1"/>
          </p:cNvSpPr>
          <p:nvPr/>
        </p:nvSpPr>
        <p:spPr bwMode="auto">
          <a:xfrm>
            <a:off x="3429000" y="3886200"/>
            <a:ext cx="365125" cy="3937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C</a:t>
            </a:r>
          </a:p>
        </p:txBody>
      </p:sp>
      <p:sp>
        <p:nvSpPr>
          <p:cNvPr id="36881" name="Rectangle 55"/>
          <p:cNvSpPr>
            <a:spLocks noChangeArrowheads="1"/>
          </p:cNvSpPr>
          <p:nvPr/>
        </p:nvSpPr>
        <p:spPr bwMode="auto">
          <a:xfrm>
            <a:off x="4191000" y="5257800"/>
            <a:ext cx="365125" cy="3937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D</a:t>
            </a:r>
          </a:p>
        </p:txBody>
      </p:sp>
      <p:sp>
        <p:nvSpPr>
          <p:cNvPr id="36882" name="Rectangle 56"/>
          <p:cNvSpPr>
            <a:spLocks noChangeArrowheads="1"/>
          </p:cNvSpPr>
          <p:nvPr/>
        </p:nvSpPr>
        <p:spPr bwMode="auto">
          <a:xfrm>
            <a:off x="3200400" y="4800600"/>
            <a:ext cx="336550" cy="3937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F</a:t>
            </a:r>
          </a:p>
        </p:txBody>
      </p:sp>
      <p:sp>
        <p:nvSpPr>
          <p:cNvPr id="36883" name="Rectangle 57"/>
          <p:cNvSpPr>
            <a:spLocks noChangeArrowheads="1"/>
          </p:cNvSpPr>
          <p:nvPr/>
        </p:nvSpPr>
        <p:spPr bwMode="auto">
          <a:xfrm>
            <a:off x="2209800" y="4038600"/>
            <a:ext cx="350838" cy="3937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E</a:t>
            </a:r>
          </a:p>
        </p:txBody>
      </p:sp>
      <p:sp>
        <p:nvSpPr>
          <p:cNvPr id="36884" name="Rectangle 59"/>
          <p:cNvSpPr>
            <a:spLocks noChangeArrowheads="1"/>
          </p:cNvSpPr>
          <p:nvPr/>
        </p:nvSpPr>
        <p:spPr bwMode="auto">
          <a:xfrm>
            <a:off x="990600" y="685800"/>
            <a:ext cx="7086600" cy="942975"/>
          </a:xfrm>
          <a:prstGeom prst="rect">
            <a:avLst/>
          </a:prstGeom>
          <a:noFill/>
          <a:ln w="12700">
            <a:noFill/>
            <a:miter lim="800000"/>
            <a:headEnd/>
            <a:tailEnd/>
          </a:ln>
        </p:spPr>
        <p:txBody>
          <a:bodyPr lIns="90488" tIns="44450" rIns="90488" bIns="44450">
            <a:spAutoFit/>
          </a:bodyPr>
          <a:lstStyle/>
          <a:p>
            <a:pPr eaLnBrk="0" hangingPunct="0"/>
            <a:r>
              <a:rPr lang="en-US" sz="2800" b="1">
                <a:latin typeface="Arial" charset="0"/>
              </a:rPr>
              <a:t>Which points are productively efficient?</a:t>
            </a:r>
          </a:p>
          <a:p>
            <a:pPr eaLnBrk="0" hangingPunct="0"/>
            <a:r>
              <a:rPr lang="en-US" sz="2800" b="1">
                <a:latin typeface="Arial" charset="0"/>
              </a:rPr>
              <a:t>Which are allocatively efficient?</a:t>
            </a:r>
            <a:endParaRPr lang="en-US" b="1">
              <a:latin typeface="Arial" charset="0"/>
            </a:endParaRPr>
          </a:p>
        </p:txBody>
      </p:sp>
      <p:sp>
        <p:nvSpPr>
          <p:cNvPr id="36885" name="Oval 63"/>
          <p:cNvSpPr>
            <a:spLocks noChangeArrowheads="1"/>
          </p:cNvSpPr>
          <p:nvPr/>
        </p:nvSpPr>
        <p:spPr bwMode="auto">
          <a:xfrm>
            <a:off x="4038600" y="5638800"/>
            <a:ext cx="157163" cy="157163"/>
          </a:xfrm>
          <a:prstGeom prst="ellipse">
            <a:avLst/>
          </a:prstGeom>
          <a:solidFill>
            <a:srgbClr val="FFFF00"/>
          </a:solidFill>
          <a:ln w="31750">
            <a:solidFill>
              <a:schemeClr val="tx1"/>
            </a:solidFill>
            <a:round/>
            <a:headEnd/>
            <a:tailEnd/>
          </a:ln>
        </p:spPr>
        <p:txBody>
          <a:bodyPr wrap="none" anchor="ctr"/>
          <a:lstStyle/>
          <a:p>
            <a:endParaRPr lang="en-US"/>
          </a:p>
        </p:txBody>
      </p:sp>
      <p:sp>
        <p:nvSpPr>
          <p:cNvPr id="36886" name="Oval 64"/>
          <p:cNvSpPr>
            <a:spLocks noChangeArrowheads="1"/>
          </p:cNvSpPr>
          <p:nvPr/>
        </p:nvSpPr>
        <p:spPr bwMode="auto">
          <a:xfrm>
            <a:off x="3276600" y="2895600"/>
            <a:ext cx="157163" cy="157163"/>
          </a:xfrm>
          <a:prstGeom prst="ellipse">
            <a:avLst/>
          </a:prstGeom>
          <a:solidFill>
            <a:srgbClr val="FFFF00"/>
          </a:solidFill>
          <a:ln w="31750">
            <a:solidFill>
              <a:schemeClr val="tx1"/>
            </a:solidFill>
            <a:round/>
            <a:headEnd/>
            <a:tailEnd/>
          </a:ln>
        </p:spPr>
        <p:txBody>
          <a:bodyPr wrap="none" anchor="ctr"/>
          <a:lstStyle/>
          <a:p>
            <a:endParaRPr lang="en-US"/>
          </a:p>
        </p:txBody>
      </p:sp>
      <p:sp>
        <p:nvSpPr>
          <p:cNvPr id="36887" name="Rectangle 65"/>
          <p:cNvSpPr>
            <a:spLocks noChangeArrowheads="1"/>
          </p:cNvSpPr>
          <p:nvPr/>
        </p:nvSpPr>
        <p:spPr bwMode="auto">
          <a:xfrm>
            <a:off x="3276600" y="2514600"/>
            <a:ext cx="377825" cy="393700"/>
          </a:xfrm>
          <a:prstGeom prst="rect">
            <a:avLst/>
          </a:prstGeom>
          <a:noFill/>
          <a:ln w="12700">
            <a:noFill/>
            <a:miter lim="800000"/>
            <a:headEnd/>
            <a:tailEnd/>
          </a:ln>
        </p:spPr>
        <p:txBody>
          <a:bodyPr wrap="none" lIns="90488" tIns="44450" rIns="90488" bIns="44450">
            <a:spAutoFit/>
          </a:bodyPr>
          <a:lstStyle/>
          <a:p>
            <a:pPr eaLnBrk="0" hangingPunct="0"/>
            <a:r>
              <a:rPr lang="en-US" sz="2000" b="1">
                <a:latin typeface="Arial" charset="0"/>
              </a:rPr>
              <a:t>G</a:t>
            </a:r>
          </a:p>
        </p:txBody>
      </p:sp>
      <p:sp>
        <p:nvSpPr>
          <p:cNvPr id="36888" name="Slide Number Placeholder 25"/>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B84C0C18-058B-44D4-8DD1-3471D4AA577D}" type="slidenum">
              <a:rPr lang="en-US" sz="1400"/>
              <a:pPr algn="r"/>
              <a:t>44</a:t>
            </a:fld>
            <a:endParaRPr lang="en-US" sz="1400"/>
          </a:p>
        </p:txBody>
      </p:sp>
      <p:sp>
        <p:nvSpPr>
          <p:cNvPr id="218139" name="Rectangle 27"/>
          <p:cNvSpPr>
            <a:spLocks noChangeArrowheads="1"/>
          </p:cNvSpPr>
          <p:nvPr/>
        </p:nvSpPr>
        <p:spPr bwMode="auto">
          <a:xfrm>
            <a:off x="4267200" y="1676400"/>
            <a:ext cx="4648200" cy="968375"/>
          </a:xfrm>
          <a:prstGeom prst="rect">
            <a:avLst/>
          </a:prstGeom>
          <a:noFill/>
          <a:ln w="9525">
            <a:noFill/>
            <a:miter lim="800000"/>
            <a:headEnd/>
            <a:tailEnd/>
          </a:ln>
        </p:spPr>
        <p:txBody>
          <a:bodyPr>
            <a:spAutoFit/>
          </a:bodyPr>
          <a:lstStyle/>
          <a:p>
            <a:pPr algn="ctr">
              <a:lnSpc>
                <a:spcPct val="90000"/>
              </a:lnSpc>
            </a:pPr>
            <a:r>
              <a:rPr lang="en-US" sz="3200" b="1">
                <a:solidFill>
                  <a:srgbClr val="990000"/>
                </a:solidFill>
              </a:rPr>
              <a:t>Productively Efficient points are A through D  </a:t>
            </a:r>
          </a:p>
        </p:txBody>
      </p:sp>
      <p:sp>
        <p:nvSpPr>
          <p:cNvPr id="218140" name="Rectangle 28"/>
          <p:cNvSpPr>
            <a:spLocks noChangeArrowheads="1"/>
          </p:cNvSpPr>
          <p:nvPr/>
        </p:nvSpPr>
        <p:spPr bwMode="auto">
          <a:xfrm>
            <a:off x="4267200" y="2743200"/>
            <a:ext cx="4648200" cy="2228850"/>
          </a:xfrm>
          <a:prstGeom prst="rect">
            <a:avLst/>
          </a:prstGeom>
          <a:noFill/>
          <a:ln w="9525">
            <a:noFill/>
            <a:miter lim="800000"/>
            <a:headEnd/>
            <a:tailEnd/>
          </a:ln>
        </p:spPr>
        <p:txBody>
          <a:bodyPr>
            <a:spAutoFit/>
          </a:bodyPr>
          <a:lstStyle/>
          <a:p>
            <a:pPr algn="ctr">
              <a:lnSpc>
                <a:spcPct val="90000"/>
              </a:lnSpc>
            </a:pPr>
            <a:r>
              <a:rPr lang="en-US" sz="3200" b="1">
                <a:solidFill>
                  <a:srgbClr val="990000"/>
                </a:solidFill>
              </a:rPr>
              <a:t>Allocative Efficient points depend on the wants of society </a:t>
            </a:r>
          </a:p>
          <a:p>
            <a:pPr algn="ctr">
              <a:lnSpc>
                <a:spcPct val="90000"/>
              </a:lnSpc>
            </a:pPr>
            <a:r>
              <a:rPr lang="en-US" sz="2800" b="1"/>
              <a:t>(What if this represents a country with no electricity?)</a:t>
            </a:r>
            <a:r>
              <a:rPr lang="en-US" sz="3200" b="1">
                <a:solidFill>
                  <a:srgbClr val="990000"/>
                </a:solidFill>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8139"/>
                                        </p:tgtEl>
                                        <p:attrNameLst>
                                          <p:attrName>style.visibility</p:attrName>
                                        </p:attrNameLst>
                                      </p:cBhvr>
                                      <p:to>
                                        <p:strVal val="visible"/>
                                      </p:to>
                                    </p:set>
                                    <p:animEffect transition="in" filter="dissolve">
                                      <p:cBhvr>
                                        <p:cTn id="7" dur="500"/>
                                        <p:tgtEl>
                                          <p:spTgt spid="2181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8140"/>
                                        </p:tgtEl>
                                        <p:attrNameLst>
                                          <p:attrName>style.visibility</p:attrName>
                                        </p:attrNameLst>
                                      </p:cBhvr>
                                      <p:to>
                                        <p:strVal val="visible"/>
                                      </p:to>
                                    </p:set>
                                    <p:animEffect transition="in" filter="dissolve">
                                      <p:cBhvr>
                                        <p:cTn id="12" dur="500"/>
                                        <p:tgtEl>
                                          <p:spTgt spid="218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39" grpId="0"/>
      <p:bldP spid="21814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Arc 2"/>
          <p:cNvSpPr>
            <a:spLocks/>
          </p:cNvSpPr>
          <p:nvPr/>
        </p:nvSpPr>
        <p:spPr bwMode="auto">
          <a:xfrm>
            <a:off x="5562600" y="3124200"/>
            <a:ext cx="2057400" cy="23082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rgbClr val="CC0000"/>
            </a:solidFill>
            <a:round/>
            <a:headEnd/>
            <a:tailEnd/>
          </a:ln>
        </p:spPr>
        <p:txBody>
          <a:bodyPr wrap="none" anchor="ctr"/>
          <a:lstStyle/>
          <a:p>
            <a:endParaRPr lang="en-US"/>
          </a:p>
        </p:txBody>
      </p:sp>
      <p:sp>
        <p:nvSpPr>
          <p:cNvPr id="108547" name="Arc 3"/>
          <p:cNvSpPr>
            <a:spLocks/>
          </p:cNvSpPr>
          <p:nvPr/>
        </p:nvSpPr>
        <p:spPr bwMode="auto">
          <a:xfrm>
            <a:off x="957263" y="3192463"/>
            <a:ext cx="1304925" cy="22542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rgbClr val="CC0000"/>
            </a:solidFill>
            <a:round/>
            <a:headEnd/>
            <a:tailEnd/>
          </a:ln>
        </p:spPr>
        <p:txBody>
          <a:bodyPr wrap="none" anchor="ctr"/>
          <a:lstStyle/>
          <a:p>
            <a:endParaRPr lang="en-US"/>
          </a:p>
        </p:txBody>
      </p:sp>
      <p:sp>
        <p:nvSpPr>
          <p:cNvPr id="37892" name="Rectangle 4"/>
          <p:cNvSpPr>
            <a:spLocks noChangeArrowheads="1"/>
          </p:cNvSpPr>
          <p:nvPr/>
        </p:nvSpPr>
        <p:spPr bwMode="auto">
          <a:xfrm>
            <a:off x="71438" y="1524000"/>
            <a:ext cx="4178300" cy="1063625"/>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Panama - FAVORS</a:t>
            </a:r>
          </a:p>
          <a:p>
            <a:pPr algn="ctr" eaLnBrk="0" hangingPunct="0"/>
            <a:r>
              <a:rPr lang="en-US" sz="3200" b="1">
                <a:latin typeface="Arial" charset="0"/>
              </a:rPr>
              <a:t>CONSUMER GOODS</a:t>
            </a:r>
          </a:p>
        </p:txBody>
      </p:sp>
      <p:sp>
        <p:nvSpPr>
          <p:cNvPr id="37893" name="Rectangle 5"/>
          <p:cNvSpPr>
            <a:spLocks noChangeArrowheads="1"/>
          </p:cNvSpPr>
          <p:nvPr/>
        </p:nvSpPr>
        <p:spPr bwMode="auto">
          <a:xfrm>
            <a:off x="5346700" y="1524000"/>
            <a:ext cx="3609975" cy="1063625"/>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Mexico - FAVORS</a:t>
            </a:r>
          </a:p>
          <a:p>
            <a:pPr algn="ctr" eaLnBrk="0" hangingPunct="0"/>
            <a:r>
              <a:rPr lang="en-US" sz="3200" b="1">
                <a:latin typeface="Arial" charset="0"/>
              </a:rPr>
              <a:t>CAPITAL GOODS</a:t>
            </a:r>
          </a:p>
        </p:txBody>
      </p:sp>
      <p:sp>
        <p:nvSpPr>
          <p:cNvPr id="37894" name="Arc 6"/>
          <p:cNvSpPr>
            <a:spLocks/>
          </p:cNvSpPr>
          <p:nvPr/>
        </p:nvSpPr>
        <p:spPr bwMode="auto">
          <a:xfrm>
            <a:off x="976313" y="3530600"/>
            <a:ext cx="852487" cy="19256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9FF66"/>
          </a:solidFill>
          <a:ln w="57150" cap="rnd">
            <a:solidFill>
              <a:srgbClr val="000099"/>
            </a:solidFill>
            <a:round/>
            <a:headEnd/>
            <a:tailEnd/>
          </a:ln>
        </p:spPr>
        <p:txBody>
          <a:bodyPr wrap="none" anchor="ctr"/>
          <a:lstStyle/>
          <a:p>
            <a:endParaRPr lang="en-US"/>
          </a:p>
        </p:txBody>
      </p:sp>
      <p:grpSp>
        <p:nvGrpSpPr>
          <p:cNvPr id="2" name="Group 7"/>
          <p:cNvGrpSpPr>
            <a:grpSpLocks/>
          </p:cNvGrpSpPr>
          <p:nvPr/>
        </p:nvGrpSpPr>
        <p:grpSpPr bwMode="auto">
          <a:xfrm>
            <a:off x="922338" y="3132138"/>
            <a:ext cx="2692400" cy="2343150"/>
            <a:chOff x="1353" y="2216"/>
            <a:chExt cx="1696" cy="1476"/>
          </a:xfrm>
        </p:grpSpPr>
        <p:sp>
          <p:nvSpPr>
            <p:cNvPr id="37922" name="Line 8"/>
            <p:cNvSpPr>
              <a:spLocks noChangeShapeType="1"/>
            </p:cNvSpPr>
            <p:nvPr/>
          </p:nvSpPr>
          <p:spPr bwMode="auto">
            <a:xfrm>
              <a:off x="1373" y="2216"/>
              <a:ext cx="0" cy="1476"/>
            </a:xfrm>
            <a:prstGeom prst="line">
              <a:avLst/>
            </a:prstGeom>
            <a:noFill/>
            <a:ln w="50800">
              <a:solidFill>
                <a:srgbClr val="000000"/>
              </a:solidFill>
              <a:round/>
              <a:headEnd/>
              <a:tailEnd/>
            </a:ln>
          </p:spPr>
          <p:txBody>
            <a:bodyPr wrap="none" anchor="ctr"/>
            <a:lstStyle/>
            <a:p>
              <a:endParaRPr lang="en-US"/>
            </a:p>
          </p:txBody>
        </p:sp>
        <p:sp>
          <p:nvSpPr>
            <p:cNvPr id="37923" name="Line 9"/>
            <p:cNvSpPr>
              <a:spLocks noChangeShapeType="1"/>
            </p:cNvSpPr>
            <p:nvPr/>
          </p:nvSpPr>
          <p:spPr bwMode="auto">
            <a:xfrm>
              <a:off x="1353" y="3683"/>
              <a:ext cx="1696" cy="0"/>
            </a:xfrm>
            <a:prstGeom prst="line">
              <a:avLst/>
            </a:prstGeom>
            <a:noFill/>
            <a:ln w="50800">
              <a:solidFill>
                <a:srgbClr val="000000"/>
              </a:solidFill>
              <a:round/>
              <a:headEnd/>
              <a:tailEnd/>
            </a:ln>
          </p:spPr>
          <p:txBody>
            <a:bodyPr wrap="none" anchor="ctr"/>
            <a:lstStyle/>
            <a:p>
              <a:endParaRPr lang="en-US"/>
            </a:p>
          </p:txBody>
        </p:sp>
      </p:grpSp>
      <p:sp>
        <p:nvSpPr>
          <p:cNvPr id="37896" name="Rectangle 10"/>
          <p:cNvSpPr>
            <a:spLocks noChangeArrowheads="1"/>
          </p:cNvSpPr>
          <p:nvPr/>
        </p:nvSpPr>
        <p:spPr bwMode="auto">
          <a:xfrm>
            <a:off x="825500" y="5486400"/>
            <a:ext cx="2271713" cy="393700"/>
          </a:xfrm>
          <a:prstGeom prst="rect">
            <a:avLst/>
          </a:prstGeom>
          <a:noFill/>
          <a:ln w="12700">
            <a:noFill/>
            <a:miter lim="800000"/>
            <a:headEnd/>
            <a:tailEnd/>
          </a:ln>
        </p:spPr>
        <p:txBody>
          <a:bodyPr wrap="none" lIns="90488" tIns="44450" rIns="90488" bIns="44450">
            <a:spAutoFit/>
          </a:bodyPr>
          <a:lstStyle/>
          <a:p>
            <a:pPr eaLnBrk="0" hangingPunct="0"/>
            <a:r>
              <a:rPr lang="en-US" sz="2000" b="1" i="1">
                <a:latin typeface="Arial" charset="0"/>
              </a:rPr>
              <a:t>Consumer goods</a:t>
            </a:r>
          </a:p>
        </p:txBody>
      </p:sp>
      <p:sp>
        <p:nvSpPr>
          <p:cNvPr id="37897" name="Rectangle 11"/>
          <p:cNvSpPr>
            <a:spLocks noChangeArrowheads="1"/>
          </p:cNvSpPr>
          <p:nvPr/>
        </p:nvSpPr>
        <p:spPr bwMode="auto">
          <a:xfrm rot="-5400000">
            <a:off x="-233363" y="4030663"/>
            <a:ext cx="1901825" cy="393700"/>
          </a:xfrm>
          <a:prstGeom prst="rect">
            <a:avLst/>
          </a:prstGeom>
          <a:noFill/>
          <a:ln w="12700">
            <a:noFill/>
            <a:miter lim="800000"/>
            <a:headEnd/>
            <a:tailEnd/>
          </a:ln>
        </p:spPr>
        <p:txBody>
          <a:bodyPr wrap="none" lIns="90488" tIns="44450" rIns="90488" bIns="44450">
            <a:spAutoFit/>
          </a:bodyPr>
          <a:lstStyle/>
          <a:p>
            <a:pPr eaLnBrk="0" hangingPunct="0"/>
            <a:r>
              <a:rPr lang="en-US" sz="2000" b="1" i="1">
                <a:latin typeface="Arial" charset="0"/>
              </a:rPr>
              <a:t>Capital Goods</a:t>
            </a:r>
          </a:p>
        </p:txBody>
      </p:sp>
      <p:sp>
        <p:nvSpPr>
          <p:cNvPr id="37898" name="Rectangle 12"/>
          <p:cNvSpPr>
            <a:spLocks noChangeArrowheads="1"/>
          </p:cNvSpPr>
          <p:nvPr/>
        </p:nvSpPr>
        <p:spPr bwMode="auto">
          <a:xfrm>
            <a:off x="1673225" y="2870200"/>
            <a:ext cx="1427163" cy="698500"/>
          </a:xfrm>
          <a:prstGeom prst="rect">
            <a:avLst/>
          </a:prstGeom>
          <a:noFill/>
          <a:ln w="12700">
            <a:noFill/>
            <a:miter lim="800000"/>
            <a:headEnd/>
            <a:tailEnd/>
          </a:ln>
        </p:spPr>
        <p:txBody>
          <a:bodyPr wrap="none" lIns="90488" tIns="44450" rIns="90488" bIns="44450">
            <a:spAutoFit/>
          </a:bodyPr>
          <a:lstStyle/>
          <a:p>
            <a:pPr algn="ctr" eaLnBrk="0" hangingPunct="0"/>
            <a:r>
              <a:rPr lang="en-US" sz="2000" b="1" i="1">
                <a:solidFill>
                  <a:srgbClr val="000099"/>
                </a:solidFill>
                <a:latin typeface="Arial" charset="0"/>
              </a:rPr>
              <a:t>CURRENT</a:t>
            </a:r>
          </a:p>
          <a:p>
            <a:pPr algn="ctr" eaLnBrk="0" hangingPunct="0"/>
            <a:r>
              <a:rPr lang="en-US" sz="2000" b="1" i="1">
                <a:solidFill>
                  <a:srgbClr val="000099"/>
                </a:solidFill>
                <a:latin typeface="Arial" charset="0"/>
              </a:rPr>
              <a:t>CURVE</a:t>
            </a:r>
          </a:p>
        </p:txBody>
      </p:sp>
      <p:sp>
        <p:nvSpPr>
          <p:cNvPr id="108557" name="Rectangle 13"/>
          <p:cNvSpPr>
            <a:spLocks noChangeArrowheads="1"/>
          </p:cNvSpPr>
          <p:nvPr/>
        </p:nvSpPr>
        <p:spPr bwMode="auto">
          <a:xfrm>
            <a:off x="2513013" y="3717925"/>
            <a:ext cx="1214437" cy="698500"/>
          </a:xfrm>
          <a:prstGeom prst="rect">
            <a:avLst/>
          </a:prstGeom>
          <a:noFill/>
          <a:ln w="12700">
            <a:noFill/>
            <a:miter lim="800000"/>
            <a:headEnd/>
            <a:tailEnd/>
          </a:ln>
        </p:spPr>
        <p:txBody>
          <a:bodyPr wrap="none" lIns="90488" tIns="44450" rIns="90488" bIns="44450">
            <a:spAutoFit/>
          </a:bodyPr>
          <a:lstStyle/>
          <a:p>
            <a:pPr algn="ctr" eaLnBrk="0" hangingPunct="0"/>
            <a:r>
              <a:rPr lang="en-US" sz="2000" b="1" i="1">
                <a:solidFill>
                  <a:srgbClr val="CC0000"/>
                </a:solidFill>
                <a:latin typeface="Arial" charset="0"/>
              </a:rPr>
              <a:t>FUTURE</a:t>
            </a:r>
          </a:p>
          <a:p>
            <a:pPr algn="ctr" eaLnBrk="0" hangingPunct="0"/>
            <a:r>
              <a:rPr lang="en-US" sz="2000" b="1" i="1">
                <a:solidFill>
                  <a:srgbClr val="CC0000"/>
                </a:solidFill>
                <a:latin typeface="Arial" charset="0"/>
              </a:rPr>
              <a:t>CURVE</a:t>
            </a:r>
          </a:p>
        </p:txBody>
      </p:sp>
      <p:sp>
        <p:nvSpPr>
          <p:cNvPr id="108558" name="Line 14"/>
          <p:cNvSpPr>
            <a:spLocks noChangeShapeType="1"/>
          </p:cNvSpPr>
          <p:nvPr/>
        </p:nvSpPr>
        <p:spPr bwMode="auto">
          <a:xfrm flipH="1">
            <a:off x="2082800" y="4117975"/>
            <a:ext cx="528638" cy="123825"/>
          </a:xfrm>
          <a:prstGeom prst="line">
            <a:avLst/>
          </a:prstGeom>
          <a:noFill/>
          <a:ln w="25400">
            <a:solidFill>
              <a:schemeClr val="tx1"/>
            </a:solidFill>
            <a:round/>
            <a:headEnd/>
            <a:tailEnd type="triangle" w="med" len="med"/>
          </a:ln>
        </p:spPr>
        <p:txBody>
          <a:bodyPr wrap="none" anchor="ctr"/>
          <a:lstStyle/>
          <a:p>
            <a:endParaRPr lang="en-US"/>
          </a:p>
        </p:txBody>
      </p:sp>
      <p:sp>
        <p:nvSpPr>
          <p:cNvPr id="37901" name="Line 15"/>
          <p:cNvSpPr>
            <a:spLocks noChangeShapeType="1"/>
          </p:cNvSpPr>
          <p:nvPr/>
        </p:nvSpPr>
        <p:spPr bwMode="auto">
          <a:xfrm flipH="1">
            <a:off x="1293813" y="3282950"/>
            <a:ext cx="498475" cy="349250"/>
          </a:xfrm>
          <a:prstGeom prst="line">
            <a:avLst/>
          </a:prstGeom>
          <a:noFill/>
          <a:ln w="19050">
            <a:solidFill>
              <a:srgbClr val="000000"/>
            </a:solidFill>
            <a:round/>
            <a:headEnd/>
            <a:tailEnd type="triangle" w="med" len="med"/>
          </a:ln>
        </p:spPr>
        <p:txBody>
          <a:bodyPr wrap="none" anchor="ctr"/>
          <a:lstStyle/>
          <a:p>
            <a:endParaRPr lang="en-US"/>
          </a:p>
        </p:txBody>
      </p:sp>
      <p:sp>
        <p:nvSpPr>
          <p:cNvPr id="108560" name="Arc 16"/>
          <p:cNvSpPr>
            <a:spLocks/>
          </p:cNvSpPr>
          <p:nvPr/>
        </p:nvSpPr>
        <p:spPr bwMode="auto">
          <a:xfrm>
            <a:off x="5572125" y="3484563"/>
            <a:ext cx="922338" cy="19764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9FF66"/>
          </a:solidFill>
          <a:ln w="57150" cap="rnd">
            <a:solidFill>
              <a:srgbClr val="000099"/>
            </a:solidFill>
            <a:round/>
            <a:headEnd/>
            <a:tailEnd/>
          </a:ln>
        </p:spPr>
        <p:txBody>
          <a:bodyPr wrap="none" anchor="ctr"/>
          <a:lstStyle/>
          <a:p>
            <a:endParaRPr lang="en-US"/>
          </a:p>
        </p:txBody>
      </p:sp>
      <p:grpSp>
        <p:nvGrpSpPr>
          <p:cNvPr id="3" name="Group 17"/>
          <p:cNvGrpSpPr>
            <a:grpSpLocks/>
          </p:cNvGrpSpPr>
          <p:nvPr/>
        </p:nvGrpSpPr>
        <p:grpSpPr bwMode="auto">
          <a:xfrm>
            <a:off x="5513388" y="3138488"/>
            <a:ext cx="2692400" cy="2343150"/>
            <a:chOff x="3682" y="2222"/>
            <a:chExt cx="1696" cy="1476"/>
          </a:xfrm>
        </p:grpSpPr>
        <p:sp>
          <p:nvSpPr>
            <p:cNvPr id="37920" name="Line 18"/>
            <p:cNvSpPr>
              <a:spLocks noChangeShapeType="1"/>
            </p:cNvSpPr>
            <p:nvPr/>
          </p:nvSpPr>
          <p:spPr bwMode="auto">
            <a:xfrm>
              <a:off x="3702" y="2222"/>
              <a:ext cx="0" cy="1476"/>
            </a:xfrm>
            <a:prstGeom prst="line">
              <a:avLst/>
            </a:prstGeom>
            <a:noFill/>
            <a:ln w="50800">
              <a:solidFill>
                <a:srgbClr val="000000"/>
              </a:solidFill>
              <a:round/>
              <a:headEnd/>
              <a:tailEnd/>
            </a:ln>
          </p:spPr>
          <p:txBody>
            <a:bodyPr wrap="none" anchor="ctr"/>
            <a:lstStyle/>
            <a:p>
              <a:endParaRPr lang="en-US"/>
            </a:p>
          </p:txBody>
        </p:sp>
        <p:sp>
          <p:nvSpPr>
            <p:cNvPr id="37921" name="Line 19"/>
            <p:cNvSpPr>
              <a:spLocks noChangeShapeType="1"/>
            </p:cNvSpPr>
            <p:nvPr/>
          </p:nvSpPr>
          <p:spPr bwMode="auto">
            <a:xfrm>
              <a:off x="3682" y="3689"/>
              <a:ext cx="1696" cy="0"/>
            </a:xfrm>
            <a:prstGeom prst="line">
              <a:avLst/>
            </a:prstGeom>
            <a:noFill/>
            <a:ln w="50800">
              <a:solidFill>
                <a:srgbClr val="000000"/>
              </a:solidFill>
              <a:round/>
              <a:headEnd/>
              <a:tailEnd/>
            </a:ln>
          </p:spPr>
          <p:txBody>
            <a:bodyPr wrap="none" anchor="ctr"/>
            <a:lstStyle/>
            <a:p>
              <a:endParaRPr lang="en-US"/>
            </a:p>
          </p:txBody>
        </p:sp>
      </p:grpSp>
      <p:sp>
        <p:nvSpPr>
          <p:cNvPr id="37904" name="Rectangle 20"/>
          <p:cNvSpPr>
            <a:spLocks noChangeArrowheads="1"/>
          </p:cNvSpPr>
          <p:nvPr/>
        </p:nvSpPr>
        <p:spPr bwMode="auto">
          <a:xfrm>
            <a:off x="5473700" y="5486400"/>
            <a:ext cx="2271713" cy="393700"/>
          </a:xfrm>
          <a:prstGeom prst="rect">
            <a:avLst/>
          </a:prstGeom>
          <a:noFill/>
          <a:ln w="12700">
            <a:noFill/>
            <a:miter lim="800000"/>
            <a:headEnd/>
            <a:tailEnd/>
          </a:ln>
        </p:spPr>
        <p:txBody>
          <a:bodyPr wrap="none" lIns="90488" tIns="44450" rIns="90488" bIns="44450">
            <a:spAutoFit/>
          </a:bodyPr>
          <a:lstStyle/>
          <a:p>
            <a:pPr eaLnBrk="0" hangingPunct="0"/>
            <a:r>
              <a:rPr lang="en-US" sz="2000" b="1" i="1">
                <a:latin typeface="Arial" charset="0"/>
              </a:rPr>
              <a:t>Consumer goods</a:t>
            </a:r>
          </a:p>
        </p:txBody>
      </p:sp>
      <p:sp>
        <p:nvSpPr>
          <p:cNvPr id="37905" name="Rectangle 21"/>
          <p:cNvSpPr>
            <a:spLocks noChangeArrowheads="1"/>
          </p:cNvSpPr>
          <p:nvPr/>
        </p:nvSpPr>
        <p:spPr bwMode="auto">
          <a:xfrm rot="-5400000">
            <a:off x="4297362" y="4503738"/>
            <a:ext cx="1901825" cy="393700"/>
          </a:xfrm>
          <a:prstGeom prst="rect">
            <a:avLst/>
          </a:prstGeom>
          <a:noFill/>
          <a:ln w="12700">
            <a:noFill/>
            <a:miter lim="800000"/>
            <a:headEnd/>
            <a:tailEnd/>
          </a:ln>
        </p:spPr>
        <p:txBody>
          <a:bodyPr wrap="none" lIns="90488" tIns="44450" rIns="90488" bIns="44450">
            <a:spAutoFit/>
          </a:bodyPr>
          <a:lstStyle/>
          <a:p>
            <a:pPr eaLnBrk="0" hangingPunct="0"/>
            <a:r>
              <a:rPr lang="en-US" sz="2000" b="1" i="1">
                <a:latin typeface="Arial" charset="0"/>
              </a:rPr>
              <a:t>Capital Goods</a:t>
            </a:r>
          </a:p>
        </p:txBody>
      </p:sp>
      <p:sp>
        <p:nvSpPr>
          <p:cNvPr id="108566" name="Rectangle 22"/>
          <p:cNvSpPr>
            <a:spLocks noChangeArrowheads="1"/>
          </p:cNvSpPr>
          <p:nvPr/>
        </p:nvSpPr>
        <p:spPr bwMode="auto">
          <a:xfrm>
            <a:off x="7543800" y="3048000"/>
            <a:ext cx="1214438" cy="698500"/>
          </a:xfrm>
          <a:prstGeom prst="rect">
            <a:avLst/>
          </a:prstGeom>
          <a:noFill/>
          <a:ln w="12700">
            <a:noFill/>
            <a:miter lim="800000"/>
            <a:headEnd/>
            <a:tailEnd/>
          </a:ln>
        </p:spPr>
        <p:txBody>
          <a:bodyPr wrap="none" lIns="90488" tIns="44450" rIns="90488" bIns="44450">
            <a:spAutoFit/>
          </a:bodyPr>
          <a:lstStyle/>
          <a:p>
            <a:pPr algn="ctr" eaLnBrk="0" hangingPunct="0"/>
            <a:r>
              <a:rPr lang="en-US" sz="2000" b="1" i="1">
                <a:solidFill>
                  <a:srgbClr val="CC0000"/>
                </a:solidFill>
                <a:latin typeface="Arial" charset="0"/>
              </a:rPr>
              <a:t>FUTURE</a:t>
            </a:r>
          </a:p>
          <a:p>
            <a:pPr algn="ctr" eaLnBrk="0" hangingPunct="0"/>
            <a:r>
              <a:rPr lang="en-US" sz="2000" b="1" i="1">
                <a:solidFill>
                  <a:srgbClr val="CC0000"/>
                </a:solidFill>
                <a:latin typeface="Arial" charset="0"/>
              </a:rPr>
              <a:t>CURVE</a:t>
            </a:r>
          </a:p>
        </p:txBody>
      </p:sp>
      <p:sp>
        <p:nvSpPr>
          <p:cNvPr id="108567" name="Line 23"/>
          <p:cNvSpPr>
            <a:spLocks noChangeShapeType="1"/>
          </p:cNvSpPr>
          <p:nvPr/>
        </p:nvSpPr>
        <p:spPr bwMode="auto">
          <a:xfrm flipH="1">
            <a:off x="7239000" y="3810000"/>
            <a:ext cx="528638" cy="123825"/>
          </a:xfrm>
          <a:prstGeom prst="line">
            <a:avLst/>
          </a:prstGeom>
          <a:noFill/>
          <a:ln w="25400">
            <a:solidFill>
              <a:schemeClr val="tx1"/>
            </a:solidFill>
            <a:round/>
            <a:headEnd/>
            <a:tailEnd type="triangle" w="med" len="med"/>
          </a:ln>
        </p:spPr>
        <p:txBody>
          <a:bodyPr wrap="none" anchor="ctr"/>
          <a:lstStyle/>
          <a:p>
            <a:endParaRPr lang="en-US"/>
          </a:p>
        </p:txBody>
      </p:sp>
      <p:sp>
        <p:nvSpPr>
          <p:cNvPr id="108568" name="Rectangle 24"/>
          <p:cNvSpPr>
            <a:spLocks noChangeArrowheads="1"/>
          </p:cNvSpPr>
          <p:nvPr/>
        </p:nvSpPr>
        <p:spPr bwMode="auto">
          <a:xfrm>
            <a:off x="7543800" y="4343400"/>
            <a:ext cx="1427163" cy="698500"/>
          </a:xfrm>
          <a:prstGeom prst="rect">
            <a:avLst/>
          </a:prstGeom>
          <a:noFill/>
          <a:ln w="12700">
            <a:noFill/>
            <a:miter lim="800000"/>
            <a:headEnd/>
            <a:tailEnd/>
          </a:ln>
        </p:spPr>
        <p:txBody>
          <a:bodyPr wrap="none" lIns="90488" tIns="44450" rIns="90488" bIns="44450">
            <a:spAutoFit/>
          </a:bodyPr>
          <a:lstStyle/>
          <a:p>
            <a:pPr algn="ctr" eaLnBrk="0" hangingPunct="0"/>
            <a:r>
              <a:rPr lang="en-US" sz="2000" b="1" i="1">
                <a:solidFill>
                  <a:srgbClr val="000099"/>
                </a:solidFill>
                <a:latin typeface="Arial" charset="0"/>
              </a:rPr>
              <a:t>CURRENT</a:t>
            </a:r>
          </a:p>
          <a:p>
            <a:pPr algn="ctr" eaLnBrk="0" hangingPunct="0"/>
            <a:r>
              <a:rPr lang="en-US" sz="2000" b="1" i="1">
                <a:solidFill>
                  <a:srgbClr val="000099"/>
                </a:solidFill>
                <a:latin typeface="Arial" charset="0"/>
              </a:rPr>
              <a:t>CURVE</a:t>
            </a:r>
          </a:p>
        </p:txBody>
      </p:sp>
      <p:sp>
        <p:nvSpPr>
          <p:cNvPr id="108569" name="Line 25"/>
          <p:cNvSpPr>
            <a:spLocks noChangeShapeType="1"/>
          </p:cNvSpPr>
          <p:nvPr/>
        </p:nvSpPr>
        <p:spPr bwMode="auto">
          <a:xfrm flipH="1">
            <a:off x="6496050" y="4800600"/>
            <a:ext cx="1276350" cy="26988"/>
          </a:xfrm>
          <a:prstGeom prst="line">
            <a:avLst/>
          </a:prstGeom>
          <a:noFill/>
          <a:ln w="19050">
            <a:solidFill>
              <a:srgbClr val="000000"/>
            </a:solidFill>
            <a:round/>
            <a:headEnd/>
            <a:tailEnd type="triangle" w="med" len="med"/>
          </a:ln>
        </p:spPr>
        <p:txBody>
          <a:bodyPr wrap="none" anchor="ctr"/>
          <a:lstStyle/>
          <a:p>
            <a:endParaRPr lang="en-US"/>
          </a:p>
        </p:txBody>
      </p:sp>
      <p:sp>
        <p:nvSpPr>
          <p:cNvPr id="37910" name="Rectangle 26"/>
          <p:cNvSpPr>
            <a:spLocks noChangeArrowheads="1"/>
          </p:cNvSpPr>
          <p:nvPr/>
        </p:nvSpPr>
        <p:spPr bwMode="auto">
          <a:xfrm>
            <a:off x="304800" y="457200"/>
            <a:ext cx="8553450" cy="728663"/>
          </a:xfrm>
          <a:prstGeom prst="rect">
            <a:avLst/>
          </a:prstGeom>
          <a:noFill/>
          <a:ln w="12700">
            <a:noFill/>
            <a:miter lim="800000"/>
            <a:headEnd/>
            <a:tailEnd/>
          </a:ln>
        </p:spPr>
        <p:txBody>
          <a:bodyPr lIns="90488" tIns="44450" rIns="90488" bIns="44450">
            <a:spAutoFit/>
          </a:bodyPr>
          <a:lstStyle/>
          <a:p>
            <a:pPr algn="ctr" eaLnBrk="0" hangingPunct="0"/>
            <a:r>
              <a:rPr lang="en-US" sz="4200" b="1">
                <a:solidFill>
                  <a:srgbClr val="000099"/>
                </a:solidFill>
              </a:rPr>
              <a:t>Capital Goods and Future Growth</a:t>
            </a:r>
          </a:p>
        </p:txBody>
      </p:sp>
      <p:sp>
        <p:nvSpPr>
          <p:cNvPr id="37911" name="Line 27"/>
          <p:cNvSpPr>
            <a:spLocks noChangeShapeType="1"/>
          </p:cNvSpPr>
          <p:nvPr/>
        </p:nvSpPr>
        <p:spPr bwMode="auto">
          <a:xfrm flipH="1">
            <a:off x="977900" y="4875213"/>
            <a:ext cx="795338" cy="0"/>
          </a:xfrm>
          <a:prstGeom prst="line">
            <a:avLst/>
          </a:prstGeom>
          <a:noFill/>
          <a:ln w="28575">
            <a:solidFill>
              <a:srgbClr val="CC0000"/>
            </a:solidFill>
            <a:prstDash val="dash"/>
            <a:round/>
            <a:headEnd/>
            <a:tailEnd type="triangle" w="med" len="med"/>
          </a:ln>
        </p:spPr>
        <p:txBody>
          <a:bodyPr/>
          <a:lstStyle/>
          <a:p>
            <a:endParaRPr lang="en-US"/>
          </a:p>
        </p:txBody>
      </p:sp>
      <p:sp>
        <p:nvSpPr>
          <p:cNvPr id="37912" name="Line 28"/>
          <p:cNvSpPr>
            <a:spLocks noChangeShapeType="1"/>
          </p:cNvSpPr>
          <p:nvPr/>
        </p:nvSpPr>
        <p:spPr bwMode="auto">
          <a:xfrm>
            <a:off x="1758950" y="4891088"/>
            <a:ext cx="0" cy="539750"/>
          </a:xfrm>
          <a:prstGeom prst="line">
            <a:avLst/>
          </a:prstGeom>
          <a:noFill/>
          <a:ln w="28575">
            <a:solidFill>
              <a:srgbClr val="CC0000"/>
            </a:solidFill>
            <a:prstDash val="dash"/>
            <a:round/>
            <a:headEnd/>
            <a:tailEnd type="triangle" w="med" len="med"/>
          </a:ln>
        </p:spPr>
        <p:txBody>
          <a:bodyPr/>
          <a:lstStyle/>
          <a:p>
            <a:endParaRPr lang="en-US"/>
          </a:p>
        </p:txBody>
      </p:sp>
      <p:sp>
        <p:nvSpPr>
          <p:cNvPr id="37913" name="Oval 29"/>
          <p:cNvSpPr>
            <a:spLocks noChangeArrowheads="1"/>
          </p:cNvSpPr>
          <p:nvPr/>
        </p:nvSpPr>
        <p:spPr bwMode="auto">
          <a:xfrm>
            <a:off x="1724025" y="4813300"/>
            <a:ext cx="142875" cy="142875"/>
          </a:xfrm>
          <a:prstGeom prst="ellipse">
            <a:avLst/>
          </a:prstGeom>
          <a:solidFill>
            <a:srgbClr val="FFCC00"/>
          </a:solidFill>
          <a:ln w="38100">
            <a:solidFill>
              <a:schemeClr val="tx1"/>
            </a:solidFill>
            <a:round/>
            <a:headEnd/>
            <a:tailEnd/>
          </a:ln>
        </p:spPr>
        <p:txBody>
          <a:bodyPr wrap="none" anchor="ctr"/>
          <a:lstStyle/>
          <a:p>
            <a:endParaRPr lang="en-US"/>
          </a:p>
        </p:txBody>
      </p:sp>
      <p:sp>
        <p:nvSpPr>
          <p:cNvPr id="108574" name="Line 30"/>
          <p:cNvSpPr>
            <a:spLocks noChangeShapeType="1"/>
          </p:cNvSpPr>
          <p:nvPr/>
        </p:nvSpPr>
        <p:spPr bwMode="auto">
          <a:xfrm flipH="1">
            <a:off x="5559425" y="3717925"/>
            <a:ext cx="404813" cy="0"/>
          </a:xfrm>
          <a:prstGeom prst="line">
            <a:avLst/>
          </a:prstGeom>
          <a:noFill/>
          <a:ln w="28575">
            <a:solidFill>
              <a:srgbClr val="CC0000"/>
            </a:solidFill>
            <a:prstDash val="dash"/>
            <a:round/>
            <a:headEnd/>
            <a:tailEnd type="triangle" w="med" len="med"/>
          </a:ln>
        </p:spPr>
        <p:txBody>
          <a:bodyPr/>
          <a:lstStyle/>
          <a:p>
            <a:endParaRPr lang="en-US"/>
          </a:p>
        </p:txBody>
      </p:sp>
      <p:sp>
        <p:nvSpPr>
          <p:cNvPr id="108575" name="Line 31"/>
          <p:cNvSpPr>
            <a:spLocks noChangeShapeType="1"/>
          </p:cNvSpPr>
          <p:nvPr/>
        </p:nvSpPr>
        <p:spPr bwMode="auto">
          <a:xfrm>
            <a:off x="5978525" y="3717925"/>
            <a:ext cx="0" cy="1724025"/>
          </a:xfrm>
          <a:prstGeom prst="line">
            <a:avLst/>
          </a:prstGeom>
          <a:noFill/>
          <a:ln w="28575">
            <a:solidFill>
              <a:srgbClr val="CC0000"/>
            </a:solidFill>
            <a:prstDash val="dash"/>
            <a:round/>
            <a:headEnd/>
            <a:tailEnd type="triangle" w="med" len="med"/>
          </a:ln>
        </p:spPr>
        <p:txBody>
          <a:bodyPr/>
          <a:lstStyle/>
          <a:p>
            <a:endParaRPr lang="en-US"/>
          </a:p>
        </p:txBody>
      </p:sp>
      <p:sp>
        <p:nvSpPr>
          <p:cNvPr id="108576" name="Oval 32"/>
          <p:cNvSpPr>
            <a:spLocks noChangeArrowheads="1"/>
          </p:cNvSpPr>
          <p:nvPr/>
        </p:nvSpPr>
        <p:spPr bwMode="auto">
          <a:xfrm>
            <a:off x="5900738" y="3640138"/>
            <a:ext cx="142875" cy="142875"/>
          </a:xfrm>
          <a:prstGeom prst="ellipse">
            <a:avLst/>
          </a:prstGeom>
          <a:solidFill>
            <a:srgbClr val="FFCC00"/>
          </a:solidFill>
          <a:ln w="38100">
            <a:solidFill>
              <a:schemeClr val="tx1"/>
            </a:solidFill>
            <a:round/>
            <a:headEnd/>
            <a:tailEnd/>
          </a:ln>
        </p:spPr>
        <p:txBody>
          <a:bodyPr wrap="none" anchor="ctr"/>
          <a:lstStyle/>
          <a:p>
            <a:endParaRPr lang="en-US"/>
          </a:p>
        </p:txBody>
      </p:sp>
      <p:sp>
        <p:nvSpPr>
          <p:cNvPr id="37917" name="Text Box 33"/>
          <p:cNvSpPr txBox="1">
            <a:spLocks noChangeArrowheads="1"/>
          </p:cNvSpPr>
          <p:nvPr/>
        </p:nvSpPr>
        <p:spPr bwMode="auto">
          <a:xfrm>
            <a:off x="6172200" y="5867400"/>
            <a:ext cx="1606550" cy="641350"/>
          </a:xfrm>
          <a:prstGeom prst="rect">
            <a:avLst/>
          </a:prstGeom>
          <a:noFill/>
          <a:ln w="12700" algn="ctr">
            <a:noFill/>
            <a:miter lim="800000"/>
            <a:headEnd/>
            <a:tailEnd/>
          </a:ln>
        </p:spPr>
        <p:txBody>
          <a:bodyPr wrap="none">
            <a:spAutoFit/>
          </a:bodyPr>
          <a:lstStyle/>
          <a:p>
            <a:pPr algn="ctr" eaLnBrk="0" hangingPunct="0"/>
            <a:r>
              <a:rPr lang="en-US" sz="3600" b="1"/>
              <a:t>Mexico</a:t>
            </a:r>
          </a:p>
        </p:txBody>
      </p:sp>
      <p:sp>
        <p:nvSpPr>
          <p:cNvPr id="37918" name="Text Box 34"/>
          <p:cNvSpPr txBox="1">
            <a:spLocks noChangeArrowheads="1"/>
          </p:cNvSpPr>
          <p:nvPr/>
        </p:nvSpPr>
        <p:spPr bwMode="auto">
          <a:xfrm>
            <a:off x="1301750" y="5867400"/>
            <a:ext cx="1784350" cy="641350"/>
          </a:xfrm>
          <a:prstGeom prst="rect">
            <a:avLst/>
          </a:prstGeom>
          <a:noFill/>
          <a:ln w="12700" algn="ctr">
            <a:noFill/>
            <a:miter lim="800000"/>
            <a:headEnd/>
            <a:tailEnd/>
          </a:ln>
        </p:spPr>
        <p:txBody>
          <a:bodyPr wrap="none">
            <a:spAutoFit/>
          </a:bodyPr>
          <a:lstStyle/>
          <a:p>
            <a:pPr algn="ctr" eaLnBrk="0" hangingPunct="0"/>
            <a:r>
              <a:rPr lang="en-US" sz="3600" b="1"/>
              <a:t>Panama</a:t>
            </a:r>
          </a:p>
        </p:txBody>
      </p:sp>
      <p:sp>
        <p:nvSpPr>
          <p:cNvPr id="37919" name="Slide Number Placeholder 34"/>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7B594744-5265-48C4-8AD2-145B90E5B8E4}" type="slidenum">
              <a:rPr lang="en-US" sz="1400"/>
              <a:pPr algn="r"/>
              <a:t>45</a:t>
            </a:fld>
            <a:endParaRPr lang="en-US" sz="1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dissolve">
                                      <p:cBhvr>
                                        <p:cTn id="7" dur="500"/>
                                        <p:tgtEl>
                                          <p:spTgt spid="1085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58"/>
                                        </p:tgtEl>
                                        <p:attrNameLst>
                                          <p:attrName>style.visibility</p:attrName>
                                        </p:attrNameLst>
                                      </p:cBhvr>
                                      <p:to>
                                        <p:strVal val="visible"/>
                                      </p:to>
                                    </p:set>
                                    <p:animEffect transition="in" filter="dissolve">
                                      <p:cBhvr>
                                        <p:cTn id="12" dur="500"/>
                                        <p:tgtEl>
                                          <p:spTgt spid="10855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8557"/>
                                        </p:tgtEl>
                                        <p:attrNameLst>
                                          <p:attrName>style.visibility</p:attrName>
                                        </p:attrNameLst>
                                      </p:cBhvr>
                                      <p:to>
                                        <p:strVal val="visible"/>
                                      </p:to>
                                    </p:set>
                                    <p:animEffect transition="in" filter="dissolve">
                                      <p:cBhvr>
                                        <p:cTn id="17" dur="500"/>
                                        <p:tgtEl>
                                          <p:spTgt spid="1085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8560"/>
                                        </p:tgtEl>
                                        <p:attrNameLst>
                                          <p:attrName>style.visibility</p:attrName>
                                        </p:attrNameLst>
                                      </p:cBhvr>
                                      <p:to>
                                        <p:strVal val="visible"/>
                                      </p:to>
                                    </p:set>
                                    <p:animEffect transition="in" filter="wipe(left)">
                                      <p:cBhvr>
                                        <p:cTn id="22" dur="500"/>
                                        <p:tgtEl>
                                          <p:spTgt spid="10856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8568"/>
                                        </p:tgtEl>
                                        <p:attrNameLst>
                                          <p:attrName>style.visibility</p:attrName>
                                        </p:attrNameLst>
                                      </p:cBhvr>
                                      <p:to>
                                        <p:strVal val="visible"/>
                                      </p:to>
                                    </p:set>
                                    <p:animEffect transition="in" filter="dissolve">
                                      <p:cBhvr>
                                        <p:cTn id="27" dur="500"/>
                                        <p:tgtEl>
                                          <p:spTgt spid="1085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08569"/>
                                        </p:tgtEl>
                                        <p:attrNameLst>
                                          <p:attrName>style.visibility</p:attrName>
                                        </p:attrNameLst>
                                      </p:cBhvr>
                                      <p:to>
                                        <p:strVal val="visible"/>
                                      </p:to>
                                    </p:set>
                                    <p:animEffect transition="in" filter="wipe(right)">
                                      <p:cBhvr>
                                        <p:cTn id="32" dur="500"/>
                                        <p:tgtEl>
                                          <p:spTgt spid="10856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8576"/>
                                        </p:tgtEl>
                                        <p:attrNameLst>
                                          <p:attrName>style.visibility</p:attrName>
                                        </p:attrNameLst>
                                      </p:cBhvr>
                                      <p:to>
                                        <p:strVal val="visible"/>
                                      </p:to>
                                    </p:set>
                                    <p:animEffect transition="in" filter="dissolve">
                                      <p:cBhvr>
                                        <p:cTn id="37" dur="500"/>
                                        <p:tgtEl>
                                          <p:spTgt spid="10857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08574"/>
                                        </p:tgtEl>
                                        <p:attrNameLst>
                                          <p:attrName>style.visibility</p:attrName>
                                        </p:attrNameLst>
                                      </p:cBhvr>
                                      <p:to>
                                        <p:strVal val="visible"/>
                                      </p:to>
                                    </p:set>
                                    <p:animEffect transition="in" filter="wipe(right)">
                                      <p:cBhvr>
                                        <p:cTn id="42" dur="500"/>
                                        <p:tgtEl>
                                          <p:spTgt spid="10857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08575"/>
                                        </p:tgtEl>
                                        <p:attrNameLst>
                                          <p:attrName>style.visibility</p:attrName>
                                        </p:attrNameLst>
                                      </p:cBhvr>
                                      <p:to>
                                        <p:strVal val="visible"/>
                                      </p:to>
                                    </p:set>
                                    <p:animEffect transition="in" filter="wipe(up)">
                                      <p:cBhvr>
                                        <p:cTn id="47" dur="500"/>
                                        <p:tgtEl>
                                          <p:spTgt spid="10857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8546"/>
                                        </p:tgtEl>
                                        <p:attrNameLst>
                                          <p:attrName>style.visibility</p:attrName>
                                        </p:attrNameLst>
                                      </p:cBhvr>
                                      <p:to>
                                        <p:strVal val="visible"/>
                                      </p:to>
                                    </p:set>
                                    <p:animEffect transition="in" filter="wipe(left)">
                                      <p:cBhvr>
                                        <p:cTn id="52" dur="500"/>
                                        <p:tgtEl>
                                          <p:spTgt spid="108546"/>
                                        </p:tgtEl>
                                      </p:cBhvr>
                                    </p:animEffect>
                                  </p:childTnLst>
                                </p:cTn>
                              </p:par>
                            </p:childTnLst>
                          </p:cTn>
                        </p:par>
                        <p:par>
                          <p:cTn id="53" fill="hold">
                            <p:stCondLst>
                              <p:cond delay="500"/>
                            </p:stCondLst>
                            <p:childTnLst>
                              <p:par>
                                <p:cTn id="54" presetID="9" presetClass="entr" presetSubtype="0" fill="hold" grpId="0" nodeType="afterEffect">
                                  <p:stCondLst>
                                    <p:cond delay="0"/>
                                  </p:stCondLst>
                                  <p:childTnLst>
                                    <p:set>
                                      <p:cBhvr>
                                        <p:cTn id="55" dur="1" fill="hold">
                                          <p:stCondLst>
                                            <p:cond delay="0"/>
                                          </p:stCondLst>
                                        </p:cTn>
                                        <p:tgtEl>
                                          <p:spTgt spid="108566"/>
                                        </p:tgtEl>
                                        <p:attrNameLst>
                                          <p:attrName>style.visibility</p:attrName>
                                        </p:attrNameLst>
                                      </p:cBhvr>
                                      <p:to>
                                        <p:strVal val="visible"/>
                                      </p:to>
                                    </p:set>
                                    <p:animEffect transition="in" filter="dissolve">
                                      <p:cBhvr>
                                        <p:cTn id="56" dur="500"/>
                                        <p:tgtEl>
                                          <p:spTgt spid="108566"/>
                                        </p:tgtEl>
                                      </p:cBhvr>
                                    </p:animEffect>
                                  </p:childTnLst>
                                </p:cTn>
                              </p:par>
                            </p:childTnLst>
                          </p:cTn>
                        </p:par>
                        <p:par>
                          <p:cTn id="57" fill="hold">
                            <p:stCondLst>
                              <p:cond delay="1000"/>
                            </p:stCondLst>
                            <p:childTnLst>
                              <p:par>
                                <p:cTn id="58" presetID="22" presetClass="entr" presetSubtype="2" fill="hold" grpId="0" nodeType="afterEffect">
                                  <p:stCondLst>
                                    <p:cond delay="0"/>
                                  </p:stCondLst>
                                  <p:childTnLst>
                                    <p:set>
                                      <p:cBhvr>
                                        <p:cTn id="59" dur="1" fill="hold">
                                          <p:stCondLst>
                                            <p:cond delay="0"/>
                                          </p:stCondLst>
                                        </p:cTn>
                                        <p:tgtEl>
                                          <p:spTgt spid="108567"/>
                                        </p:tgtEl>
                                        <p:attrNameLst>
                                          <p:attrName>style.visibility</p:attrName>
                                        </p:attrNameLst>
                                      </p:cBhvr>
                                      <p:to>
                                        <p:strVal val="visible"/>
                                      </p:to>
                                    </p:set>
                                    <p:animEffect transition="in" filter="wipe(right)">
                                      <p:cBhvr>
                                        <p:cTn id="60" dur="500"/>
                                        <p:tgtEl>
                                          <p:spTgt spid="108567"/>
                                        </p:tgtEl>
                                      </p:cBhvr>
                                    </p:animEffect>
                                  </p:childTnLst>
                                  <p:subTnLst>
                                    <p:audio>
                                      <p:cMediaNode>
                                        <p:cTn display="0" masterRel="sameClick">
                                          <p:stCondLst>
                                            <p:cond evt="begin" delay="0">
                                              <p:tn val="58"/>
                                            </p:cond>
                                          </p:stCondLst>
                                          <p:endCondLst>
                                            <p:cond evt="onStopAudio" delay="0">
                                              <p:tgtEl>
                                                <p:sldTgt/>
                                              </p:tgtEl>
                                            </p:cond>
                                          </p:endCondLst>
                                        </p:cTn>
                                        <p:tgtEl>
                                          <p:sndTgt r:embed="rId2" name="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p:bldP spid="108547" grpId="0" animBg="1"/>
      <p:bldP spid="108557" grpId="0" autoUpdateAnimBg="0"/>
      <p:bldP spid="108558" grpId="0" animBg="1"/>
      <p:bldP spid="108560" grpId="0" animBg="1"/>
      <p:bldP spid="108566" grpId="0" autoUpdateAnimBg="0"/>
      <p:bldP spid="108567" grpId="0" animBg="1"/>
      <p:bldP spid="108568" grpId="0" autoUpdateAnimBg="0"/>
      <p:bldP spid="108569" grpId="0" animBg="1"/>
      <p:bldP spid="108574" grpId="0" animBg="1"/>
      <p:bldP spid="108575" grpId="0" animBg="1"/>
      <p:bldP spid="10857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8839200" cy="914400"/>
          </a:xfrm>
          <a:prstGeom prst="rect">
            <a:avLst/>
          </a:prstGeom>
          <a:noFill/>
          <a:ln w="9525">
            <a:noFill/>
            <a:miter lim="800000"/>
            <a:headEnd/>
            <a:tailEnd/>
          </a:ln>
        </p:spPr>
        <p:txBody>
          <a:bodyPr anchor="ctr"/>
          <a:lstStyle/>
          <a:p>
            <a:pPr algn="ctr"/>
            <a:r>
              <a:rPr lang="en-US" altLang="en-US" sz="4000" b="1">
                <a:solidFill>
                  <a:schemeClr val="accent2"/>
                </a:solidFill>
              </a:rPr>
              <a:t>PPC Practice</a:t>
            </a:r>
          </a:p>
        </p:txBody>
      </p:sp>
      <p:sp>
        <p:nvSpPr>
          <p:cNvPr id="99333" name="Rectangle 5"/>
          <p:cNvSpPr>
            <a:spLocks noChangeArrowheads="1"/>
          </p:cNvSpPr>
          <p:nvPr/>
        </p:nvSpPr>
        <p:spPr bwMode="auto">
          <a:xfrm>
            <a:off x="381000" y="609600"/>
            <a:ext cx="8458200" cy="5445125"/>
          </a:xfrm>
          <a:prstGeom prst="rect">
            <a:avLst/>
          </a:prstGeom>
          <a:noFill/>
          <a:ln w="9525">
            <a:noFill/>
            <a:miter lim="800000"/>
            <a:headEnd/>
            <a:tailEnd/>
          </a:ln>
        </p:spPr>
        <p:txBody>
          <a:bodyPr>
            <a:spAutoFit/>
          </a:bodyPr>
          <a:lstStyle/>
          <a:p>
            <a:pPr marL="457200" indent="-457200" algn="ctr"/>
            <a:r>
              <a:rPr lang="en-US" altLang="en-US" sz="3200" b="1">
                <a:solidFill>
                  <a:srgbClr val="990000"/>
                </a:solidFill>
              </a:rPr>
              <a:t>Draw a PPC showing changes for each of the following:</a:t>
            </a:r>
          </a:p>
          <a:p>
            <a:pPr marL="457200" indent="-457200">
              <a:lnSpc>
                <a:spcPct val="90000"/>
              </a:lnSpc>
              <a:spcBef>
                <a:spcPct val="20000"/>
              </a:spcBef>
            </a:pPr>
            <a:r>
              <a:rPr lang="en-US" altLang="en-US" sz="2800" b="1">
                <a:solidFill>
                  <a:srgbClr val="000099"/>
                </a:solidFill>
                <a:cs typeface="Times New Roman" charset="0"/>
              </a:rPr>
              <a:t>Pizza and Robots (3)</a:t>
            </a:r>
          </a:p>
          <a:p>
            <a:pPr marL="457200" indent="-457200">
              <a:lnSpc>
                <a:spcPct val="90000"/>
              </a:lnSpc>
              <a:spcBef>
                <a:spcPct val="20000"/>
              </a:spcBef>
            </a:pPr>
            <a:r>
              <a:rPr lang="en-US" altLang="en-US" sz="2800" b="1">
                <a:solidFill>
                  <a:srgbClr val="000099"/>
                </a:solidFill>
                <a:cs typeface="Times New Roman" charset="0"/>
              </a:rPr>
              <a:t>		      </a:t>
            </a:r>
            <a:r>
              <a:rPr lang="en-US" altLang="en-US" sz="2800" b="1">
                <a:cs typeface="Times New Roman" charset="0"/>
              </a:rPr>
              <a:t>1. New robot making technology</a:t>
            </a:r>
          </a:p>
          <a:p>
            <a:pPr marL="457200" indent="-457200" algn="ctr">
              <a:lnSpc>
                <a:spcPct val="90000"/>
              </a:lnSpc>
              <a:spcBef>
                <a:spcPct val="20000"/>
              </a:spcBef>
            </a:pPr>
            <a:r>
              <a:rPr lang="en-US" altLang="en-US" sz="2800" b="1">
                <a:cs typeface="Times New Roman" charset="0"/>
              </a:rPr>
              <a:t>2. Decrease in the demand for pizza </a:t>
            </a:r>
          </a:p>
          <a:p>
            <a:pPr marL="457200" indent="-457200" algn="ctr">
              <a:lnSpc>
                <a:spcPct val="90000"/>
              </a:lnSpc>
              <a:spcBef>
                <a:spcPct val="20000"/>
              </a:spcBef>
            </a:pPr>
            <a:r>
              <a:rPr lang="en-US" altLang="en-US" sz="2800" b="1">
                <a:cs typeface="Times New Roman" charset="0"/>
              </a:rPr>
              <a:t>  3. Mad cow disease kills 85% of cows</a:t>
            </a:r>
          </a:p>
          <a:p>
            <a:pPr marL="2286000" lvl="4" indent="-457200" algn="ctr">
              <a:lnSpc>
                <a:spcPct val="90000"/>
              </a:lnSpc>
              <a:spcBef>
                <a:spcPct val="20000"/>
              </a:spcBef>
            </a:pPr>
            <a:endParaRPr lang="en-US" altLang="en-US" sz="900" b="1">
              <a:cs typeface="Times New Roman" charset="0"/>
            </a:endParaRPr>
          </a:p>
          <a:p>
            <a:pPr marL="457200" indent="-457200">
              <a:lnSpc>
                <a:spcPct val="90000"/>
              </a:lnSpc>
              <a:spcBef>
                <a:spcPct val="20000"/>
              </a:spcBef>
            </a:pPr>
            <a:r>
              <a:rPr lang="en-US" altLang="en-US" sz="2800" b="1">
                <a:solidFill>
                  <a:srgbClr val="000099"/>
                </a:solidFill>
                <a:cs typeface="Times New Roman" charset="0"/>
              </a:rPr>
              <a:t>Consumer goods and Capital Goods (4)</a:t>
            </a:r>
          </a:p>
          <a:p>
            <a:pPr marL="457200" indent="-457200">
              <a:lnSpc>
                <a:spcPct val="90000"/>
              </a:lnSpc>
              <a:spcBef>
                <a:spcPct val="20000"/>
              </a:spcBef>
            </a:pPr>
            <a:r>
              <a:rPr lang="en-US" altLang="en-US" sz="2800" b="1">
                <a:cs typeface="Times New Roman" charset="0"/>
              </a:rPr>
              <a:t>               4. BP Oil Spill in the Gulf</a:t>
            </a:r>
          </a:p>
          <a:p>
            <a:pPr marL="457200" indent="-457200">
              <a:lnSpc>
                <a:spcPct val="90000"/>
              </a:lnSpc>
              <a:spcBef>
                <a:spcPct val="20000"/>
              </a:spcBef>
            </a:pPr>
            <a:r>
              <a:rPr lang="en-US" altLang="en-US" sz="2800" b="1">
                <a:cs typeface="Times New Roman" charset="0"/>
              </a:rPr>
              <a:t>               5. Faster computer hardware</a:t>
            </a:r>
          </a:p>
          <a:p>
            <a:pPr marL="457200" indent="-457200">
              <a:lnSpc>
                <a:spcPct val="90000"/>
              </a:lnSpc>
              <a:spcBef>
                <a:spcPct val="20000"/>
              </a:spcBef>
            </a:pPr>
            <a:r>
              <a:rPr lang="en-US" altLang="en-US" sz="2800" b="1">
                <a:cs typeface="Times New Roman" charset="0"/>
              </a:rPr>
              <a:t>               6. Many workers unemployed</a:t>
            </a:r>
          </a:p>
          <a:p>
            <a:pPr marL="457200" indent="-457200">
              <a:lnSpc>
                <a:spcPct val="90000"/>
              </a:lnSpc>
              <a:spcBef>
                <a:spcPct val="20000"/>
              </a:spcBef>
            </a:pPr>
            <a:r>
              <a:rPr lang="en-US" altLang="en-US" sz="2800" b="1">
                <a:cs typeface="Times New Roman" charset="0"/>
              </a:rPr>
              <a:t>               7. Significant increases in education</a:t>
            </a:r>
          </a:p>
        </p:txBody>
      </p:sp>
      <p:sp>
        <p:nvSpPr>
          <p:cNvPr id="38916" name="Slide Number Placeholder 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653AEBF1-B42B-47F9-90AD-83FA23C7C68F}" type="slidenum">
              <a:rPr lang="en-US" sz="1400"/>
              <a:pPr algn="r"/>
              <a:t>46</a:t>
            </a:fld>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3">
                                            <p:txEl>
                                              <p:pRg st="0" end="0"/>
                                            </p:txEl>
                                          </p:spTgt>
                                        </p:tgtEl>
                                        <p:attrNameLst>
                                          <p:attrName>style.visibility</p:attrName>
                                        </p:attrNameLst>
                                      </p:cBhvr>
                                      <p:to>
                                        <p:strVal val="visible"/>
                                      </p:to>
                                    </p:set>
                                    <p:animEffect transition="in" filter="dissolve">
                                      <p:cBhvr>
                                        <p:cTn id="7" dur="500"/>
                                        <p:tgtEl>
                                          <p:spTgt spid="993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3">
                                            <p:txEl>
                                              <p:pRg st="1" end="1"/>
                                            </p:txEl>
                                          </p:spTgt>
                                        </p:tgtEl>
                                        <p:attrNameLst>
                                          <p:attrName>style.visibility</p:attrName>
                                        </p:attrNameLst>
                                      </p:cBhvr>
                                      <p:to>
                                        <p:strVal val="visible"/>
                                      </p:to>
                                    </p:set>
                                    <p:animEffect transition="in" filter="dissolve">
                                      <p:cBhvr>
                                        <p:cTn id="12" dur="500"/>
                                        <p:tgtEl>
                                          <p:spTgt spid="993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333">
                                            <p:txEl>
                                              <p:pRg st="2" end="2"/>
                                            </p:txEl>
                                          </p:spTgt>
                                        </p:tgtEl>
                                        <p:attrNameLst>
                                          <p:attrName>style.visibility</p:attrName>
                                        </p:attrNameLst>
                                      </p:cBhvr>
                                      <p:to>
                                        <p:strVal val="visible"/>
                                      </p:to>
                                    </p:set>
                                    <p:animEffect transition="in" filter="dissolve">
                                      <p:cBhvr>
                                        <p:cTn id="17" dur="500"/>
                                        <p:tgtEl>
                                          <p:spTgt spid="993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333">
                                            <p:txEl>
                                              <p:pRg st="3" end="3"/>
                                            </p:txEl>
                                          </p:spTgt>
                                        </p:tgtEl>
                                        <p:attrNameLst>
                                          <p:attrName>style.visibility</p:attrName>
                                        </p:attrNameLst>
                                      </p:cBhvr>
                                      <p:to>
                                        <p:strVal val="visible"/>
                                      </p:to>
                                    </p:set>
                                    <p:animEffect transition="in" filter="dissolve">
                                      <p:cBhvr>
                                        <p:cTn id="22" dur="500"/>
                                        <p:tgtEl>
                                          <p:spTgt spid="993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9333">
                                            <p:txEl>
                                              <p:pRg st="4" end="4"/>
                                            </p:txEl>
                                          </p:spTgt>
                                        </p:tgtEl>
                                        <p:attrNameLst>
                                          <p:attrName>style.visibility</p:attrName>
                                        </p:attrNameLst>
                                      </p:cBhvr>
                                      <p:to>
                                        <p:strVal val="visible"/>
                                      </p:to>
                                    </p:set>
                                    <p:animEffect transition="in" filter="dissolve">
                                      <p:cBhvr>
                                        <p:cTn id="27" dur="500"/>
                                        <p:tgtEl>
                                          <p:spTgt spid="993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9333">
                                            <p:txEl>
                                              <p:pRg st="6" end="6"/>
                                            </p:txEl>
                                          </p:spTgt>
                                        </p:tgtEl>
                                        <p:attrNameLst>
                                          <p:attrName>style.visibility</p:attrName>
                                        </p:attrNameLst>
                                      </p:cBhvr>
                                      <p:to>
                                        <p:strVal val="visible"/>
                                      </p:to>
                                    </p:set>
                                    <p:animEffect transition="in" filter="dissolve">
                                      <p:cBhvr>
                                        <p:cTn id="32" dur="500"/>
                                        <p:tgtEl>
                                          <p:spTgt spid="9933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9333">
                                            <p:txEl>
                                              <p:pRg st="7" end="7"/>
                                            </p:txEl>
                                          </p:spTgt>
                                        </p:tgtEl>
                                        <p:attrNameLst>
                                          <p:attrName>style.visibility</p:attrName>
                                        </p:attrNameLst>
                                      </p:cBhvr>
                                      <p:to>
                                        <p:strVal val="visible"/>
                                      </p:to>
                                    </p:set>
                                    <p:animEffect transition="in" filter="dissolve">
                                      <p:cBhvr>
                                        <p:cTn id="37" dur="500"/>
                                        <p:tgtEl>
                                          <p:spTgt spid="9933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9333">
                                            <p:txEl>
                                              <p:pRg st="8" end="8"/>
                                            </p:txEl>
                                          </p:spTgt>
                                        </p:tgtEl>
                                        <p:attrNameLst>
                                          <p:attrName>style.visibility</p:attrName>
                                        </p:attrNameLst>
                                      </p:cBhvr>
                                      <p:to>
                                        <p:strVal val="visible"/>
                                      </p:to>
                                    </p:set>
                                    <p:animEffect transition="in" filter="dissolve">
                                      <p:cBhvr>
                                        <p:cTn id="42" dur="500"/>
                                        <p:tgtEl>
                                          <p:spTgt spid="9933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9333">
                                            <p:txEl>
                                              <p:pRg st="9" end="9"/>
                                            </p:txEl>
                                          </p:spTgt>
                                        </p:tgtEl>
                                        <p:attrNameLst>
                                          <p:attrName>style.visibility</p:attrName>
                                        </p:attrNameLst>
                                      </p:cBhvr>
                                      <p:to>
                                        <p:strVal val="visible"/>
                                      </p:to>
                                    </p:set>
                                    <p:animEffect transition="in" filter="dissolve">
                                      <p:cBhvr>
                                        <p:cTn id="47" dur="500"/>
                                        <p:tgtEl>
                                          <p:spTgt spid="9933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9333">
                                            <p:txEl>
                                              <p:pRg st="10" end="10"/>
                                            </p:txEl>
                                          </p:spTgt>
                                        </p:tgtEl>
                                        <p:attrNameLst>
                                          <p:attrName>style.visibility</p:attrName>
                                        </p:attrNameLst>
                                      </p:cBhvr>
                                      <p:to>
                                        <p:strVal val="visible"/>
                                      </p:to>
                                    </p:set>
                                    <p:animEffect transition="in" filter="dissolve">
                                      <p:cBhvr>
                                        <p:cTn id="52" dur="500"/>
                                        <p:tgtEl>
                                          <p:spTgt spid="9933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build="p" bldLvl="5"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rc 2"/>
          <p:cNvSpPr>
            <a:spLocks/>
          </p:cNvSpPr>
          <p:nvPr/>
        </p:nvSpPr>
        <p:spPr bwMode="auto">
          <a:xfrm>
            <a:off x="1925638" y="2971800"/>
            <a:ext cx="2646362" cy="2819400"/>
          </a:xfrm>
          <a:custGeom>
            <a:avLst/>
            <a:gdLst>
              <a:gd name="T0" fmla="*/ 0 w 21600"/>
              <a:gd name="T1" fmla="*/ 0 h 21668"/>
              <a:gd name="T2" fmla="*/ 2147483647 w 21600"/>
              <a:gd name="T3" fmla="*/ 2147483647 h 21668"/>
              <a:gd name="T4" fmla="*/ 0 w 21600"/>
              <a:gd name="T5" fmla="*/ 2147483647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close/>
              </a:path>
            </a:pathLst>
          </a:custGeom>
          <a:solidFill>
            <a:srgbClr val="99FF66"/>
          </a:solidFill>
          <a:ln w="76200" cap="rnd">
            <a:solidFill>
              <a:srgbClr val="000099"/>
            </a:solidFill>
            <a:round/>
            <a:headEnd/>
            <a:tailEnd/>
          </a:ln>
        </p:spPr>
        <p:txBody>
          <a:bodyPr wrap="none" anchor="ctr"/>
          <a:lstStyle/>
          <a:p>
            <a:endParaRPr lang="en-US"/>
          </a:p>
        </p:txBody>
      </p:sp>
      <p:sp>
        <p:nvSpPr>
          <p:cNvPr id="39939" name="Rectangle 4"/>
          <p:cNvSpPr>
            <a:spLocks noChangeArrowheads="1"/>
          </p:cNvSpPr>
          <p:nvPr/>
        </p:nvSpPr>
        <p:spPr bwMode="auto">
          <a:xfrm>
            <a:off x="990600" y="609600"/>
            <a:ext cx="7123113" cy="1241425"/>
          </a:xfrm>
          <a:prstGeom prst="rect">
            <a:avLst/>
          </a:prstGeom>
          <a:noFill/>
          <a:ln w="12700">
            <a:noFill/>
            <a:miter lim="800000"/>
            <a:headEnd/>
            <a:tailEnd/>
          </a:ln>
        </p:spPr>
        <p:txBody>
          <a:bodyPr lIns="90488" tIns="44450" rIns="90488" bIns="44450">
            <a:spAutoFit/>
          </a:bodyPr>
          <a:lstStyle/>
          <a:p>
            <a:pPr algn="ctr">
              <a:lnSpc>
                <a:spcPct val="90000"/>
              </a:lnSpc>
              <a:spcBef>
                <a:spcPct val="20000"/>
              </a:spcBef>
            </a:pPr>
            <a:r>
              <a:rPr lang="en-US" altLang="en-US" sz="4000" b="1"/>
              <a:t>New robot making technology</a:t>
            </a:r>
          </a:p>
          <a:p>
            <a:pPr algn="ctr">
              <a:lnSpc>
                <a:spcPct val="90000"/>
              </a:lnSpc>
              <a:spcBef>
                <a:spcPct val="20000"/>
              </a:spcBef>
            </a:pPr>
            <a:endParaRPr lang="en-US" sz="3600" b="1">
              <a:solidFill>
                <a:srgbClr val="CC0000"/>
              </a:solidFill>
            </a:endParaRPr>
          </a:p>
        </p:txBody>
      </p:sp>
      <p:grpSp>
        <p:nvGrpSpPr>
          <p:cNvPr id="2" name="Group 5"/>
          <p:cNvGrpSpPr>
            <a:grpSpLocks/>
          </p:cNvGrpSpPr>
          <p:nvPr/>
        </p:nvGrpSpPr>
        <p:grpSpPr bwMode="auto">
          <a:xfrm>
            <a:off x="1912938" y="1382713"/>
            <a:ext cx="4873625" cy="4405312"/>
            <a:chOff x="1755" y="922"/>
            <a:chExt cx="3070" cy="2775"/>
          </a:xfrm>
        </p:grpSpPr>
        <p:sp>
          <p:nvSpPr>
            <p:cNvPr id="39947" name="Line 6"/>
            <p:cNvSpPr>
              <a:spLocks noChangeShapeType="1"/>
            </p:cNvSpPr>
            <p:nvPr/>
          </p:nvSpPr>
          <p:spPr bwMode="auto">
            <a:xfrm>
              <a:off x="1761" y="922"/>
              <a:ext cx="0" cy="2775"/>
            </a:xfrm>
            <a:prstGeom prst="line">
              <a:avLst/>
            </a:prstGeom>
            <a:noFill/>
            <a:ln w="50800">
              <a:solidFill>
                <a:schemeClr val="tx1"/>
              </a:solidFill>
              <a:round/>
              <a:headEnd/>
              <a:tailEnd/>
            </a:ln>
          </p:spPr>
          <p:txBody>
            <a:bodyPr wrap="none" anchor="ctr"/>
            <a:lstStyle/>
            <a:p>
              <a:endParaRPr lang="en-US"/>
            </a:p>
          </p:txBody>
        </p:sp>
        <p:sp>
          <p:nvSpPr>
            <p:cNvPr id="39948" name="Line 7"/>
            <p:cNvSpPr>
              <a:spLocks noChangeShapeType="1"/>
            </p:cNvSpPr>
            <p:nvPr/>
          </p:nvSpPr>
          <p:spPr bwMode="auto">
            <a:xfrm>
              <a:off x="1755" y="3682"/>
              <a:ext cx="3070" cy="0"/>
            </a:xfrm>
            <a:prstGeom prst="line">
              <a:avLst/>
            </a:prstGeom>
            <a:noFill/>
            <a:ln w="50800">
              <a:solidFill>
                <a:schemeClr val="tx1"/>
              </a:solidFill>
              <a:round/>
              <a:headEnd/>
              <a:tailEnd/>
            </a:ln>
          </p:spPr>
          <p:txBody>
            <a:bodyPr wrap="none" anchor="ctr"/>
            <a:lstStyle/>
            <a:p>
              <a:endParaRPr lang="en-US"/>
            </a:p>
          </p:txBody>
        </p:sp>
      </p:grpSp>
      <p:sp>
        <p:nvSpPr>
          <p:cNvPr id="39941" name="Rectangle 8"/>
          <p:cNvSpPr>
            <a:spLocks noChangeArrowheads="1"/>
          </p:cNvSpPr>
          <p:nvPr/>
        </p:nvSpPr>
        <p:spPr bwMode="auto">
          <a:xfrm>
            <a:off x="1017588" y="1190625"/>
            <a:ext cx="496887" cy="576263"/>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39942" name="Rectangle 9"/>
          <p:cNvSpPr>
            <a:spLocks noChangeArrowheads="1"/>
          </p:cNvSpPr>
          <p:nvPr/>
        </p:nvSpPr>
        <p:spPr bwMode="auto">
          <a:xfrm>
            <a:off x="6940550" y="5697538"/>
            <a:ext cx="496888" cy="576262"/>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39943" name="Rectangle 10"/>
          <p:cNvSpPr>
            <a:spLocks noChangeArrowheads="1"/>
          </p:cNvSpPr>
          <p:nvPr/>
        </p:nvSpPr>
        <p:spPr bwMode="auto">
          <a:xfrm rot="-5400000">
            <a:off x="302419" y="3496469"/>
            <a:ext cx="1577975" cy="576263"/>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Robots</a:t>
            </a:r>
            <a:endParaRPr lang="en-US" b="1">
              <a:latin typeface="Arial" charset="0"/>
            </a:endParaRPr>
          </a:p>
        </p:txBody>
      </p:sp>
      <p:sp>
        <p:nvSpPr>
          <p:cNvPr id="39944" name="Rectangle 11"/>
          <p:cNvSpPr>
            <a:spLocks noChangeArrowheads="1"/>
          </p:cNvSpPr>
          <p:nvPr/>
        </p:nvSpPr>
        <p:spPr bwMode="auto">
          <a:xfrm>
            <a:off x="3425825" y="6075363"/>
            <a:ext cx="1535113" cy="576262"/>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Pizzas </a:t>
            </a:r>
            <a:endParaRPr lang="en-US" b="1">
              <a:latin typeface="Arial" charset="0"/>
            </a:endParaRPr>
          </a:p>
        </p:txBody>
      </p:sp>
      <p:sp>
        <p:nvSpPr>
          <p:cNvPr id="39945" name="Rectangle 23"/>
          <p:cNvSpPr>
            <a:spLocks noChangeArrowheads="1"/>
          </p:cNvSpPr>
          <p:nvPr/>
        </p:nvSpPr>
        <p:spPr bwMode="auto">
          <a:xfrm>
            <a:off x="990600" y="0"/>
            <a:ext cx="7086600" cy="728663"/>
          </a:xfrm>
          <a:prstGeom prst="rect">
            <a:avLst/>
          </a:prstGeom>
          <a:noFill/>
          <a:ln w="12700">
            <a:noFill/>
            <a:miter lim="800000"/>
            <a:headEnd/>
            <a:tailEnd/>
          </a:ln>
        </p:spPr>
        <p:txBody>
          <a:bodyPr lIns="90488" tIns="44450" rIns="90488" bIns="44450">
            <a:spAutoFit/>
          </a:bodyPr>
          <a:lstStyle/>
          <a:p>
            <a:pPr algn="ctr" eaLnBrk="0" hangingPunct="0"/>
            <a:r>
              <a:rPr lang="en-US" sz="4200" b="1">
                <a:solidFill>
                  <a:srgbClr val="000099"/>
                </a:solidFill>
              </a:rPr>
              <a:t>Question #1</a:t>
            </a:r>
          </a:p>
        </p:txBody>
      </p:sp>
      <p:sp>
        <p:nvSpPr>
          <p:cNvPr id="39946" name="Slide Number Placeholder 2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5DFAD7EC-FE3A-4775-A87F-14F9F0631E3B}" type="slidenum">
              <a:rPr lang="en-US" sz="1400"/>
              <a:pPr algn="r"/>
              <a:t>47</a:t>
            </a:fld>
            <a:endParaRPr lang="en-US" sz="1400"/>
          </a:p>
        </p:txBody>
      </p:sp>
    </p:spTree>
  </p:cSld>
  <p:clrMapOvr>
    <a:masterClrMapping/>
  </p:clrMapOvr>
  <p:transition spd="med">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rc 2"/>
          <p:cNvSpPr>
            <a:spLocks/>
          </p:cNvSpPr>
          <p:nvPr/>
        </p:nvSpPr>
        <p:spPr bwMode="auto">
          <a:xfrm>
            <a:off x="1925638" y="2971800"/>
            <a:ext cx="2646362" cy="2819400"/>
          </a:xfrm>
          <a:custGeom>
            <a:avLst/>
            <a:gdLst>
              <a:gd name="T0" fmla="*/ 0 w 21600"/>
              <a:gd name="T1" fmla="*/ 0 h 21668"/>
              <a:gd name="T2" fmla="*/ 2147483647 w 21600"/>
              <a:gd name="T3" fmla="*/ 2147483647 h 21668"/>
              <a:gd name="T4" fmla="*/ 0 w 21600"/>
              <a:gd name="T5" fmla="*/ 2147483647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close/>
              </a:path>
            </a:pathLst>
          </a:custGeom>
          <a:solidFill>
            <a:srgbClr val="99FF66"/>
          </a:solidFill>
          <a:ln w="76200" cap="rnd">
            <a:solidFill>
              <a:srgbClr val="000099"/>
            </a:solidFill>
            <a:round/>
            <a:headEnd/>
            <a:tailEnd/>
          </a:ln>
        </p:spPr>
        <p:txBody>
          <a:bodyPr wrap="none" anchor="ctr"/>
          <a:lstStyle/>
          <a:p>
            <a:endParaRPr lang="en-US"/>
          </a:p>
        </p:txBody>
      </p:sp>
      <p:sp>
        <p:nvSpPr>
          <p:cNvPr id="40963" name="Rectangle 4"/>
          <p:cNvSpPr>
            <a:spLocks noChangeArrowheads="1"/>
          </p:cNvSpPr>
          <p:nvPr/>
        </p:nvSpPr>
        <p:spPr bwMode="auto">
          <a:xfrm>
            <a:off x="1066800" y="685800"/>
            <a:ext cx="6781800" cy="582613"/>
          </a:xfrm>
          <a:prstGeom prst="rect">
            <a:avLst/>
          </a:prstGeom>
          <a:noFill/>
          <a:ln w="12700">
            <a:noFill/>
            <a:miter lim="800000"/>
            <a:headEnd/>
            <a:tailEnd/>
          </a:ln>
        </p:spPr>
        <p:txBody>
          <a:bodyPr lIns="90488" tIns="44450" rIns="90488" bIns="44450">
            <a:spAutoFit/>
          </a:bodyPr>
          <a:lstStyle/>
          <a:p>
            <a:pPr algn="ctr">
              <a:lnSpc>
                <a:spcPct val="90000"/>
              </a:lnSpc>
            </a:pPr>
            <a:r>
              <a:rPr lang="en-US" altLang="en-US" sz="3600" b="1"/>
              <a:t>Decrease in the demand for pizza</a:t>
            </a:r>
            <a:endParaRPr lang="en-US" sz="4800" b="1">
              <a:solidFill>
                <a:srgbClr val="CC0000"/>
              </a:solidFill>
            </a:endParaRPr>
          </a:p>
        </p:txBody>
      </p:sp>
      <p:grpSp>
        <p:nvGrpSpPr>
          <p:cNvPr id="2" name="Group 5"/>
          <p:cNvGrpSpPr>
            <a:grpSpLocks/>
          </p:cNvGrpSpPr>
          <p:nvPr/>
        </p:nvGrpSpPr>
        <p:grpSpPr bwMode="auto">
          <a:xfrm>
            <a:off x="1912938" y="1382713"/>
            <a:ext cx="4873625" cy="4405312"/>
            <a:chOff x="1755" y="922"/>
            <a:chExt cx="3070" cy="2775"/>
          </a:xfrm>
        </p:grpSpPr>
        <p:sp>
          <p:nvSpPr>
            <p:cNvPr id="40971" name="Line 6"/>
            <p:cNvSpPr>
              <a:spLocks noChangeShapeType="1"/>
            </p:cNvSpPr>
            <p:nvPr/>
          </p:nvSpPr>
          <p:spPr bwMode="auto">
            <a:xfrm>
              <a:off x="1761" y="922"/>
              <a:ext cx="0" cy="2775"/>
            </a:xfrm>
            <a:prstGeom prst="line">
              <a:avLst/>
            </a:prstGeom>
            <a:noFill/>
            <a:ln w="50800">
              <a:solidFill>
                <a:schemeClr val="tx1"/>
              </a:solidFill>
              <a:round/>
              <a:headEnd/>
              <a:tailEnd/>
            </a:ln>
          </p:spPr>
          <p:txBody>
            <a:bodyPr wrap="none" anchor="ctr"/>
            <a:lstStyle/>
            <a:p>
              <a:endParaRPr lang="en-US"/>
            </a:p>
          </p:txBody>
        </p:sp>
        <p:sp>
          <p:nvSpPr>
            <p:cNvPr id="40972" name="Line 7"/>
            <p:cNvSpPr>
              <a:spLocks noChangeShapeType="1"/>
            </p:cNvSpPr>
            <p:nvPr/>
          </p:nvSpPr>
          <p:spPr bwMode="auto">
            <a:xfrm>
              <a:off x="1755" y="3682"/>
              <a:ext cx="3070" cy="0"/>
            </a:xfrm>
            <a:prstGeom prst="line">
              <a:avLst/>
            </a:prstGeom>
            <a:noFill/>
            <a:ln w="50800">
              <a:solidFill>
                <a:schemeClr val="tx1"/>
              </a:solidFill>
              <a:round/>
              <a:headEnd/>
              <a:tailEnd/>
            </a:ln>
          </p:spPr>
          <p:txBody>
            <a:bodyPr wrap="none" anchor="ctr"/>
            <a:lstStyle/>
            <a:p>
              <a:endParaRPr lang="en-US"/>
            </a:p>
          </p:txBody>
        </p:sp>
      </p:grpSp>
      <p:sp>
        <p:nvSpPr>
          <p:cNvPr id="40965" name="Rectangle 8"/>
          <p:cNvSpPr>
            <a:spLocks noChangeArrowheads="1"/>
          </p:cNvSpPr>
          <p:nvPr/>
        </p:nvSpPr>
        <p:spPr bwMode="auto">
          <a:xfrm>
            <a:off x="1017588" y="1190625"/>
            <a:ext cx="496887" cy="576263"/>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40966" name="Rectangle 9"/>
          <p:cNvSpPr>
            <a:spLocks noChangeArrowheads="1"/>
          </p:cNvSpPr>
          <p:nvPr/>
        </p:nvSpPr>
        <p:spPr bwMode="auto">
          <a:xfrm>
            <a:off x="6940550" y="5697538"/>
            <a:ext cx="496888" cy="576262"/>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40967" name="Rectangle 10"/>
          <p:cNvSpPr>
            <a:spLocks noChangeArrowheads="1"/>
          </p:cNvSpPr>
          <p:nvPr/>
        </p:nvSpPr>
        <p:spPr bwMode="auto">
          <a:xfrm rot="-5400000">
            <a:off x="302419" y="3496469"/>
            <a:ext cx="1577975" cy="576263"/>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Robots</a:t>
            </a:r>
            <a:endParaRPr lang="en-US" b="1">
              <a:latin typeface="Arial" charset="0"/>
            </a:endParaRPr>
          </a:p>
        </p:txBody>
      </p:sp>
      <p:sp>
        <p:nvSpPr>
          <p:cNvPr id="40968" name="Rectangle 11"/>
          <p:cNvSpPr>
            <a:spLocks noChangeArrowheads="1"/>
          </p:cNvSpPr>
          <p:nvPr/>
        </p:nvSpPr>
        <p:spPr bwMode="auto">
          <a:xfrm>
            <a:off x="3425825" y="6075363"/>
            <a:ext cx="1535113" cy="576262"/>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Pizzas </a:t>
            </a:r>
            <a:endParaRPr lang="en-US" b="1">
              <a:latin typeface="Arial" charset="0"/>
            </a:endParaRPr>
          </a:p>
        </p:txBody>
      </p:sp>
      <p:sp>
        <p:nvSpPr>
          <p:cNvPr id="40969" name="Rectangle 23"/>
          <p:cNvSpPr>
            <a:spLocks noChangeArrowheads="1"/>
          </p:cNvSpPr>
          <p:nvPr/>
        </p:nvSpPr>
        <p:spPr bwMode="auto">
          <a:xfrm>
            <a:off x="990600" y="0"/>
            <a:ext cx="7086600" cy="728663"/>
          </a:xfrm>
          <a:prstGeom prst="rect">
            <a:avLst/>
          </a:prstGeom>
          <a:noFill/>
          <a:ln w="12700">
            <a:noFill/>
            <a:miter lim="800000"/>
            <a:headEnd/>
            <a:tailEnd/>
          </a:ln>
        </p:spPr>
        <p:txBody>
          <a:bodyPr lIns="90488" tIns="44450" rIns="90488" bIns="44450">
            <a:spAutoFit/>
          </a:bodyPr>
          <a:lstStyle/>
          <a:p>
            <a:pPr algn="ctr" eaLnBrk="0" hangingPunct="0"/>
            <a:r>
              <a:rPr lang="en-US" sz="4200" b="1">
                <a:solidFill>
                  <a:srgbClr val="000099"/>
                </a:solidFill>
              </a:rPr>
              <a:t>Question #2</a:t>
            </a:r>
          </a:p>
        </p:txBody>
      </p:sp>
      <p:sp>
        <p:nvSpPr>
          <p:cNvPr id="40970" name="Slide Number Placeholder 2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20C9FAF8-82D4-4AEC-BD9E-F0489877DD13}" type="slidenum">
              <a:rPr lang="en-US" sz="1400"/>
              <a:pPr algn="r"/>
              <a:t>48</a:t>
            </a:fld>
            <a:endParaRPr lang="en-US" sz="1400"/>
          </a:p>
        </p:txBody>
      </p:sp>
    </p:spTree>
  </p:cSld>
  <p:clrMapOvr>
    <a:masterClrMapping/>
  </p:clrMapOvr>
  <p:transition spd="med">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381000" y="685800"/>
            <a:ext cx="7885113" cy="1543050"/>
          </a:xfrm>
          <a:prstGeom prst="rect">
            <a:avLst/>
          </a:prstGeom>
          <a:noFill/>
          <a:ln w="12700">
            <a:noFill/>
            <a:miter lim="800000"/>
            <a:headEnd/>
            <a:tailEnd/>
          </a:ln>
        </p:spPr>
        <p:txBody>
          <a:bodyPr lIns="90488" tIns="44450" rIns="90488" bIns="44450">
            <a:spAutoFit/>
          </a:bodyPr>
          <a:lstStyle/>
          <a:p>
            <a:pPr algn="ctr">
              <a:lnSpc>
                <a:spcPct val="90000"/>
              </a:lnSpc>
              <a:spcBef>
                <a:spcPct val="20000"/>
              </a:spcBef>
            </a:pPr>
            <a:r>
              <a:rPr lang="en-US" altLang="en-US" sz="4000" b="1"/>
              <a:t>Mad cow disease kills 85% of cows</a:t>
            </a:r>
            <a:endParaRPr lang="en-US" altLang="en-US" sz="6000" b="1"/>
          </a:p>
          <a:p>
            <a:pPr algn="ctr">
              <a:lnSpc>
                <a:spcPct val="90000"/>
              </a:lnSpc>
              <a:spcBef>
                <a:spcPct val="20000"/>
              </a:spcBef>
            </a:pPr>
            <a:endParaRPr lang="en-US" sz="5400" b="1">
              <a:solidFill>
                <a:srgbClr val="CC0000"/>
              </a:solidFill>
            </a:endParaRPr>
          </a:p>
        </p:txBody>
      </p:sp>
      <p:grpSp>
        <p:nvGrpSpPr>
          <p:cNvPr id="2" name="Group 5"/>
          <p:cNvGrpSpPr>
            <a:grpSpLocks/>
          </p:cNvGrpSpPr>
          <p:nvPr/>
        </p:nvGrpSpPr>
        <p:grpSpPr bwMode="auto">
          <a:xfrm>
            <a:off x="1912938" y="1382713"/>
            <a:ext cx="4873625" cy="4405312"/>
            <a:chOff x="1755" y="922"/>
            <a:chExt cx="3070" cy="2775"/>
          </a:xfrm>
        </p:grpSpPr>
        <p:sp>
          <p:nvSpPr>
            <p:cNvPr id="41995" name="Line 6"/>
            <p:cNvSpPr>
              <a:spLocks noChangeShapeType="1"/>
            </p:cNvSpPr>
            <p:nvPr/>
          </p:nvSpPr>
          <p:spPr bwMode="auto">
            <a:xfrm>
              <a:off x="1761" y="922"/>
              <a:ext cx="0" cy="2775"/>
            </a:xfrm>
            <a:prstGeom prst="line">
              <a:avLst/>
            </a:prstGeom>
            <a:noFill/>
            <a:ln w="50800">
              <a:solidFill>
                <a:schemeClr val="tx1"/>
              </a:solidFill>
              <a:round/>
              <a:headEnd/>
              <a:tailEnd/>
            </a:ln>
          </p:spPr>
          <p:txBody>
            <a:bodyPr wrap="none" anchor="ctr"/>
            <a:lstStyle/>
            <a:p>
              <a:endParaRPr lang="en-US"/>
            </a:p>
          </p:txBody>
        </p:sp>
        <p:sp>
          <p:nvSpPr>
            <p:cNvPr id="41996" name="Line 7"/>
            <p:cNvSpPr>
              <a:spLocks noChangeShapeType="1"/>
            </p:cNvSpPr>
            <p:nvPr/>
          </p:nvSpPr>
          <p:spPr bwMode="auto">
            <a:xfrm>
              <a:off x="1755" y="3682"/>
              <a:ext cx="3070" cy="0"/>
            </a:xfrm>
            <a:prstGeom prst="line">
              <a:avLst/>
            </a:prstGeom>
            <a:noFill/>
            <a:ln w="50800">
              <a:solidFill>
                <a:schemeClr val="tx1"/>
              </a:solidFill>
              <a:round/>
              <a:headEnd/>
              <a:tailEnd/>
            </a:ln>
          </p:spPr>
          <p:txBody>
            <a:bodyPr wrap="none" anchor="ctr"/>
            <a:lstStyle/>
            <a:p>
              <a:endParaRPr lang="en-US"/>
            </a:p>
          </p:txBody>
        </p:sp>
      </p:grpSp>
      <p:sp>
        <p:nvSpPr>
          <p:cNvPr id="41988" name="Rectangle 8"/>
          <p:cNvSpPr>
            <a:spLocks noChangeArrowheads="1"/>
          </p:cNvSpPr>
          <p:nvPr/>
        </p:nvSpPr>
        <p:spPr bwMode="auto">
          <a:xfrm>
            <a:off x="1017588" y="1190625"/>
            <a:ext cx="496887" cy="576263"/>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41989" name="Rectangle 9"/>
          <p:cNvSpPr>
            <a:spLocks noChangeArrowheads="1"/>
          </p:cNvSpPr>
          <p:nvPr/>
        </p:nvSpPr>
        <p:spPr bwMode="auto">
          <a:xfrm>
            <a:off x="6940550" y="5697538"/>
            <a:ext cx="496888" cy="576262"/>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41990" name="Rectangle 10"/>
          <p:cNvSpPr>
            <a:spLocks noChangeArrowheads="1"/>
          </p:cNvSpPr>
          <p:nvPr/>
        </p:nvSpPr>
        <p:spPr bwMode="auto">
          <a:xfrm rot="-5400000">
            <a:off x="302419" y="3496469"/>
            <a:ext cx="1577975" cy="576263"/>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Robots</a:t>
            </a:r>
            <a:endParaRPr lang="en-US" b="1">
              <a:latin typeface="Arial" charset="0"/>
            </a:endParaRPr>
          </a:p>
        </p:txBody>
      </p:sp>
      <p:sp>
        <p:nvSpPr>
          <p:cNvPr id="41991" name="Rectangle 11"/>
          <p:cNvSpPr>
            <a:spLocks noChangeArrowheads="1"/>
          </p:cNvSpPr>
          <p:nvPr/>
        </p:nvSpPr>
        <p:spPr bwMode="auto">
          <a:xfrm>
            <a:off x="3425825" y="6075363"/>
            <a:ext cx="1535113" cy="576262"/>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Pizzas </a:t>
            </a:r>
            <a:endParaRPr lang="en-US" b="1">
              <a:latin typeface="Arial" charset="0"/>
            </a:endParaRPr>
          </a:p>
        </p:txBody>
      </p:sp>
      <p:sp>
        <p:nvSpPr>
          <p:cNvPr id="41992" name="Rectangle 23"/>
          <p:cNvSpPr>
            <a:spLocks noChangeArrowheads="1"/>
          </p:cNvSpPr>
          <p:nvPr/>
        </p:nvSpPr>
        <p:spPr bwMode="auto">
          <a:xfrm>
            <a:off x="990600" y="0"/>
            <a:ext cx="7086600" cy="728663"/>
          </a:xfrm>
          <a:prstGeom prst="rect">
            <a:avLst/>
          </a:prstGeom>
          <a:noFill/>
          <a:ln w="12700">
            <a:noFill/>
            <a:miter lim="800000"/>
            <a:headEnd/>
            <a:tailEnd/>
          </a:ln>
        </p:spPr>
        <p:txBody>
          <a:bodyPr lIns="90488" tIns="44450" rIns="90488" bIns="44450">
            <a:spAutoFit/>
          </a:bodyPr>
          <a:lstStyle/>
          <a:p>
            <a:pPr algn="ctr" eaLnBrk="0" hangingPunct="0"/>
            <a:r>
              <a:rPr lang="en-US" sz="4200" b="1">
                <a:solidFill>
                  <a:srgbClr val="000099"/>
                </a:solidFill>
              </a:rPr>
              <a:t>Question #3</a:t>
            </a:r>
          </a:p>
        </p:txBody>
      </p:sp>
      <p:sp>
        <p:nvSpPr>
          <p:cNvPr id="41993" name="Slide Number Placeholder 2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995FFFAA-EAB4-42CA-8273-EED408791657}" type="slidenum">
              <a:rPr lang="en-US" sz="1400"/>
              <a:pPr algn="r"/>
              <a:t>49</a:t>
            </a:fld>
            <a:endParaRPr lang="en-US" sz="1400"/>
          </a:p>
        </p:txBody>
      </p:sp>
      <p:sp>
        <p:nvSpPr>
          <p:cNvPr id="223247" name="Arc 2"/>
          <p:cNvSpPr>
            <a:spLocks/>
          </p:cNvSpPr>
          <p:nvPr/>
        </p:nvSpPr>
        <p:spPr bwMode="auto">
          <a:xfrm>
            <a:off x="1981200" y="2971800"/>
            <a:ext cx="1600200" cy="2743200"/>
          </a:xfrm>
          <a:custGeom>
            <a:avLst/>
            <a:gdLst>
              <a:gd name="T0" fmla="*/ 0 w 21600"/>
              <a:gd name="T1" fmla="*/ 0 h 21668"/>
              <a:gd name="T2" fmla="*/ 2147483647 w 21600"/>
              <a:gd name="T3" fmla="*/ 2147483647 h 21668"/>
              <a:gd name="T4" fmla="*/ 0 w 21600"/>
              <a:gd name="T5" fmla="*/ 2147483647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close/>
              </a:path>
            </a:pathLst>
          </a:custGeom>
          <a:solidFill>
            <a:srgbClr val="99FF66"/>
          </a:solidFill>
          <a:ln w="76200" cap="rnd">
            <a:solidFill>
              <a:srgbClr val="000099"/>
            </a:solidFill>
            <a:round/>
            <a:headEnd/>
            <a:tailEnd/>
          </a:ln>
        </p:spPr>
        <p:txBody>
          <a:bodyPr wrap="none" anchor="ctr"/>
          <a:lstStyle/>
          <a:p>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3247"/>
                                        </p:tgtEl>
                                        <p:attrNameLst>
                                          <p:attrName>style.visibility</p:attrName>
                                        </p:attrNameLst>
                                      </p:cBhvr>
                                      <p:to>
                                        <p:strVal val="visible"/>
                                      </p:to>
                                    </p:set>
                                    <p:animEffect transition="in" filter="dissolve">
                                      <p:cBhvr>
                                        <p:cTn id="7" dur="500"/>
                                        <p:tgtEl>
                                          <p:spTgt spid="223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828800" y="1543050"/>
            <a:ext cx="6972300" cy="457200"/>
          </a:xfrm>
          <a:prstGeom prst="rect">
            <a:avLst/>
          </a:prstGeom>
          <a:noFill/>
          <a:ln w="19050">
            <a:noFill/>
            <a:miter lim="800000"/>
            <a:headEnd/>
            <a:tailEnd/>
          </a:ln>
        </p:spPr>
        <p:txBody>
          <a:bodyPr lIns="92075" tIns="46038" rIns="92075" bIns="46038">
            <a:spAutoFit/>
          </a:bodyPr>
          <a:lstStyle/>
          <a:p>
            <a:pPr>
              <a:spcBef>
                <a:spcPct val="50000"/>
              </a:spcBef>
            </a:pPr>
            <a:endParaRPr lang="en-US">
              <a:cs typeface="Arial" charset="0"/>
            </a:endParaRPr>
          </a:p>
        </p:txBody>
      </p:sp>
      <p:sp>
        <p:nvSpPr>
          <p:cNvPr id="192515" name="Rectangle 3"/>
          <p:cNvSpPr>
            <a:spLocks noChangeArrowheads="1"/>
          </p:cNvSpPr>
          <p:nvPr/>
        </p:nvSpPr>
        <p:spPr bwMode="auto">
          <a:xfrm>
            <a:off x="304800" y="2209800"/>
            <a:ext cx="8382000" cy="914400"/>
          </a:xfrm>
          <a:prstGeom prst="rect">
            <a:avLst/>
          </a:prstGeom>
          <a:noFill/>
          <a:ln w="9525">
            <a:noFill/>
            <a:miter lim="800000"/>
            <a:headEnd/>
            <a:tailEnd/>
          </a:ln>
        </p:spPr>
        <p:txBody>
          <a:bodyPr anchor="ctr"/>
          <a:lstStyle/>
          <a:p>
            <a:pPr algn="ctr" eaLnBrk="0" hangingPunct="0"/>
            <a:r>
              <a:rPr lang="en-US" altLang="en-US" sz="4800" b="1">
                <a:solidFill>
                  <a:schemeClr val="tx2"/>
                </a:solidFill>
              </a:rPr>
              <a:t>Economics Defined</a:t>
            </a:r>
          </a:p>
        </p:txBody>
      </p:sp>
      <p:sp>
        <p:nvSpPr>
          <p:cNvPr id="192516" name="Rectangle 4"/>
          <p:cNvSpPr>
            <a:spLocks noChangeArrowheads="1"/>
          </p:cNvSpPr>
          <p:nvPr/>
        </p:nvSpPr>
        <p:spPr bwMode="auto">
          <a:xfrm>
            <a:off x="381000" y="3276600"/>
            <a:ext cx="8562975" cy="2773363"/>
          </a:xfrm>
          <a:prstGeom prst="rect">
            <a:avLst/>
          </a:prstGeom>
          <a:noFill/>
          <a:ln w="9525">
            <a:noFill/>
            <a:miter lim="800000"/>
            <a:headEnd/>
            <a:tailEnd/>
          </a:ln>
        </p:spPr>
        <p:txBody>
          <a:bodyPr>
            <a:spAutoFit/>
          </a:bodyPr>
          <a:lstStyle/>
          <a:p>
            <a:pPr>
              <a:spcBef>
                <a:spcPct val="50000"/>
              </a:spcBef>
            </a:pPr>
            <a:r>
              <a:rPr lang="en-US" sz="3200" b="1">
                <a:solidFill>
                  <a:srgbClr val="990000"/>
                </a:solidFill>
                <a:cs typeface="Arial" charset="0"/>
              </a:rPr>
              <a:t>Economics</a:t>
            </a:r>
            <a:r>
              <a:rPr lang="en-US" sz="3200" b="1">
                <a:solidFill>
                  <a:srgbClr val="000099"/>
                </a:solidFill>
                <a:cs typeface="Times New Roman" charset="0"/>
              </a:rPr>
              <a:t>-</a:t>
            </a:r>
            <a:r>
              <a:rPr lang="en-US" sz="3200" b="1">
                <a:cs typeface="Times New Roman" charset="0"/>
              </a:rPr>
              <a:t>Social science concerned with the efficient use of limited resources to achieve maximum satisfaction of economic wants.</a:t>
            </a:r>
          </a:p>
          <a:p>
            <a:pPr algn="ctr">
              <a:spcBef>
                <a:spcPct val="50000"/>
              </a:spcBef>
            </a:pPr>
            <a:r>
              <a:rPr lang="en-US" sz="3200" b="1">
                <a:solidFill>
                  <a:srgbClr val="000099"/>
                </a:solidFill>
                <a:cs typeface="Times New Roman" charset="0"/>
              </a:rPr>
              <a:t>(Study of how individuals and societies deal with ________)</a:t>
            </a:r>
          </a:p>
        </p:txBody>
      </p:sp>
      <p:sp>
        <p:nvSpPr>
          <p:cNvPr id="192517" name="Rectangle 5"/>
          <p:cNvSpPr>
            <a:spLocks noChangeArrowheads="1"/>
          </p:cNvSpPr>
          <p:nvPr/>
        </p:nvSpPr>
        <p:spPr bwMode="auto">
          <a:xfrm>
            <a:off x="228600" y="2971800"/>
            <a:ext cx="8562975" cy="579438"/>
          </a:xfrm>
          <a:prstGeom prst="rect">
            <a:avLst/>
          </a:prstGeom>
          <a:noFill/>
          <a:ln w="9525">
            <a:noFill/>
            <a:miter lim="800000"/>
            <a:headEnd/>
            <a:tailEnd/>
          </a:ln>
        </p:spPr>
        <p:txBody>
          <a:bodyPr>
            <a:spAutoFit/>
          </a:bodyPr>
          <a:lstStyle/>
          <a:p>
            <a:pPr>
              <a:spcBef>
                <a:spcPct val="50000"/>
              </a:spcBef>
            </a:pPr>
            <a:endParaRPr lang="en-US" sz="3200" b="1">
              <a:solidFill>
                <a:srgbClr val="000099"/>
              </a:solidFill>
              <a:cs typeface="Arial" charset="0"/>
            </a:endParaRPr>
          </a:p>
        </p:txBody>
      </p:sp>
      <p:sp>
        <p:nvSpPr>
          <p:cNvPr id="192518" name="Rectangle 6"/>
          <p:cNvSpPr>
            <a:spLocks noChangeArrowheads="1"/>
          </p:cNvSpPr>
          <p:nvPr/>
        </p:nvSpPr>
        <p:spPr bwMode="auto">
          <a:xfrm>
            <a:off x="304800" y="381000"/>
            <a:ext cx="8610600" cy="1614488"/>
          </a:xfrm>
          <a:prstGeom prst="rect">
            <a:avLst/>
          </a:prstGeom>
          <a:noFill/>
          <a:ln w="9525">
            <a:noFill/>
            <a:miter lim="800000"/>
            <a:headEnd/>
            <a:tailEnd/>
          </a:ln>
        </p:spPr>
        <p:txBody>
          <a:bodyPr>
            <a:spAutoFit/>
          </a:bodyPr>
          <a:lstStyle/>
          <a:p>
            <a:pPr eaLnBrk="0" hangingPunct="0">
              <a:buClr>
                <a:schemeClr val="tx2"/>
              </a:buClr>
            </a:pPr>
            <a:r>
              <a:rPr kumimoji="1" lang="en-US" altLang="en-US" sz="2800" b="1">
                <a:solidFill>
                  <a:srgbClr val="000099"/>
                </a:solidFill>
              </a:rPr>
              <a:t>Examples:</a:t>
            </a:r>
            <a:r>
              <a:rPr kumimoji="1" lang="en-US" altLang="en-US" sz="2000">
                <a:solidFill>
                  <a:srgbClr val="000099"/>
                </a:solidFill>
              </a:rPr>
              <a:t> </a:t>
            </a:r>
          </a:p>
          <a:p>
            <a:pPr lvl="1" eaLnBrk="0" hangingPunct="0">
              <a:buClr>
                <a:srgbClr val="003300"/>
              </a:buClr>
            </a:pPr>
            <a:r>
              <a:rPr kumimoji="1" lang="en-US" altLang="en-US" b="1">
                <a:solidFill>
                  <a:srgbClr val="000099"/>
                </a:solidFill>
              </a:rPr>
              <a:t>You must </a:t>
            </a:r>
            <a:r>
              <a:rPr kumimoji="1" lang="en-US" altLang="en-US" b="1">
                <a:solidFill>
                  <a:srgbClr val="990000"/>
                </a:solidFill>
              </a:rPr>
              <a:t>choose</a:t>
            </a:r>
            <a:r>
              <a:rPr kumimoji="1" lang="en-US" altLang="en-US" b="1">
                <a:solidFill>
                  <a:srgbClr val="000099"/>
                </a:solidFill>
              </a:rPr>
              <a:t> between buying jeans or buying shoes.</a:t>
            </a:r>
          </a:p>
          <a:p>
            <a:pPr lvl="1" eaLnBrk="0" hangingPunct="0">
              <a:buClr>
                <a:srgbClr val="003300"/>
              </a:buClr>
            </a:pPr>
            <a:r>
              <a:rPr kumimoji="1" lang="en-US" altLang="en-US" b="1">
                <a:solidFill>
                  <a:srgbClr val="000099"/>
                </a:solidFill>
              </a:rPr>
              <a:t>Businesses must </a:t>
            </a:r>
            <a:r>
              <a:rPr kumimoji="1" lang="en-US" altLang="en-US" b="1">
                <a:solidFill>
                  <a:srgbClr val="990000"/>
                </a:solidFill>
              </a:rPr>
              <a:t>choose</a:t>
            </a:r>
            <a:r>
              <a:rPr kumimoji="1" lang="en-US" altLang="en-US" b="1">
                <a:solidFill>
                  <a:srgbClr val="000099"/>
                </a:solidFill>
              </a:rPr>
              <a:t> how many people to hire</a:t>
            </a:r>
          </a:p>
          <a:p>
            <a:pPr lvl="1" eaLnBrk="0" hangingPunct="0">
              <a:buClr>
                <a:srgbClr val="FF0000"/>
              </a:buClr>
            </a:pPr>
            <a:r>
              <a:rPr kumimoji="1" lang="en-US" altLang="en-US" b="1">
                <a:solidFill>
                  <a:srgbClr val="000099"/>
                </a:solidFill>
              </a:rPr>
              <a:t>Governments must </a:t>
            </a:r>
            <a:r>
              <a:rPr kumimoji="1" lang="en-US" altLang="en-US" b="1">
                <a:solidFill>
                  <a:srgbClr val="990000"/>
                </a:solidFill>
              </a:rPr>
              <a:t>choose</a:t>
            </a:r>
            <a:r>
              <a:rPr kumimoji="1" lang="en-US" altLang="en-US" b="1">
                <a:solidFill>
                  <a:srgbClr val="000099"/>
                </a:solidFill>
              </a:rPr>
              <a:t> how much to spend on welfare.</a:t>
            </a:r>
            <a:endParaRPr kumimoji="1" lang="en-US" b="1">
              <a:solidFill>
                <a:srgbClr val="000099"/>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2518">
                                            <p:txEl>
                                              <p:pRg st="0" end="0"/>
                                            </p:txEl>
                                          </p:spTgt>
                                        </p:tgtEl>
                                        <p:attrNameLst>
                                          <p:attrName>style.visibility</p:attrName>
                                        </p:attrNameLst>
                                      </p:cBhvr>
                                      <p:to>
                                        <p:strVal val="visible"/>
                                      </p:to>
                                    </p:set>
                                    <p:animEffect transition="in" filter="dissolve">
                                      <p:cBhvr>
                                        <p:cTn id="7" dur="500"/>
                                        <p:tgtEl>
                                          <p:spTgt spid="1925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2518">
                                            <p:txEl>
                                              <p:pRg st="1" end="1"/>
                                            </p:txEl>
                                          </p:spTgt>
                                        </p:tgtEl>
                                        <p:attrNameLst>
                                          <p:attrName>style.visibility</p:attrName>
                                        </p:attrNameLst>
                                      </p:cBhvr>
                                      <p:to>
                                        <p:strVal val="visible"/>
                                      </p:to>
                                    </p:set>
                                    <p:animEffect transition="in" filter="dissolve">
                                      <p:cBhvr>
                                        <p:cTn id="12" dur="500"/>
                                        <p:tgtEl>
                                          <p:spTgt spid="1925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2518">
                                            <p:txEl>
                                              <p:pRg st="2" end="2"/>
                                            </p:txEl>
                                          </p:spTgt>
                                        </p:tgtEl>
                                        <p:attrNameLst>
                                          <p:attrName>style.visibility</p:attrName>
                                        </p:attrNameLst>
                                      </p:cBhvr>
                                      <p:to>
                                        <p:strVal val="visible"/>
                                      </p:to>
                                    </p:set>
                                    <p:animEffect transition="in" filter="dissolve">
                                      <p:cBhvr>
                                        <p:cTn id="17" dur="500"/>
                                        <p:tgtEl>
                                          <p:spTgt spid="1925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2518">
                                            <p:txEl>
                                              <p:pRg st="3" end="3"/>
                                            </p:txEl>
                                          </p:spTgt>
                                        </p:tgtEl>
                                        <p:attrNameLst>
                                          <p:attrName>style.visibility</p:attrName>
                                        </p:attrNameLst>
                                      </p:cBhvr>
                                      <p:to>
                                        <p:strVal val="visible"/>
                                      </p:to>
                                    </p:set>
                                    <p:animEffect transition="in" filter="dissolve">
                                      <p:cBhvr>
                                        <p:cTn id="22" dur="500"/>
                                        <p:tgtEl>
                                          <p:spTgt spid="1925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nodePh="1">
                                  <p:stCondLst>
                                    <p:cond delay="0"/>
                                  </p:stCondLst>
                                  <p:endCondLst>
                                    <p:cond evt="begin" delay="0">
                                      <p:tn val="25"/>
                                    </p:cond>
                                  </p:endCondLst>
                                  <p:childTnLst>
                                    <p:set>
                                      <p:cBhvr>
                                        <p:cTn id="26" dur="1" fill="hold">
                                          <p:stCondLst>
                                            <p:cond delay="0"/>
                                          </p:stCondLst>
                                        </p:cTn>
                                        <p:tgtEl>
                                          <p:spTgt spid="192517"/>
                                        </p:tgtEl>
                                        <p:attrNameLst>
                                          <p:attrName>style.visibility</p:attrName>
                                        </p:attrNameLst>
                                      </p:cBhvr>
                                      <p:to>
                                        <p:strVal val="visible"/>
                                      </p:to>
                                    </p:set>
                                    <p:animEffect transition="in" filter="dissolve">
                                      <p:cBhvr>
                                        <p:cTn id="27" dur="500"/>
                                        <p:tgtEl>
                                          <p:spTgt spid="1925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2515"/>
                                        </p:tgtEl>
                                        <p:attrNameLst>
                                          <p:attrName>style.visibility</p:attrName>
                                        </p:attrNameLst>
                                      </p:cBhvr>
                                      <p:to>
                                        <p:strVal val="visible"/>
                                      </p:to>
                                    </p:set>
                                    <p:animEffect transition="in" filter="dissolve">
                                      <p:cBhvr>
                                        <p:cTn id="32" dur="500"/>
                                        <p:tgtEl>
                                          <p:spTgt spid="1925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2516">
                                            <p:txEl>
                                              <p:pRg st="0" end="0"/>
                                            </p:txEl>
                                          </p:spTgt>
                                        </p:tgtEl>
                                        <p:attrNameLst>
                                          <p:attrName>style.visibility</p:attrName>
                                        </p:attrNameLst>
                                      </p:cBhvr>
                                      <p:to>
                                        <p:strVal val="visible"/>
                                      </p:to>
                                    </p:set>
                                    <p:animEffect transition="in" filter="dissolve">
                                      <p:cBhvr>
                                        <p:cTn id="37" dur="500"/>
                                        <p:tgtEl>
                                          <p:spTgt spid="1925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2516">
                                            <p:txEl>
                                              <p:pRg st="1" end="1"/>
                                            </p:txEl>
                                          </p:spTgt>
                                        </p:tgtEl>
                                        <p:attrNameLst>
                                          <p:attrName>style.visibility</p:attrName>
                                        </p:attrNameLst>
                                      </p:cBhvr>
                                      <p:to>
                                        <p:strVal val="visible"/>
                                      </p:to>
                                    </p:set>
                                    <p:animEffect transition="in" filter="dissolve">
                                      <p:cBhvr>
                                        <p:cTn id="42" dur="500"/>
                                        <p:tgtEl>
                                          <p:spTgt spid="1925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autoUpdateAnimBg="0"/>
      <p:bldP spid="192516" grpId="0" build="p" autoUpdateAnimBg="0"/>
      <p:bldP spid="192517" grpId="0" autoUpdateAnimBg="0"/>
      <p:bldP spid="192518"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0" name="Arc 2"/>
          <p:cNvSpPr>
            <a:spLocks/>
          </p:cNvSpPr>
          <p:nvPr/>
        </p:nvSpPr>
        <p:spPr bwMode="auto">
          <a:xfrm>
            <a:off x="1925638" y="2971800"/>
            <a:ext cx="2646362" cy="2819400"/>
          </a:xfrm>
          <a:custGeom>
            <a:avLst/>
            <a:gdLst>
              <a:gd name="T0" fmla="*/ 0 w 21600"/>
              <a:gd name="T1" fmla="*/ 0 h 21668"/>
              <a:gd name="T2" fmla="*/ 2147483647 w 21600"/>
              <a:gd name="T3" fmla="*/ 2147483647 h 21668"/>
              <a:gd name="T4" fmla="*/ 0 w 21600"/>
              <a:gd name="T5" fmla="*/ 2147483647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close/>
              </a:path>
            </a:pathLst>
          </a:custGeom>
          <a:solidFill>
            <a:srgbClr val="99FF66"/>
          </a:solidFill>
          <a:ln w="76200" cap="rnd">
            <a:solidFill>
              <a:srgbClr val="000099"/>
            </a:solidFill>
            <a:round/>
            <a:headEnd/>
            <a:tailEnd/>
          </a:ln>
        </p:spPr>
        <p:txBody>
          <a:bodyPr wrap="none" anchor="ctr"/>
          <a:lstStyle/>
          <a:p>
            <a:endParaRPr lang="en-US"/>
          </a:p>
        </p:txBody>
      </p:sp>
      <p:sp>
        <p:nvSpPr>
          <p:cNvPr id="43011" name="Rectangle 4"/>
          <p:cNvSpPr>
            <a:spLocks noChangeArrowheads="1"/>
          </p:cNvSpPr>
          <p:nvPr/>
        </p:nvSpPr>
        <p:spPr bwMode="auto">
          <a:xfrm>
            <a:off x="914400" y="685800"/>
            <a:ext cx="7275513" cy="638175"/>
          </a:xfrm>
          <a:prstGeom prst="rect">
            <a:avLst/>
          </a:prstGeom>
          <a:noFill/>
          <a:ln w="12700">
            <a:noFill/>
            <a:miter lim="800000"/>
            <a:headEnd/>
            <a:tailEnd/>
          </a:ln>
        </p:spPr>
        <p:txBody>
          <a:bodyPr lIns="90488" tIns="44450" rIns="90488" bIns="44450">
            <a:spAutoFit/>
          </a:bodyPr>
          <a:lstStyle/>
          <a:p>
            <a:pPr algn="ctr">
              <a:lnSpc>
                <a:spcPct val="90000"/>
              </a:lnSpc>
              <a:spcBef>
                <a:spcPct val="20000"/>
              </a:spcBef>
            </a:pPr>
            <a:r>
              <a:rPr lang="en-US" altLang="en-US" sz="4000" b="1"/>
              <a:t>BP Oil Spill in the Gulf</a:t>
            </a:r>
            <a:endParaRPr lang="en-US" sz="11700" b="1">
              <a:solidFill>
                <a:srgbClr val="CC0000"/>
              </a:solidFill>
            </a:endParaRPr>
          </a:p>
        </p:txBody>
      </p:sp>
      <p:grpSp>
        <p:nvGrpSpPr>
          <p:cNvPr id="2" name="Group 5"/>
          <p:cNvGrpSpPr>
            <a:grpSpLocks/>
          </p:cNvGrpSpPr>
          <p:nvPr/>
        </p:nvGrpSpPr>
        <p:grpSpPr bwMode="auto">
          <a:xfrm>
            <a:off x="1912938" y="1382713"/>
            <a:ext cx="4873625" cy="4405312"/>
            <a:chOff x="1755" y="922"/>
            <a:chExt cx="3070" cy="2775"/>
          </a:xfrm>
        </p:grpSpPr>
        <p:sp>
          <p:nvSpPr>
            <p:cNvPr id="43019" name="Line 6"/>
            <p:cNvSpPr>
              <a:spLocks noChangeShapeType="1"/>
            </p:cNvSpPr>
            <p:nvPr/>
          </p:nvSpPr>
          <p:spPr bwMode="auto">
            <a:xfrm>
              <a:off x="1761" y="922"/>
              <a:ext cx="0" cy="2775"/>
            </a:xfrm>
            <a:prstGeom prst="line">
              <a:avLst/>
            </a:prstGeom>
            <a:noFill/>
            <a:ln w="50800">
              <a:solidFill>
                <a:schemeClr val="tx1"/>
              </a:solidFill>
              <a:round/>
              <a:headEnd/>
              <a:tailEnd/>
            </a:ln>
          </p:spPr>
          <p:txBody>
            <a:bodyPr wrap="none" anchor="ctr"/>
            <a:lstStyle/>
            <a:p>
              <a:endParaRPr lang="en-US"/>
            </a:p>
          </p:txBody>
        </p:sp>
        <p:sp>
          <p:nvSpPr>
            <p:cNvPr id="43020" name="Line 7"/>
            <p:cNvSpPr>
              <a:spLocks noChangeShapeType="1"/>
            </p:cNvSpPr>
            <p:nvPr/>
          </p:nvSpPr>
          <p:spPr bwMode="auto">
            <a:xfrm>
              <a:off x="1755" y="3682"/>
              <a:ext cx="3070" cy="0"/>
            </a:xfrm>
            <a:prstGeom prst="line">
              <a:avLst/>
            </a:prstGeom>
            <a:noFill/>
            <a:ln w="50800">
              <a:solidFill>
                <a:schemeClr val="tx1"/>
              </a:solidFill>
              <a:round/>
              <a:headEnd/>
              <a:tailEnd/>
            </a:ln>
          </p:spPr>
          <p:txBody>
            <a:bodyPr wrap="none" anchor="ctr"/>
            <a:lstStyle/>
            <a:p>
              <a:endParaRPr lang="en-US"/>
            </a:p>
          </p:txBody>
        </p:sp>
      </p:grpSp>
      <p:sp>
        <p:nvSpPr>
          <p:cNvPr id="43013" name="Rectangle 8"/>
          <p:cNvSpPr>
            <a:spLocks noChangeArrowheads="1"/>
          </p:cNvSpPr>
          <p:nvPr/>
        </p:nvSpPr>
        <p:spPr bwMode="auto">
          <a:xfrm>
            <a:off x="1017588" y="1190625"/>
            <a:ext cx="496887" cy="576263"/>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43014" name="Rectangle 9"/>
          <p:cNvSpPr>
            <a:spLocks noChangeArrowheads="1"/>
          </p:cNvSpPr>
          <p:nvPr/>
        </p:nvSpPr>
        <p:spPr bwMode="auto">
          <a:xfrm>
            <a:off x="6940550" y="5697538"/>
            <a:ext cx="496888" cy="576262"/>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43015" name="Rectangle 10"/>
          <p:cNvSpPr>
            <a:spLocks noChangeArrowheads="1"/>
          </p:cNvSpPr>
          <p:nvPr/>
        </p:nvSpPr>
        <p:spPr bwMode="auto">
          <a:xfrm rot="-5400000">
            <a:off x="-1081881" y="3490119"/>
            <a:ext cx="4349750" cy="576262"/>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Capital Goods (Guns)</a:t>
            </a:r>
            <a:endParaRPr lang="en-US" b="1">
              <a:latin typeface="Arial" charset="0"/>
            </a:endParaRPr>
          </a:p>
        </p:txBody>
      </p:sp>
      <p:sp>
        <p:nvSpPr>
          <p:cNvPr id="43016" name="Rectangle 11"/>
          <p:cNvSpPr>
            <a:spLocks noChangeArrowheads="1"/>
          </p:cNvSpPr>
          <p:nvPr/>
        </p:nvSpPr>
        <p:spPr bwMode="auto">
          <a:xfrm>
            <a:off x="1560513" y="6075363"/>
            <a:ext cx="5276850" cy="576262"/>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Consumer Goods (Butter) </a:t>
            </a:r>
            <a:endParaRPr lang="en-US" b="1">
              <a:latin typeface="Arial" charset="0"/>
            </a:endParaRPr>
          </a:p>
        </p:txBody>
      </p:sp>
      <p:sp>
        <p:nvSpPr>
          <p:cNvPr id="43017" name="Rectangle 23"/>
          <p:cNvSpPr>
            <a:spLocks noChangeArrowheads="1"/>
          </p:cNvSpPr>
          <p:nvPr/>
        </p:nvSpPr>
        <p:spPr bwMode="auto">
          <a:xfrm>
            <a:off x="990600" y="0"/>
            <a:ext cx="7086600" cy="728663"/>
          </a:xfrm>
          <a:prstGeom prst="rect">
            <a:avLst/>
          </a:prstGeom>
          <a:noFill/>
          <a:ln w="12700">
            <a:noFill/>
            <a:miter lim="800000"/>
            <a:headEnd/>
            <a:tailEnd/>
          </a:ln>
        </p:spPr>
        <p:txBody>
          <a:bodyPr lIns="90488" tIns="44450" rIns="90488" bIns="44450">
            <a:spAutoFit/>
          </a:bodyPr>
          <a:lstStyle/>
          <a:p>
            <a:pPr algn="ctr" eaLnBrk="0" hangingPunct="0"/>
            <a:r>
              <a:rPr lang="en-US" sz="4200" b="1">
                <a:solidFill>
                  <a:srgbClr val="000099"/>
                </a:solidFill>
              </a:rPr>
              <a:t>Question #4</a:t>
            </a:r>
          </a:p>
        </p:txBody>
      </p:sp>
      <p:sp>
        <p:nvSpPr>
          <p:cNvPr id="43018" name="Slide Number Placeholder 2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7292BD18-E185-4259-80C2-11ABC7F340AF}" type="slidenum">
              <a:rPr lang="en-US" sz="1400"/>
              <a:pPr algn="r"/>
              <a:t>50</a:t>
            </a:fld>
            <a:endParaRPr lang="en-US" sz="140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4260"/>
                                        </p:tgtEl>
                                        <p:attrNameLst>
                                          <p:attrName>style.visibility</p:attrName>
                                        </p:attrNameLst>
                                      </p:cBhvr>
                                      <p:to>
                                        <p:strVal val="visible"/>
                                      </p:to>
                                    </p:set>
                                    <p:animEffect transition="in" filter="dissolve">
                                      <p:cBhvr>
                                        <p:cTn id="7" dur="500"/>
                                        <p:tgtEl>
                                          <p:spTgt spid="224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rc 2"/>
          <p:cNvSpPr>
            <a:spLocks/>
          </p:cNvSpPr>
          <p:nvPr/>
        </p:nvSpPr>
        <p:spPr bwMode="auto">
          <a:xfrm>
            <a:off x="1925638" y="2971800"/>
            <a:ext cx="2646362" cy="2819400"/>
          </a:xfrm>
          <a:custGeom>
            <a:avLst/>
            <a:gdLst>
              <a:gd name="T0" fmla="*/ 0 w 21600"/>
              <a:gd name="T1" fmla="*/ 0 h 21668"/>
              <a:gd name="T2" fmla="*/ 2147483647 w 21600"/>
              <a:gd name="T3" fmla="*/ 2147483647 h 21668"/>
              <a:gd name="T4" fmla="*/ 0 w 21600"/>
              <a:gd name="T5" fmla="*/ 2147483647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close/>
              </a:path>
            </a:pathLst>
          </a:custGeom>
          <a:solidFill>
            <a:srgbClr val="99FF66"/>
          </a:solidFill>
          <a:ln w="76200" cap="rnd">
            <a:solidFill>
              <a:srgbClr val="000099"/>
            </a:solidFill>
            <a:round/>
            <a:headEnd/>
            <a:tailEnd/>
          </a:ln>
        </p:spPr>
        <p:txBody>
          <a:bodyPr wrap="none" anchor="ctr"/>
          <a:lstStyle/>
          <a:p>
            <a:endParaRPr lang="en-US"/>
          </a:p>
        </p:txBody>
      </p:sp>
      <p:sp>
        <p:nvSpPr>
          <p:cNvPr id="44035" name="Rectangle 4"/>
          <p:cNvSpPr>
            <a:spLocks noChangeArrowheads="1"/>
          </p:cNvSpPr>
          <p:nvPr/>
        </p:nvSpPr>
        <p:spPr bwMode="auto">
          <a:xfrm>
            <a:off x="762000" y="609600"/>
            <a:ext cx="7580313" cy="638175"/>
          </a:xfrm>
          <a:prstGeom prst="rect">
            <a:avLst/>
          </a:prstGeom>
          <a:noFill/>
          <a:ln w="12700">
            <a:noFill/>
            <a:miter lim="800000"/>
            <a:headEnd/>
            <a:tailEnd/>
          </a:ln>
        </p:spPr>
        <p:txBody>
          <a:bodyPr lIns="90488" tIns="44450" rIns="90488" bIns="44450">
            <a:spAutoFit/>
          </a:bodyPr>
          <a:lstStyle/>
          <a:p>
            <a:pPr algn="ctr">
              <a:lnSpc>
                <a:spcPct val="90000"/>
              </a:lnSpc>
              <a:spcBef>
                <a:spcPct val="20000"/>
              </a:spcBef>
            </a:pPr>
            <a:r>
              <a:rPr lang="en-US" altLang="en-US" sz="4000" b="1"/>
              <a:t>Faster computer hardware</a:t>
            </a:r>
            <a:endParaRPr lang="en-US" sz="11700" b="1">
              <a:solidFill>
                <a:srgbClr val="CC0000"/>
              </a:solidFill>
            </a:endParaRPr>
          </a:p>
        </p:txBody>
      </p:sp>
      <p:grpSp>
        <p:nvGrpSpPr>
          <p:cNvPr id="2" name="Group 5"/>
          <p:cNvGrpSpPr>
            <a:grpSpLocks/>
          </p:cNvGrpSpPr>
          <p:nvPr/>
        </p:nvGrpSpPr>
        <p:grpSpPr bwMode="auto">
          <a:xfrm>
            <a:off x="1912938" y="1382713"/>
            <a:ext cx="4873625" cy="4405312"/>
            <a:chOff x="1755" y="922"/>
            <a:chExt cx="3070" cy="2775"/>
          </a:xfrm>
        </p:grpSpPr>
        <p:sp>
          <p:nvSpPr>
            <p:cNvPr id="44043" name="Line 6"/>
            <p:cNvSpPr>
              <a:spLocks noChangeShapeType="1"/>
            </p:cNvSpPr>
            <p:nvPr/>
          </p:nvSpPr>
          <p:spPr bwMode="auto">
            <a:xfrm>
              <a:off x="1761" y="922"/>
              <a:ext cx="0" cy="2775"/>
            </a:xfrm>
            <a:prstGeom prst="line">
              <a:avLst/>
            </a:prstGeom>
            <a:noFill/>
            <a:ln w="50800">
              <a:solidFill>
                <a:schemeClr val="tx1"/>
              </a:solidFill>
              <a:round/>
              <a:headEnd/>
              <a:tailEnd/>
            </a:ln>
          </p:spPr>
          <p:txBody>
            <a:bodyPr wrap="none" anchor="ctr"/>
            <a:lstStyle/>
            <a:p>
              <a:endParaRPr lang="en-US"/>
            </a:p>
          </p:txBody>
        </p:sp>
        <p:sp>
          <p:nvSpPr>
            <p:cNvPr id="44044" name="Line 7"/>
            <p:cNvSpPr>
              <a:spLocks noChangeShapeType="1"/>
            </p:cNvSpPr>
            <p:nvPr/>
          </p:nvSpPr>
          <p:spPr bwMode="auto">
            <a:xfrm>
              <a:off x="1755" y="3682"/>
              <a:ext cx="3070" cy="0"/>
            </a:xfrm>
            <a:prstGeom prst="line">
              <a:avLst/>
            </a:prstGeom>
            <a:noFill/>
            <a:ln w="50800">
              <a:solidFill>
                <a:schemeClr val="tx1"/>
              </a:solidFill>
              <a:round/>
              <a:headEnd/>
              <a:tailEnd/>
            </a:ln>
          </p:spPr>
          <p:txBody>
            <a:bodyPr wrap="none" anchor="ctr"/>
            <a:lstStyle/>
            <a:p>
              <a:endParaRPr lang="en-US"/>
            </a:p>
          </p:txBody>
        </p:sp>
      </p:grpSp>
      <p:sp>
        <p:nvSpPr>
          <p:cNvPr id="44037" name="Rectangle 8"/>
          <p:cNvSpPr>
            <a:spLocks noChangeArrowheads="1"/>
          </p:cNvSpPr>
          <p:nvPr/>
        </p:nvSpPr>
        <p:spPr bwMode="auto">
          <a:xfrm>
            <a:off x="1017588" y="1190625"/>
            <a:ext cx="496887" cy="576263"/>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44038" name="Rectangle 9"/>
          <p:cNvSpPr>
            <a:spLocks noChangeArrowheads="1"/>
          </p:cNvSpPr>
          <p:nvPr/>
        </p:nvSpPr>
        <p:spPr bwMode="auto">
          <a:xfrm>
            <a:off x="6940550" y="5697538"/>
            <a:ext cx="496888" cy="576262"/>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44039" name="Rectangle 10"/>
          <p:cNvSpPr>
            <a:spLocks noChangeArrowheads="1"/>
          </p:cNvSpPr>
          <p:nvPr/>
        </p:nvSpPr>
        <p:spPr bwMode="auto">
          <a:xfrm rot="-5400000">
            <a:off x="-1081881" y="3490119"/>
            <a:ext cx="4349750" cy="576262"/>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Capital Goods (Guns)</a:t>
            </a:r>
            <a:endParaRPr lang="en-US" b="1">
              <a:latin typeface="Arial" charset="0"/>
            </a:endParaRPr>
          </a:p>
        </p:txBody>
      </p:sp>
      <p:sp>
        <p:nvSpPr>
          <p:cNvPr id="44040" name="Rectangle 11"/>
          <p:cNvSpPr>
            <a:spLocks noChangeArrowheads="1"/>
          </p:cNvSpPr>
          <p:nvPr/>
        </p:nvSpPr>
        <p:spPr bwMode="auto">
          <a:xfrm>
            <a:off x="1560513" y="6075363"/>
            <a:ext cx="5276850" cy="576262"/>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Consumer Goods (Butter) </a:t>
            </a:r>
            <a:endParaRPr lang="en-US" b="1">
              <a:latin typeface="Arial" charset="0"/>
            </a:endParaRPr>
          </a:p>
        </p:txBody>
      </p:sp>
      <p:sp>
        <p:nvSpPr>
          <p:cNvPr id="44041" name="Rectangle 23"/>
          <p:cNvSpPr>
            <a:spLocks noChangeArrowheads="1"/>
          </p:cNvSpPr>
          <p:nvPr/>
        </p:nvSpPr>
        <p:spPr bwMode="auto">
          <a:xfrm>
            <a:off x="990600" y="0"/>
            <a:ext cx="7086600" cy="728663"/>
          </a:xfrm>
          <a:prstGeom prst="rect">
            <a:avLst/>
          </a:prstGeom>
          <a:noFill/>
          <a:ln w="12700">
            <a:noFill/>
            <a:miter lim="800000"/>
            <a:headEnd/>
            <a:tailEnd/>
          </a:ln>
        </p:spPr>
        <p:txBody>
          <a:bodyPr lIns="90488" tIns="44450" rIns="90488" bIns="44450">
            <a:spAutoFit/>
          </a:bodyPr>
          <a:lstStyle/>
          <a:p>
            <a:pPr algn="ctr" eaLnBrk="0" hangingPunct="0"/>
            <a:r>
              <a:rPr lang="en-US" sz="4200" b="1">
                <a:solidFill>
                  <a:srgbClr val="000099"/>
                </a:solidFill>
              </a:rPr>
              <a:t>Question #5</a:t>
            </a:r>
          </a:p>
        </p:txBody>
      </p:sp>
      <p:sp>
        <p:nvSpPr>
          <p:cNvPr id="44042" name="Slide Number Placeholder 2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1F93161A-7155-4A94-9AA4-910C5686D6DE}" type="slidenum">
              <a:rPr lang="en-US" sz="1400"/>
              <a:pPr algn="r"/>
              <a:t>51</a:t>
            </a:fld>
            <a:endParaRPr lang="en-US" sz="1400"/>
          </a:p>
        </p:txBody>
      </p:sp>
    </p:spTree>
  </p:cSld>
  <p:clrMapOvr>
    <a:masterClrMapping/>
  </p:clrMapOvr>
  <p:transition spd="med">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rc 2"/>
          <p:cNvSpPr>
            <a:spLocks/>
          </p:cNvSpPr>
          <p:nvPr/>
        </p:nvSpPr>
        <p:spPr bwMode="auto">
          <a:xfrm>
            <a:off x="1981200" y="2362200"/>
            <a:ext cx="3657600" cy="3352800"/>
          </a:xfrm>
          <a:custGeom>
            <a:avLst/>
            <a:gdLst>
              <a:gd name="T0" fmla="*/ 0 w 21600"/>
              <a:gd name="T1" fmla="*/ 0 h 21668"/>
              <a:gd name="T2" fmla="*/ 2147483647 w 21600"/>
              <a:gd name="T3" fmla="*/ 2147483647 h 21668"/>
              <a:gd name="T4" fmla="*/ 0 w 21600"/>
              <a:gd name="T5" fmla="*/ 2147483647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close/>
              </a:path>
            </a:pathLst>
          </a:custGeom>
          <a:solidFill>
            <a:srgbClr val="99FF66"/>
          </a:solidFill>
          <a:ln w="76200" cap="rnd">
            <a:solidFill>
              <a:srgbClr val="000099"/>
            </a:solidFill>
            <a:round/>
            <a:headEnd/>
            <a:tailEnd/>
          </a:ln>
        </p:spPr>
        <p:txBody>
          <a:bodyPr wrap="none" anchor="ctr"/>
          <a:lstStyle/>
          <a:p>
            <a:endParaRPr lang="en-US"/>
          </a:p>
        </p:txBody>
      </p:sp>
      <p:sp>
        <p:nvSpPr>
          <p:cNvPr id="45059" name="Rectangle 4"/>
          <p:cNvSpPr>
            <a:spLocks noChangeArrowheads="1"/>
          </p:cNvSpPr>
          <p:nvPr/>
        </p:nvSpPr>
        <p:spPr bwMode="auto">
          <a:xfrm>
            <a:off x="762000" y="609600"/>
            <a:ext cx="7580313" cy="638175"/>
          </a:xfrm>
          <a:prstGeom prst="rect">
            <a:avLst/>
          </a:prstGeom>
          <a:noFill/>
          <a:ln w="12700">
            <a:noFill/>
            <a:miter lim="800000"/>
            <a:headEnd/>
            <a:tailEnd/>
          </a:ln>
        </p:spPr>
        <p:txBody>
          <a:bodyPr lIns="90488" tIns="44450" rIns="90488" bIns="44450">
            <a:spAutoFit/>
          </a:bodyPr>
          <a:lstStyle/>
          <a:p>
            <a:pPr algn="ctr">
              <a:lnSpc>
                <a:spcPct val="90000"/>
              </a:lnSpc>
              <a:spcBef>
                <a:spcPct val="20000"/>
              </a:spcBef>
            </a:pPr>
            <a:r>
              <a:rPr lang="en-US" altLang="en-US" sz="4000" b="1"/>
              <a:t>Many workers unemployed</a:t>
            </a:r>
            <a:endParaRPr lang="en-US" sz="4000" b="1">
              <a:solidFill>
                <a:srgbClr val="CC0000"/>
              </a:solidFill>
            </a:endParaRPr>
          </a:p>
        </p:txBody>
      </p:sp>
      <p:grpSp>
        <p:nvGrpSpPr>
          <p:cNvPr id="2" name="Group 5"/>
          <p:cNvGrpSpPr>
            <a:grpSpLocks/>
          </p:cNvGrpSpPr>
          <p:nvPr/>
        </p:nvGrpSpPr>
        <p:grpSpPr bwMode="auto">
          <a:xfrm>
            <a:off x="1912938" y="1382713"/>
            <a:ext cx="4873625" cy="4405312"/>
            <a:chOff x="1755" y="922"/>
            <a:chExt cx="3070" cy="2775"/>
          </a:xfrm>
        </p:grpSpPr>
        <p:sp>
          <p:nvSpPr>
            <p:cNvPr id="45067" name="Line 6"/>
            <p:cNvSpPr>
              <a:spLocks noChangeShapeType="1"/>
            </p:cNvSpPr>
            <p:nvPr/>
          </p:nvSpPr>
          <p:spPr bwMode="auto">
            <a:xfrm>
              <a:off x="1761" y="922"/>
              <a:ext cx="0" cy="2775"/>
            </a:xfrm>
            <a:prstGeom prst="line">
              <a:avLst/>
            </a:prstGeom>
            <a:noFill/>
            <a:ln w="50800">
              <a:solidFill>
                <a:schemeClr val="tx1"/>
              </a:solidFill>
              <a:round/>
              <a:headEnd/>
              <a:tailEnd/>
            </a:ln>
          </p:spPr>
          <p:txBody>
            <a:bodyPr wrap="none" anchor="ctr"/>
            <a:lstStyle/>
            <a:p>
              <a:endParaRPr lang="en-US"/>
            </a:p>
          </p:txBody>
        </p:sp>
        <p:sp>
          <p:nvSpPr>
            <p:cNvPr id="45068" name="Line 7"/>
            <p:cNvSpPr>
              <a:spLocks noChangeShapeType="1"/>
            </p:cNvSpPr>
            <p:nvPr/>
          </p:nvSpPr>
          <p:spPr bwMode="auto">
            <a:xfrm>
              <a:off x="1755" y="3682"/>
              <a:ext cx="3070" cy="0"/>
            </a:xfrm>
            <a:prstGeom prst="line">
              <a:avLst/>
            </a:prstGeom>
            <a:noFill/>
            <a:ln w="50800">
              <a:solidFill>
                <a:schemeClr val="tx1"/>
              </a:solidFill>
              <a:round/>
              <a:headEnd/>
              <a:tailEnd/>
            </a:ln>
          </p:spPr>
          <p:txBody>
            <a:bodyPr wrap="none" anchor="ctr"/>
            <a:lstStyle/>
            <a:p>
              <a:endParaRPr lang="en-US"/>
            </a:p>
          </p:txBody>
        </p:sp>
      </p:grpSp>
      <p:sp>
        <p:nvSpPr>
          <p:cNvPr id="45061" name="Rectangle 8"/>
          <p:cNvSpPr>
            <a:spLocks noChangeArrowheads="1"/>
          </p:cNvSpPr>
          <p:nvPr/>
        </p:nvSpPr>
        <p:spPr bwMode="auto">
          <a:xfrm>
            <a:off x="1017588" y="1190625"/>
            <a:ext cx="496887" cy="576263"/>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45062" name="Rectangle 9"/>
          <p:cNvSpPr>
            <a:spLocks noChangeArrowheads="1"/>
          </p:cNvSpPr>
          <p:nvPr/>
        </p:nvSpPr>
        <p:spPr bwMode="auto">
          <a:xfrm>
            <a:off x="6940550" y="5697538"/>
            <a:ext cx="496888" cy="576262"/>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45063" name="Rectangle 10"/>
          <p:cNvSpPr>
            <a:spLocks noChangeArrowheads="1"/>
          </p:cNvSpPr>
          <p:nvPr/>
        </p:nvSpPr>
        <p:spPr bwMode="auto">
          <a:xfrm rot="-5400000">
            <a:off x="-1081881" y="3490119"/>
            <a:ext cx="4349750" cy="576262"/>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Capital Goods (Guns)</a:t>
            </a:r>
            <a:endParaRPr lang="en-US" b="1">
              <a:latin typeface="Arial" charset="0"/>
            </a:endParaRPr>
          </a:p>
        </p:txBody>
      </p:sp>
      <p:sp>
        <p:nvSpPr>
          <p:cNvPr id="45064" name="Rectangle 11"/>
          <p:cNvSpPr>
            <a:spLocks noChangeArrowheads="1"/>
          </p:cNvSpPr>
          <p:nvPr/>
        </p:nvSpPr>
        <p:spPr bwMode="auto">
          <a:xfrm>
            <a:off x="1560513" y="6075363"/>
            <a:ext cx="5276850" cy="576262"/>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Consumer Goods (Butter) </a:t>
            </a:r>
            <a:endParaRPr lang="en-US" b="1">
              <a:latin typeface="Arial" charset="0"/>
            </a:endParaRPr>
          </a:p>
        </p:txBody>
      </p:sp>
      <p:sp>
        <p:nvSpPr>
          <p:cNvPr id="45065" name="Rectangle 23"/>
          <p:cNvSpPr>
            <a:spLocks noChangeArrowheads="1"/>
          </p:cNvSpPr>
          <p:nvPr/>
        </p:nvSpPr>
        <p:spPr bwMode="auto">
          <a:xfrm>
            <a:off x="990600" y="0"/>
            <a:ext cx="7086600" cy="728663"/>
          </a:xfrm>
          <a:prstGeom prst="rect">
            <a:avLst/>
          </a:prstGeom>
          <a:noFill/>
          <a:ln w="12700">
            <a:noFill/>
            <a:miter lim="800000"/>
            <a:headEnd/>
            <a:tailEnd/>
          </a:ln>
        </p:spPr>
        <p:txBody>
          <a:bodyPr lIns="90488" tIns="44450" rIns="90488" bIns="44450">
            <a:spAutoFit/>
          </a:bodyPr>
          <a:lstStyle/>
          <a:p>
            <a:pPr algn="ctr" eaLnBrk="0" hangingPunct="0"/>
            <a:r>
              <a:rPr lang="en-US" sz="4200" b="1">
                <a:solidFill>
                  <a:srgbClr val="000099"/>
                </a:solidFill>
              </a:rPr>
              <a:t>Question #6</a:t>
            </a:r>
          </a:p>
        </p:txBody>
      </p:sp>
      <p:sp>
        <p:nvSpPr>
          <p:cNvPr id="45066" name="Slide Number Placeholder 2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FCD9C2CA-FF3B-41F4-812C-7010E597D6A1}" type="slidenum">
              <a:rPr lang="en-US" sz="1400"/>
              <a:pPr algn="r"/>
              <a:t>52</a:t>
            </a:fld>
            <a:endParaRPr lang="en-US" sz="1400"/>
          </a:p>
        </p:txBody>
      </p:sp>
    </p:spTree>
  </p:cSld>
  <p:clrMapOvr>
    <a:masterClrMapping/>
  </p:clrMapOvr>
  <p:transition spd="med">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rc 2"/>
          <p:cNvSpPr>
            <a:spLocks/>
          </p:cNvSpPr>
          <p:nvPr/>
        </p:nvSpPr>
        <p:spPr bwMode="auto">
          <a:xfrm>
            <a:off x="1925638" y="2971800"/>
            <a:ext cx="2646362" cy="2819400"/>
          </a:xfrm>
          <a:custGeom>
            <a:avLst/>
            <a:gdLst>
              <a:gd name="T0" fmla="*/ 0 w 21600"/>
              <a:gd name="T1" fmla="*/ 0 h 21668"/>
              <a:gd name="T2" fmla="*/ 2147483647 w 21600"/>
              <a:gd name="T3" fmla="*/ 2147483647 h 21668"/>
              <a:gd name="T4" fmla="*/ 0 w 21600"/>
              <a:gd name="T5" fmla="*/ 2147483647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close/>
              </a:path>
            </a:pathLst>
          </a:custGeom>
          <a:solidFill>
            <a:srgbClr val="99FF66"/>
          </a:solidFill>
          <a:ln w="76200" cap="rnd">
            <a:solidFill>
              <a:srgbClr val="000099"/>
            </a:solidFill>
            <a:round/>
            <a:headEnd/>
            <a:tailEnd/>
          </a:ln>
        </p:spPr>
        <p:txBody>
          <a:bodyPr wrap="none" anchor="ctr"/>
          <a:lstStyle/>
          <a:p>
            <a:endParaRPr lang="en-US"/>
          </a:p>
        </p:txBody>
      </p:sp>
      <p:sp>
        <p:nvSpPr>
          <p:cNvPr id="46083" name="Rectangle 4"/>
          <p:cNvSpPr>
            <a:spLocks noChangeArrowheads="1"/>
          </p:cNvSpPr>
          <p:nvPr/>
        </p:nvSpPr>
        <p:spPr bwMode="auto">
          <a:xfrm>
            <a:off x="381000" y="685800"/>
            <a:ext cx="8305800" cy="1309688"/>
          </a:xfrm>
          <a:prstGeom prst="rect">
            <a:avLst/>
          </a:prstGeom>
          <a:noFill/>
          <a:ln w="12700">
            <a:noFill/>
            <a:miter lim="800000"/>
            <a:headEnd/>
            <a:tailEnd/>
          </a:ln>
        </p:spPr>
        <p:txBody>
          <a:bodyPr lIns="90488" tIns="44450" rIns="90488" bIns="44450">
            <a:spAutoFit/>
          </a:bodyPr>
          <a:lstStyle/>
          <a:p>
            <a:pPr algn="ctr">
              <a:lnSpc>
                <a:spcPct val="90000"/>
              </a:lnSpc>
              <a:spcBef>
                <a:spcPct val="20000"/>
              </a:spcBef>
            </a:pPr>
            <a:r>
              <a:rPr lang="en-US" altLang="en-US" sz="4000" b="1"/>
              <a:t>Significant increases in education</a:t>
            </a:r>
          </a:p>
          <a:p>
            <a:pPr>
              <a:lnSpc>
                <a:spcPct val="90000"/>
              </a:lnSpc>
              <a:spcBef>
                <a:spcPct val="20000"/>
              </a:spcBef>
            </a:pPr>
            <a:endParaRPr lang="en-US" sz="4000" b="1">
              <a:solidFill>
                <a:srgbClr val="CC0000"/>
              </a:solidFill>
            </a:endParaRPr>
          </a:p>
        </p:txBody>
      </p:sp>
      <p:grpSp>
        <p:nvGrpSpPr>
          <p:cNvPr id="2" name="Group 5"/>
          <p:cNvGrpSpPr>
            <a:grpSpLocks/>
          </p:cNvGrpSpPr>
          <p:nvPr/>
        </p:nvGrpSpPr>
        <p:grpSpPr bwMode="auto">
          <a:xfrm>
            <a:off x="1912938" y="1382713"/>
            <a:ext cx="4873625" cy="4405312"/>
            <a:chOff x="1755" y="922"/>
            <a:chExt cx="3070" cy="2775"/>
          </a:xfrm>
        </p:grpSpPr>
        <p:sp>
          <p:nvSpPr>
            <p:cNvPr id="46091" name="Line 6"/>
            <p:cNvSpPr>
              <a:spLocks noChangeShapeType="1"/>
            </p:cNvSpPr>
            <p:nvPr/>
          </p:nvSpPr>
          <p:spPr bwMode="auto">
            <a:xfrm>
              <a:off x="1761" y="922"/>
              <a:ext cx="0" cy="2775"/>
            </a:xfrm>
            <a:prstGeom prst="line">
              <a:avLst/>
            </a:prstGeom>
            <a:noFill/>
            <a:ln w="50800">
              <a:solidFill>
                <a:schemeClr val="tx1"/>
              </a:solidFill>
              <a:round/>
              <a:headEnd/>
              <a:tailEnd/>
            </a:ln>
          </p:spPr>
          <p:txBody>
            <a:bodyPr wrap="none" anchor="ctr"/>
            <a:lstStyle/>
            <a:p>
              <a:endParaRPr lang="en-US"/>
            </a:p>
          </p:txBody>
        </p:sp>
        <p:sp>
          <p:nvSpPr>
            <p:cNvPr id="46092" name="Line 7"/>
            <p:cNvSpPr>
              <a:spLocks noChangeShapeType="1"/>
            </p:cNvSpPr>
            <p:nvPr/>
          </p:nvSpPr>
          <p:spPr bwMode="auto">
            <a:xfrm>
              <a:off x="1755" y="3682"/>
              <a:ext cx="3070" cy="0"/>
            </a:xfrm>
            <a:prstGeom prst="line">
              <a:avLst/>
            </a:prstGeom>
            <a:noFill/>
            <a:ln w="50800">
              <a:solidFill>
                <a:schemeClr val="tx1"/>
              </a:solidFill>
              <a:round/>
              <a:headEnd/>
              <a:tailEnd/>
            </a:ln>
          </p:spPr>
          <p:txBody>
            <a:bodyPr wrap="none" anchor="ctr"/>
            <a:lstStyle/>
            <a:p>
              <a:endParaRPr lang="en-US"/>
            </a:p>
          </p:txBody>
        </p:sp>
      </p:grpSp>
      <p:sp>
        <p:nvSpPr>
          <p:cNvPr id="46085" name="Rectangle 8"/>
          <p:cNvSpPr>
            <a:spLocks noChangeArrowheads="1"/>
          </p:cNvSpPr>
          <p:nvPr/>
        </p:nvSpPr>
        <p:spPr bwMode="auto">
          <a:xfrm>
            <a:off x="1017588" y="1190625"/>
            <a:ext cx="496887" cy="576263"/>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46086" name="Rectangle 9"/>
          <p:cNvSpPr>
            <a:spLocks noChangeArrowheads="1"/>
          </p:cNvSpPr>
          <p:nvPr/>
        </p:nvSpPr>
        <p:spPr bwMode="auto">
          <a:xfrm>
            <a:off x="6940550" y="5697538"/>
            <a:ext cx="496888" cy="576262"/>
          </a:xfrm>
          <a:prstGeom prst="rect">
            <a:avLst/>
          </a:prstGeom>
          <a:noFill/>
          <a:ln w="12700">
            <a:noFill/>
            <a:miter lim="800000"/>
            <a:headEnd/>
            <a:tailEnd/>
          </a:ln>
        </p:spPr>
        <p:txBody>
          <a:bodyPr wrap="none" lIns="90488" tIns="44450" rIns="90488" bIns="44450">
            <a:spAutoFit/>
          </a:bodyPr>
          <a:lstStyle/>
          <a:p>
            <a:pPr eaLnBrk="0" hangingPunct="0"/>
            <a:r>
              <a:rPr lang="en-US" sz="3200" b="1">
                <a:latin typeface="Arial" charset="0"/>
              </a:rPr>
              <a:t>Q</a:t>
            </a:r>
          </a:p>
        </p:txBody>
      </p:sp>
      <p:sp>
        <p:nvSpPr>
          <p:cNvPr id="46087" name="Rectangle 10"/>
          <p:cNvSpPr>
            <a:spLocks noChangeArrowheads="1"/>
          </p:cNvSpPr>
          <p:nvPr/>
        </p:nvSpPr>
        <p:spPr bwMode="auto">
          <a:xfrm rot="-5400000">
            <a:off x="-1081881" y="3490119"/>
            <a:ext cx="4349750" cy="576262"/>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Capital Goods (Guns)</a:t>
            </a:r>
            <a:endParaRPr lang="en-US" b="1">
              <a:latin typeface="Arial" charset="0"/>
            </a:endParaRPr>
          </a:p>
        </p:txBody>
      </p:sp>
      <p:sp>
        <p:nvSpPr>
          <p:cNvPr id="46088" name="Rectangle 11"/>
          <p:cNvSpPr>
            <a:spLocks noChangeArrowheads="1"/>
          </p:cNvSpPr>
          <p:nvPr/>
        </p:nvSpPr>
        <p:spPr bwMode="auto">
          <a:xfrm>
            <a:off x="1560513" y="6075363"/>
            <a:ext cx="5276850" cy="576262"/>
          </a:xfrm>
          <a:prstGeom prst="rect">
            <a:avLst/>
          </a:prstGeom>
          <a:noFill/>
          <a:ln w="12700">
            <a:noFill/>
            <a:miter lim="800000"/>
            <a:headEnd/>
            <a:tailEnd/>
          </a:ln>
        </p:spPr>
        <p:txBody>
          <a:bodyPr wrap="none" lIns="90488" tIns="44450" rIns="90488" bIns="44450">
            <a:spAutoFit/>
          </a:bodyPr>
          <a:lstStyle/>
          <a:p>
            <a:pPr algn="ctr" eaLnBrk="0" hangingPunct="0"/>
            <a:r>
              <a:rPr lang="en-US" sz="3200" b="1">
                <a:latin typeface="Arial" charset="0"/>
              </a:rPr>
              <a:t>Consumer Goods (Butter) </a:t>
            </a:r>
            <a:endParaRPr lang="en-US" b="1">
              <a:latin typeface="Arial" charset="0"/>
            </a:endParaRPr>
          </a:p>
        </p:txBody>
      </p:sp>
      <p:sp>
        <p:nvSpPr>
          <p:cNvPr id="46089" name="Rectangle 23"/>
          <p:cNvSpPr>
            <a:spLocks noChangeArrowheads="1"/>
          </p:cNvSpPr>
          <p:nvPr/>
        </p:nvSpPr>
        <p:spPr bwMode="auto">
          <a:xfrm>
            <a:off x="990600" y="0"/>
            <a:ext cx="7086600" cy="728663"/>
          </a:xfrm>
          <a:prstGeom prst="rect">
            <a:avLst/>
          </a:prstGeom>
          <a:noFill/>
          <a:ln w="12700">
            <a:noFill/>
            <a:miter lim="800000"/>
            <a:headEnd/>
            <a:tailEnd/>
          </a:ln>
        </p:spPr>
        <p:txBody>
          <a:bodyPr lIns="90488" tIns="44450" rIns="90488" bIns="44450">
            <a:spAutoFit/>
          </a:bodyPr>
          <a:lstStyle/>
          <a:p>
            <a:pPr algn="ctr" eaLnBrk="0" hangingPunct="0"/>
            <a:r>
              <a:rPr lang="en-US" sz="4200" b="1">
                <a:solidFill>
                  <a:srgbClr val="000099"/>
                </a:solidFill>
              </a:rPr>
              <a:t>Question #7</a:t>
            </a:r>
          </a:p>
        </p:txBody>
      </p:sp>
      <p:sp>
        <p:nvSpPr>
          <p:cNvPr id="46090" name="Slide Number Placeholder 2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A3A1EF91-2E4A-4BD9-9892-B696C959AAF4}" type="slidenum">
              <a:rPr lang="en-US" sz="1400"/>
              <a:pPr algn="r"/>
              <a:t>53</a:t>
            </a:fld>
            <a:endParaRPr lang="en-US" sz="1400"/>
          </a:p>
        </p:txBody>
      </p:sp>
    </p:spTree>
  </p:cSld>
  <p:clrMapOvr>
    <a:masterClrMapping/>
  </p:clrMapOvr>
  <p:transition spd="med">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descr="Papyrus"/>
          <p:cNvSpPr>
            <a:spLocks noGrp="1" noChangeArrowheads="1"/>
          </p:cNvSpPr>
          <p:nvPr>
            <p:ph type="title" idx="4294967295"/>
          </p:nvPr>
        </p:nvSpPr>
        <p:spPr>
          <a:xfrm>
            <a:off x="0" y="228600"/>
            <a:ext cx="9144000" cy="914400"/>
          </a:xfrm>
          <a:noFill/>
        </p:spPr>
        <p:txBody>
          <a:bodyPr>
            <a:normAutofit fontScale="90000"/>
          </a:bodyPr>
          <a:lstStyle/>
          <a:p>
            <a:pPr eaLnBrk="1" hangingPunct="1"/>
            <a:r>
              <a:rPr lang="en-US" sz="3600" b="1" smtClean="0">
                <a:solidFill>
                  <a:schemeClr val="tx1"/>
                </a:solidFill>
              </a:rPr>
              <a:t>Scarcity Means There Is Not Enough For  Everyone</a:t>
            </a:r>
          </a:p>
        </p:txBody>
      </p:sp>
      <p:pic>
        <p:nvPicPr>
          <p:cNvPr id="11267" name="Picture 3" descr="Scarcity"/>
          <p:cNvPicPr>
            <a:picLocks noChangeAspect="1" noChangeArrowheads="1"/>
          </p:cNvPicPr>
          <p:nvPr/>
        </p:nvPicPr>
        <p:blipFill>
          <a:blip r:embed="rId2" cstate="print"/>
          <a:srcRect/>
          <a:stretch>
            <a:fillRect/>
          </a:stretch>
        </p:blipFill>
        <p:spPr bwMode="auto">
          <a:xfrm>
            <a:off x="1600200" y="1295400"/>
            <a:ext cx="5715000" cy="4422775"/>
          </a:xfrm>
          <a:prstGeom prst="rect">
            <a:avLst/>
          </a:prstGeom>
          <a:noFill/>
          <a:ln w="9525">
            <a:noFill/>
            <a:miter lim="800000"/>
            <a:headEnd/>
            <a:tailEnd/>
          </a:ln>
        </p:spPr>
      </p:pic>
      <p:sp>
        <p:nvSpPr>
          <p:cNvPr id="11268" name="Rectangle 4" descr="Papyrus"/>
          <p:cNvSpPr>
            <a:spLocks noChangeArrowheads="1"/>
          </p:cNvSpPr>
          <p:nvPr/>
        </p:nvSpPr>
        <p:spPr bwMode="auto">
          <a:xfrm>
            <a:off x="0" y="5791200"/>
            <a:ext cx="9144000" cy="914400"/>
          </a:xfrm>
          <a:prstGeom prst="rect">
            <a:avLst/>
          </a:prstGeom>
          <a:noFill/>
          <a:ln w="9525">
            <a:noFill/>
            <a:miter lim="800000"/>
            <a:headEnd/>
            <a:tailEnd/>
          </a:ln>
        </p:spPr>
        <p:txBody>
          <a:bodyPr anchor="ctr"/>
          <a:lstStyle/>
          <a:p>
            <a:pPr algn="ctr"/>
            <a:r>
              <a:rPr lang="en-US" sz="3200" b="1"/>
              <a:t>Government must step in to help </a:t>
            </a:r>
            <a:r>
              <a:rPr lang="en-US" sz="3200" b="1">
                <a:solidFill>
                  <a:srgbClr val="990000"/>
                </a:solidFill>
              </a:rPr>
              <a:t>allocate </a:t>
            </a:r>
            <a:r>
              <a:rPr lang="en-US" sz="3200" b="1"/>
              <a:t>(distribute)</a:t>
            </a:r>
            <a:r>
              <a:rPr lang="en-US" sz="3200" b="1">
                <a:solidFill>
                  <a:srgbClr val="990000"/>
                </a:solidFill>
              </a:rPr>
              <a:t> </a:t>
            </a:r>
            <a:r>
              <a:rPr lang="en-US" sz="3200" b="1"/>
              <a:t>resources</a:t>
            </a:r>
          </a:p>
        </p:txBody>
      </p:sp>
      <p:sp>
        <p:nvSpPr>
          <p:cNvPr id="47109" name="Slide Number Placeholder 4"/>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D7EFCF6B-3ABD-4DF8-8E0B-AD41A81E3FC8}" type="slidenum">
              <a:rPr lang="en-US" sz="1400"/>
              <a:pPr algn="r"/>
              <a:t>54</a:t>
            </a:fld>
            <a:endParaRPr lang="en-US" sz="140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ssolve">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dissolve">
                                      <p:cBhvr>
                                        <p:cTn id="12"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66700" y="2743200"/>
            <a:ext cx="8610600" cy="396875"/>
          </a:xfrm>
          <a:prstGeom prst="rect">
            <a:avLst/>
          </a:prstGeom>
          <a:noFill/>
          <a:ln w="9525">
            <a:noFill/>
            <a:miter lim="800000"/>
            <a:headEnd/>
            <a:tailEnd/>
          </a:ln>
        </p:spPr>
        <p:txBody>
          <a:bodyPr>
            <a:spAutoFit/>
          </a:bodyPr>
          <a:lstStyle/>
          <a:p>
            <a:pPr eaLnBrk="0" hangingPunct="0">
              <a:spcBef>
                <a:spcPct val="50000"/>
              </a:spcBef>
              <a:buSzPct val="150000"/>
              <a:buFontTx/>
              <a:buChar char="•"/>
            </a:pPr>
            <a:endParaRPr lang="en-US" altLang="en-US" sz="2000">
              <a:latin typeface="Arial" charset="0"/>
            </a:endParaRPr>
          </a:p>
        </p:txBody>
      </p:sp>
      <p:sp>
        <p:nvSpPr>
          <p:cNvPr id="79875" name="Text Box 3"/>
          <p:cNvSpPr txBox="1">
            <a:spLocks noChangeArrowheads="1"/>
          </p:cNvSpPr>
          <p:nvPr/>
        </p:nvSpPr>
        <p:spPr bwMode="auto">
          <a:xfrm>
            <a:off x="0" y="0"/>
            <a:ext cx="8915400" cy="641350"/>
          </a:xfrm>
          <a:prstGeom prst="rect">
            <a:avLst/>
          </a:prstGeom>
          <a:noFill/>
          <a:ln w="9525">
            <a:noFill/>
            <a:miter lim="800000"/>
            <a:headEnd/>
            <a:tailEnd/>
          </a:ln>
        </p:spPr>
        <p:txBody>
          <a:bodyPr>
            <a:spAutoFit/>
          </a:bodyPr>
          <a:lstStyle/>
          <a:p>
            <a:pPr algn="ctr" eaLnBrk="0" hangingPunct="0">
              <a:spcBef>
                <a:spcPct val="50000"/>
              </a:spcBef>
            </a:pPr>
            <a:r>
              <a:rPr kumimoji="1" lang="en-US" altLang="en-US" sz="3600">
                <a:latin typeface="Arial" charset="0"/>
              </a:rPr>
              <a:t> </a:t>
            </a:r>
            <a:r>
              <a:rPr kumimoji="1" lang="en-US" altLang="en-US" sz="3200" b="1">
                <a:latin typeface="Arial" charset="0"/>
              </a:rPr>
              <a:t>Every society must answer three questions:</a:t>
            </a:r>
            <a:endParaRPr kumimoji="1" lang="en-US" altLang="en-US" sz="3200" b="1"/>
          </a:p>
        </p:txBody>
      </p:sp>
      <p:sp>
        <p:nvSpPr>
          <p:cNvPr id="79876" name="Rectangle 4"/>
          <p:cNvSpPr>
            <a:spLocks noGrp="1" noChangeArrowheads="1"/>
          </p:cNvSpPr>
          <p:nvPr>
            <p:ph type="title" idx="4294967295"/>
          </p:nvPr>
        </p:nvSpPr>
        <p:spPr>
          <a:xfrm>
            <a:off x="609600" y="533400"/>
            <a:ext cx="7772400" cy="1143000"/>
          </a:xfrm>
        </p:spPr>
        <p:txBody>
          <a:bodyPr/>
          <a:lstStyle/>
          <a:p>
            <a:pPr eaLnBrk="1" hangingPunct="1"/>
            <a:r>
              <a:rPr lang="en-US" altLang="en-US" b="1" smtClean="0">
                <a:solidFill>
                  <a:srgbClr val="990000"/>
                </a:solidFill>
              </a:rPr>
              <a:t>The Three Economic Questions</a:t>
            </a:r>
          </a:p>
        </p:txBody>
      </p:sp>
      <p:sp>
        <p:nvSpPr>
          <p:cNvPr id="79877" name="Rectangle 5"/>
          <p:cNvSpPr>
            <a:spLocks noGrp="1" noChangeArrowheads="1"/>
          </p:cNvSpPr>
          <p:nvPr>
            <p:ph type="body" idx="4294967295"/>
          </p:nvPr>
        </p:nvSpPr>
        <p:spPr>
          <a:xfrm>
            <a:off x="304800" y="1447800"/>
            <a:ext cx="8610600" cy="2362200"/>
          </a:xfrm>
        </p:spPr>
        <p:txBody>
          <a:bodyPr>
            <a:normAutofit lnSpcReduction="10000"/>
          </a:bodyPr>
          <a:lstStyle/>
          <a:p>
            <a:pPr marL="914400" lvl="1" indent="-457200" eaLnBrk="1" hangingPunct="1">
              <a:lnSpc>
                <a:spcPct val="90000"/>
              </a:lnSpc>
              <a:buClr>
                <a:srgbClr val="990000"/>
              </a:buClr>
              <a:buFontTx/>
              <a:buAutoNum type="arabicPeriod"/>
            </a:pPr>
            <a:r>
              <a:rPr lang="en-US" altLang="en-US" sz="3200" b="1" smtClean="0">
                <a:solidFill>
                  <a:srgbClr val="990000"/>
                </a:solidFill>
              </a:rPr>
              <a:t>What goods and services should be produced? </a:t>
            </a:r>
          </a:p>
          <a:p>
            <a:pPr marL="914400" lvl="1" indent="-457200" eaLnBrk="1" hangingPunct="1">
              <a:lnSpc>
                <a:spcPct val="90000"/>
              </a:lnSpc>
              <a:buClr>
                <a:srgbClr val="990000"/>
              </a:buClr>
              <a:buFontTx/>
              <a:buAutoNum type="arabicPeriod"/>
            </a:pPr>
            <a:r>
              <a:rPr lang="en-US" altLang="en-US" sz="3200" b="1" smtClean="0">
                <a:solidFill>
                  <a:srgbClr val="990000"/>
                </a:solidFill>
              </a:rPr>
              <a:t>How should these goods and services be produced? </a:t>
            </a:r>
          </a:p>
          <a:p>
            <a:pPr marL="914400" lvl="1" indent="-457200" eaLnBrk="1" hangingPunct="1">
              <a:lnSpc>
                <a:spcPct val="90000"/>
              </a:lnSpc>
              <a:buClr>
                <a:srgbClr val="990000"/>
              </a:buClr>
              <a:buFontTx/>
              <a:buAutoNum type="arabicPeriod"/>
            </a:pPr>
            <a:r>
              <a:rPr lang="en-US" altLang="en-US" sz="3200" b="1" smtClean="0">
                <a:solidFill>
                  <a:srgbClr val="990000"/>
                </a:solidFill>
              </a:rPr>
              <a:t>Who consumes these goods and services?	</a:t>
            </a:r>
          </a:p>
        </p:txBody>
      </p:sp>
      <p:sp>
        <p:nvSpPr>
          <p:cNvPr id="79878" name="Text Box 6"/>
          <p:cNvSpPr txBox="1">
            <a:spLocks noChangeArrowheads="1"/>
          </p:cNvSpPr>
          <p:nvPr/>
        </p:nvSpPr>
        <p:spPr bwMode="auto">
          <a:xfrm>
            <a:off x="228600" y="3962400"/>
            <a:ext cx="8686800" cy="1066800"/>
          </a:xfrm>
          <a:prstGeom prst="rect">
            <a:avLst/>
          </a:prstGeom>
          <a:noFill/>
          <a:ln w="9525">
            <a:noFill/>
            <a:miter lim="800000"/>
            <a:headEnd/>
            <a:tailEnd/>
          </a:ln>
        </p:spPr>
        <p:txBody>
          <a:bodyPr>
            <a:spAutoFit/>
          </a:bodyPr>
          <a:lstStyle/>
          <a:p>
            <a:pPr algn="ctr" eaLnBrk="0" hangingPunct="0">
              <a:spcBef>
                <a:spcPct val="50000"/>
              </a:spcBef>
            </a:pPr>
            <a:r>
              <a:rPr kumimoji="1" lang="en-US" altLang="en-US" sz="3200" b="1">
                <a:solidFill>
                  <a:srgbClr val="000099"/>
                </a:solidFill>
                <a:latin typeface="Arial" charset="0"/>
              </a:rPr>
              <a:t>The way these questions are answered determines the </a:t>
            </a:r>
            <a:r>
              <a:rPr kumimoji="1" lang="en-US" altLang="en-US" sz="3200" b="1" u="sng">
                <a:solidFill>
                  <a:srgbClr val="000099"/>
                </a:solidFill>
                <a:latin typeface="Arial" charset="0"/>
              </a:rPr>
              <a:t>economic system</a:t>
            </a:r>
            <a:endParaRPr kumimoji="1" lang="en-US" altLang="en-US" sz="2800" b="1" u="sng">
              <a:solidFill>
                <a:srgbClr val="000099"/>
              </a:solidFill>
            </a:endParaRPr>
          </a:p>
        </p:txBody>
      </p:sp>
      <p:sp>
        <p:nvSpPr>
          <p:cNvPr id="79879" name="Rectangle 7"/>
          <p:cNvSpPr>
            <a:spLocks noChangeArrowheads="1"/>
          </p:cNvSpPr>
          <p:nvPr/>
        </p:nvSpPr>
        <p:spPr bwMode="auto">
          <a:xfrm>
            <a:off x="53975" y="5029200"/>
            <a:ext cx="9090025" cy="1644650"/>
          </a:xfrm>
          <a:prstGeom prst="rect">
            <a:avLst/>
          </a:prstGeom>
          <a:noFill/>
          <a:ln w="9525">
            <a:noFill/>
            <a:miter lim="800000"/>
            <a:headEnd/>
            <a:tailEnd/>
          </a:ln>
        </p:spPr>
        <p:txBody>
          <a:bodyPr>
            <a:spAutoFit/>
          </a:bodyPr>
          <a:lstStyle/>
          <a:p>
            <a:pPr algn="ctr" eaLnBrk="0" hangingPunct="0"/>
            <a:r>
              <a:rPr lang="en-US" altLang="en-US" sz="3400" b="1"/>
              <a:t>An </a:t>
            </a:r>
            <a:r>
              <a:rPr lang="en-US" altLang="en-US" sz="3400" b="1">
                <a:solidFill>
                  <a:schemeClr val="tx2"/>
                </a:solidFill>
              </a:rPr>
              <a:t>economic system</a:t>
            </a:r>
            <a:r>
              <a:rPr lang="en-US" altLang="en-US" sz="3400" b="1"/>
              <a:t> is the method used by a society to produce and distribute goods and services.</a:t>
            </a:r>
          </a:p>
        </p:txBody>
      </p:sp>
      <p:sp>
        <p:nvSpPr>
          <p:cNvPr id="48136" name="Slide Number Placeholder 7"/>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6DD8C532-C31E-4969-BF9A-2567B70E88A0}" type="slidenum">
              <a:rPr lang="en-US" sz="1400"/>
              <a:pPr algn="r"/>
              <a:t>55</a:t>
            </a:fld>
            <a:endParaRPr lang="en-US" sz="1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 calcmode="lin" valueType="num">
                                      <p:cBhvr>
                                        <p:cTn id="7" dur="500" fill="hold"/>
                                        <p:tgtEl>
                                          <p:spTgt spid="79875"/>
                                        </p:tgtEl>
                                        <p:attrNameLst>
                                          <p:attrName>ppt_w</p:attrName>
                                        </p:attrNameLst>
                                      </p:cBhvr>
                                      <p:tavLst>
                                        <p:tav tm="0">
                                          <p:val>
                                            <p:fltVal val="0"/>
                                          </p:val>
                                        </p:tav>
                                        <p:tav tm="100000">
                                          <p:val>
                                            <p:strVal val="#ppt_w"/>
                                          </p:val>
                                        </p:tav>
                                      </p:tavLst>
                                    </p:anim>
                                    <p:anim calcmode="lin" valueType="num">
                                      <p:cBhvr>
                                        <p:cTn id="8" dur="500" fill="hold"/>
                                        <p:tgtEl>
                                          <p:spTgt spid="79875"/>
                                        </p:tgtEl>
                                        <p:attrNameLst>
                                          <p:attrName>ppt_h</p:attrName>
                                        </p:attrNameLst>
                                      </p:cBhvr>
                                      <p:tavLst>
                                        <p:tav tm="0">
                                          <p:val>
                                            <p:fltVal val="0"/>
                                          </p:val>
                                        </p:tav>
                                        <p:tav tm="100000">
                                          <p:val>
                                            <p:strVal val="#ppt_h"/>
                                          </p:val>
                                        </p:tav>
                                      </p:tavLst>
                                    </p:anim>
                                    <p:anim calcmode="lin" valueType="num">
                                      <p:cBhvr>
                                        <p:cTn id="9" dur="500" fill="hold"/>
                                        <p:tgtEl>
                                          <p:spTgt spid="79875"/>
                                        </p:tgtEl>
                                        <p:attrNameLst>
                                          <p:attrName>ppt_x</p:attrName>
                                        </p:attrNameLst>
                                      </p:cBhvr>
                                      <p:tavLst>
                                        <p:tav tm="0">
                                          <p:val>
                                            <p:fltVal val="0.5"/>
                                          </p:val>
                                        </p:tav>
                                        <p:tav tm="100000">
                                          <p:val>
                                            <p:strVal val="#ppt_x"/>
                                          </p:val>
                                        </p:tav>
                                      </p:tavLst>
                                    </p:anim>
                                    <p:anim calcmode="lin" valueType="num">
                                      <p:cBhvr>
                                        <p:cTn id="10" dur="500" fill="hold"/>
                                        <p:tgtEl>
                                          <p:spTgt spid="7987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9876"/>
                                        </p:tgtEl>
                                        <p:attrNameLst>
                                          <p:attrName>style.visibility</p:attrName>
                                        </p:attrNameLst>
                                      </p:cBhvr>
                                      <p:to>
                                        <p:strVal val="visible"/>
                                      </p:to>
                                    </p:set>
                                    <p:animEffect transition="in" filter="dissolve">
                                      <p:cBhvr>
                                        <p:cTn id="15" dur="500"/>
                                        <p:tgtEl>
                                          <p:spTgt spid="7987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79877">
                                            <p:txEl>
                                              <p:pRg st="0" end="0"/>
                                            </p:txEl>
                                          </p:spTgt>
                                        </p:tgtEl>
                                        <p:attrNameLst>
                                          <p:attrName>style.visibility</p:attrName>
                                        </p:attrNameLst>
                                      </p:cBhvr>
                                      <p:to>
                                        <p:strVal val="visible"/>
                                      </p:to>
                                    </p:set>
                                    <p:animEffect transition="in" filter="strips(downRight)">
                                      <p:cBhvr>
                                        <p:cTn id="20" dur="500"/>
                                        <p:tgtEl>
                                          <p:spTgt spid="7987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79877">
                                            <p:txEl>
                                              <p:pRg st="1" end="1"/>
                                            </p:txEl>
                                          </p:spTgt>
                                        </p:tgtEl>
                                        <p:attrNameLst>
                                          <p:attrName>style.visibility</p:attrName>
                                        </p:attrNameLst>
                                      </p:cBhvr>
                                      <p:to>
                                        <p:strVal val="visible"/>
                                      </p:to>
                                    </p:set>
                                    <p:animEffect transition="in" filter="strips(downRight)">
                                      <p:cBhvr>
                                        <p:cTn id="25" dur="500"/>
                                        <p:tgtEl>
                                          <p:spTgt spid="7987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79877">
                                            <p:txEl>
                                              <p:pRg st="2" end="2"/>
                                            </p:txEl>
                                          </p:spTgt>
                                        </p:tgtEl>
                                        <p:attrNameLst>
                                          <p:attrName>style.visibility</p:attrName>
                                        </p:attrNameLst>
                                      </p:cBhvr>
                                      <p:to>
                                        <p:strVal val="visible"/>
                                      </p:to>
                                    </p:set>
                                    <p:animEffect transition="in" filter="strips(downRight)">
                                      <p:cBhvr>
                                        <p:cTn id="30" dur="500"/>
                                        <p:tgtEl>
                                          <p:spTgt spid="7987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528" fill="hold" grpId="0" nodeType="clickEffect">
                                  <p:stCondLst>
                                    <p:cond delay="0"/>
                                  </p:stCondLst>
                                  <p:childTnLst>
                                    <p:set>
                                      <p:cBhvr>
                                        <p:cTn id="34" dur="1" fill="hold">
                                          <p:stCondLst>
                                            <p:cond delay="0"/>
                                          </p:stCondLst>
                                        </p:cTn>
                                        <p:tgtEl>
                                          <p:spTgt spid="79878"/>
                                        </p:tgtEl>
                                        <p:attrNameLst>
                                          <p:attrName>style.visibility</p:attrName>
                                        </p:attrNameLst>
                                      </p:cBhvr>
                                      <p:to>
                                        <p:strVal val="visible"/>
                                      </p:to>
                                    </p:set>
                                    <p:anim calcmode="lin" valueType="num">
                                      <p:cBhvr>
                                        <p:cTn id="35" dur="500" fill="hold"/>
                                        <p:tgtEl>
                                          <p:spTgt spid="79878"/>
                                        </p:tgtEl>
                                        <p:attrNameLst>
                                          <p:attrName>ppt_w</p:attrName>
                                        </p:attrNameLst>
                                      </p:cBhvr>
                                      <p:tavLst>
                                        <p:tav tm="0">
                                          <p:val>
                                            <p:fltVal val="0"/>
                                          </p:val>
                                        </p:tav>
                                        <p:tav tm="100000">
                                          <p:val>
                                            <p:strVal val="#ppt_w"/>
                                          </p:val>
                                        </p:tav>
                                      </p:tavLst>
                                    </p:anim>
                                    <p:anim calcmode="lin" valueType="num">
                                      <p:cBhvr>
                                        <p:cTn id="36" dur="500" fill="hold"/>
                                        <p:tgtEl>
                                          <p:spTgt spid="79878"/>
                                        </p:tgtEl>
                                        <p:attrNameLst>
                                          <p:attrName>ppt_h</p:attrName>
                                        </p:attrNameLst>
                                      </p:cBhvr>
                                      <p:tavLst>
                                        <p:tav tm="0">
                                          <p:val>
                                            <p:fltVal val="0"/>
                                          </p:val>
                                        </p:tav>
                                        <p:tav tm="100000">
                                          <p:val>
                                            <p:strVal val="#ppt_h"/>
                                          </p:val>
                                        </p:tav>
                                      </p:tavLst>
                                    </p:anim>
                                    <p:anim calcmode="lin" valueType="num">
                                      <p:cBhvr>
                                        <p:cTn id="37" dur="500" fill="hold"/>
                                        <p:tgtEl>
                                          <p:spTgt spid="79878"/>
                                        </p:tgtEl>
                                        <p:attrNameLst>
                                          <p:attrName>ppt_x</p:attrName>
                                        </p:attrNameLst>
                                      </p:cBhvr>
                                      <p:tavLst>
                                        <p:tav tm="0">
                                          <p:val>
                                            <p:fltVal val="0.5"/>
                                          </p:val>
                                        </p:tav>
                                        <p:tav tm="100000">
                                          <p:val>
                                            <p:strVal val="#ppt_x"/>
                                          </p:val>
                                        </p:tav>
                                      </p:tavLst>
                                    </p:anim>
                                    <p:anim calcmode="lin" valueType="num">
                                      <p:cBhvr>
                                        <p:cTn id="38" dur="500" fill="hold"/>
                                        <p:tgtEl>
                                          <p:spTgt spid="79878"/>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79879"/>
                                        </p:tgtEl>
                                        <p:attrNameLst>
                                          <p:attrName>style.visibility</p:attrName>
                                        </p:attrNameLst>
                                      </p:cBhvr>
                                      <p:to>
                                        <p:strVal val="visible"/>
                                      </p:to>
                                    </p:set>
                                    <p:animEffect transition="in" filter="dissolve">
                                      <p:cBhvr>
                                        <p:cTn id="43" dur="500"/>
                                        <p:tgtEl>
                                          <p:spTgt spid="7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utoUpdateAnimBg="0"/>
      <p:bldP spid="79876" grpId="0" autoUpdateAnimBg="0"/>
      <p:bldP spid="79877" grpId="0" build="p" bldLvl="3" autoUpdateAnimBg="0"/>
      <p:bldP spid="79878" grpId="0" autoUpdateAnimBg="0"/>
      <p:bldP spid="79879"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idx="4294967295"/>
          </p:nvPr>
        </p:nvSpPr>
        <p:spPr>
          <a:xfrm>
            <a:off x="685800" y="2057400"/>
            <a:ext cx="7772400" cy="1143000"/>
          </a:xfrm>
        </p:spPr>
        <p:txBody>
          <a:bodyPr/>
          <a:lstStyle/>
          <a:p>
            <a:pPr eaLnBrk="1" hangingPunct="1"/>
            <a:r>
              <a:rPr lang="en-US" sz="6000" b="1" smtClean="0"/>
              <a:t>Economic Systems</a:t>
            </a:r>
          </a:p>
        </p:txBody>
      </p:sp>
      <p:sp>
        <p:nvSpPr>
          <p:cNvPr id="49155" name="Rectangle 3"/>
          <p:cNvSpPr>
            <a:spLocks noGrp="1" noChangeArrowheads="1"/>
          </p:cNvSpPr>
          <p:nvPr>
            <p:ph type="subTitle" idx="4294967295"/>
          </p:nvPr>
        </p:nvSpPr>
        <p:spPr>
          <a:xfrm>
            <a:off x="1981200" y="3048000"/>
            <a:ext cx="6400800" cy="1752600"/>
          </a:xfrm>
        </p:spPr>
        <p:txBody>
          <a:bodyPr>
            <a:normAutofit fontScale="85000" lnSpcReduction="20000"/>
          </a:bodyPr>
          <a:lstStyle/>
          <a:p>
            <a:pPr marL="609600" indent="-609600" eaLnBrk="1" hangingPunct="1">
              <a:spcBef>
                <a:spcPct val="0"/>
              </a:spcBef>
              <a:buFontTx/>
              <a:buAutoNum type="arabicPeriod"/>
            </a:pPr>
            <a:r>
              <a:rPr lang="en-US" sz="4000" b="1" smtClean="0">
                <a:solidFill>
                  <a:srgbClr val="000099"/>
                </a:solidFill>
              </a:rPr>
              <a:t>Centrally-Planned (Command) Economy</a:t>
            </a:r>
          </a:p>
          <a:p>
            <a:pPr marL="609600" indent="-609600" eaLnBrk="1" hangingPunct="1">
              <a:spcBef>
                <a:spcPct val="0"/>
              </a:spcBef>
              <a:buFontTx/>
              <a:buAutoNum type="arabicPeriod"/>
            </a:pPr>
            <a:r>
              <a:rPr lang="en-US" sz="4000" b="1" smtClean="0">
                <a:solidFill>
                  <a:srgbClr val="000099"/>
                </a:solidFill>
              </a:rPr>
              <a:t>Free Market Economy</a:t>
            </a:r>
          </a:p>
          <a:p>
            <a:pPr marL="609600" indent="-609600" eaLnBrk="1" hangingPunct="1">
              <a:spcBef>
                <a:spcPct val="0"/>
              </a:spcBef>
              <a:buFontTx/>
              <a:buAutoNum type="arabicPeriod"/>
            </a:pPr>
            <a:r>
              <a:rPr lang="en-US" sz="4000" b="1" smtClean="0">
                <a:solidFill>
                  <a:srgbClr val="000099"/>
                </a:solidFill>
              </a:rPr>
              <a:t>Mixed Economy</a:t>
            </a:r>
          </a:p>
        </p:txBody>
      </p:sp>
      <p:sp>
        <p:nvSpPr>
          <p:cNvPr id="49156" name="Slide Number Placeholder 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792790FC-EDE4-4FD7-B7AE-8FCE5C1B004D}" type="slidenum">
              <a:rPr lang="en-US" sz="1400"/>
              <a:pPr algn="r"/>
              <a:t>56</a:t>
            </a:fld>
            <a:endParaRPr lang="en-US" sz="1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828800" y="1543050"/>
            <a:ext cx="6972300" cy="457200"/>
          </a:xfrm>
          <a:prstGeom prst="rect">
            <a:avLst/>
          </a:prstGeom>
          <a:noFill/>
          <a:ln w="19050">
            <a:noFill/>
            <a:miter lim="800000"/>
            <a:headEnd/>
            <a:tailEnd/>
          </a:ln>
        </p:spPr>
        <p:txBody>
          <a:bodyPr lIns="92075" tIns="46038" rIns="92075" bIns="46038">
            <a:spAutoFit/>
          </a:bodyPr>
          <a:lstStyle/>
          <a:p>
            <a:pPr>
              <a:spcBef>
                <a:spcPct val="50000"/>
              </a:spcBef>
            </a:pPr>
            <a:endParaRPr lang="en-US">
              <a:cs typeface="Arial" charset="0"/>
            </a:endParaRPr>
          </a:p>
        </p:txBody>
      </p:sp>
      <p:sp>
        <p:nvSpPr>
          <p:cNvPr id="50179" name="Rectangle 3"/>
          <p:cNvSpPr>
            <a:spLocks noChangeArrowheads="1"/>
          </p:cNvSpPr>
          <p:nvPr/>
        </p:nvSpPr>
        <p:spPr bwMode="auto">
          <a:xfrm>
            <a:off x="304800" y="2209800"/>
            <a:ext cx="8575675" cy="4024313"/>
          </a:xfrm>
          <a:prstGeom prst="rect">
            <a:avLst/>
          </a:prstGeom>
          <a:noFill/>
          <a:ln w="9525">
            <a:noFill/>
            <a:miter lim="800000"/>
            <a:headEnd/>
            <a:tailEnd/>
          </a:ln>
        </p:spPr>
        <p:txBody>
          <a:bodyPr>
            <a:spAutoFit/>
          </a:bodyPr>
          <a:lstStyle/>
          <a:p>
            <a:pPr marL="457200" indent="-457200" algn="ctr">
              <a:spcBef>
                <a:spcPct val="50000"/>
              </a:spcBef>
            </a:pPr>
            <a:r>
              <a:rPr lang="en-US" sz="6000" b="1">
                <a:cs typeface="Times New Roman" charset="0"/>
              </a:rPr>
              <a:t>Centrally-Planned Economies</a:t>
            </a:r>
          </a:p>
          <a:p>
            <a:pPr marL="457200" indent="-457200" algn="ctr"/>
            <a:r>
              <a:rPr lang="en-US" sz="4800" b="1">
                <a:solidFill>
                  <a:srgbClr val="000099"/>
                </a:solidFill>
                <a:cs typeface="Times New Roman" charset="0"/>
              </a:rPr>
              <a:t>(aka Communism)</a:t>
            </a:r>
          </a:p>
          <a:p>
            <a:pPr marL="457200" indent="-457200" algn="ctr">
              <a:spcBef>
                <a:spcPct val="50000"/>
              </a:spcBef>
            </a:pPr>
            <a:endParaRPr lang="en-US" sz="6000" b="1">
              <a:cs typeface="Times New Roman" charset="0"/>
            </a:endParaRPr>
          </a:p>
        </p:txBody>
      </p:sp>
      <p:sp>
        <p:nvSpPr>
          <p:cNvPr id="50180" name="Slide Number Placeholder 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43351D23-168A-490C-A3BA-4192B5614EBE}" type="slidenum">
              <a:rPr lang="en-US" sz="1400"/>
              <a:pPr algn="r"/>
              <a:t>57</a:t>
            </a:fld>
            <a:endParaRPr lang="en-US" sz="1400"/>
          </a:p>
        </p:txBody>
      </p:sp>
    </p:spTree>
  </p:cSld>
  <p:clrMapOvr>
    <a:masterClrMapping/>
  </p:clrMapOvr>
  <p:transition spd="med">
    <p:random/>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685800" y="-228600"/>
            <a:ext cx="7772400" cy="1143000"/>
          </a:xfrm>
        </p:spPr>
        <p:txBody>
          <a:bodyPr/>
          <a:lstStyle/>
          <a:p>
            <a:pPr eaLnBrk="1" hangingPunct="1"/>
            <a:r>
              <a:rPr lang="en-US" altLang="en-US" b="1" smtClean="0"/>
              <a:t>Centrally Planned Economies</a:t>
            </a:r>
          </a:p>
        </p:txBody>
      </p:sp>
      <p:sp>
        <p:nvSpPr>
          <p:cNvPr id="82947" name="Rectangle 3"/>
          <p:cNvSpPr>
            <a:spLocks noGrp="1" noChangeArrowheads="1"/>
          </p:cNvSpPr>
          <p:nvPr>
            <p:ph type="body" idx="4294967295"/>
          </p:nvPr>
        </p:nvSpPr>
        <p:spPr>
          <a:xfrm>
            <a:off x="228600" y="685800"/>
            <a:ext cx="8763000" cy="1639888"/>
          </a:xfrm>
        </p:spPr>
        <p:txBody>
          <a:bodyPr>
            <a:noAutofit/>
          </a:bodyPr>
          <a:lstStyle/>
          <a:p>
            <a:pPr marL="533400" indent="-533400" eaLnBrk="1" hangingPunct="1">
              <a:spcBef>
                <a:spcPct val="0"/>
              </a:spcBef>
              <a:buFontTx/>
              <a:buNone/>
            </a:pPr>
            <a:r>
              <a:rPr lang="en-US" altLang="en-US" b="1" dirty="0" smtClean="0"/>
              <a:t>In a centrally planned economy (communism) the government… </a:t>
            </a:r>
          </a:p>
          <a:p>
            <a:pPr marL="914400" lvl="1" indent="-457200" eaLnBrk="1" hangingPunct="1">
              <a:spcBef>
                <a:spcPct val="0"/>
              </a:spcBef>
              <a:buFontTx/>
              <a:buAutoNum type="arabicPeriod"/>
            </a:pPr>
            <a:r>
              <a:rPr lang="en-US" altLang="en-US" sz="3200" b="1" dirty="0" smtClean="0">
                <a:solidFill>
                  <a:srgbClr val="000099"/>
                </a:solidFill>
              </a:rPr>
              <a:t>owns all the resources.</a:t>
            </a:r>
            <a:r>
              <a:rPr lang="en-US" altLang="en-US" b="1" dirty="0" smtClean="0">
                <a:solidFill>
                  <a:srgbClr val="000099"/>
                </a:solidFill>
              </a:rPr>
              <a:t>  </a:t>
            </a:r>
          </a:p>
          <a:p>
            <a:pPr marL="914400" lvl="1" indent="-457200" eaLnBrk="1" hangingPunct="1">
              <a:spcBef>
                <a:spcPct val="0"/>
              </a:spcBef>
              <a:buFontTx/>
              <a:buAutoNum type="arabicPeriod"/>
            </a:pPr>
            <a:r>
              <a:rPr lang="en-US" altLang="en-US" sz="3200" b="1" dirty="0" smtClean="0">
                <a:solidFill>
                  <a:srgbClr val="000099"/>
                </a:solidFill>
              </a:rPr>
              <a:t>decides what to produce, how much to produce, and who will receive it.</a:t>
            </a:r>
          </a:p>
          <a:p>
            <a:pPr marL="533400" indent="-533400" eaLnBrk="1" hangingPunct="1">
              <a:spcBef>
                <a:spcPct val="0"/>
              </a:spcBef>
              <a:buFontTx/>
              <a:buNone/>
            </a:pPr>
            <a:r>
              <a:rPr lang="en-US" altLang="en-US" b="1" dirty="0" smtClean="0">
                <a:solidFill>
                  <a:srgbClr val="990000"/>
                </a:solidFill>
              </a:rPr>
              <a:t>Examples:</a:t>
            </a:r>
          </a:p>
          <a:p>
            <a:pPr marL="914400" lvl="1" indent="-457200" eaLnBrk="1" hangingPunct="1">
              <a:spcBef>
                <a:spcPct val="0"/>
              </a:spcBef>
            </a:pPr>
            <a:r>
              <a:rPr lang="en-US" altLang="en-US" b="1" dirty="0" smtClean="0">
                <a:solidFill>
                  <a:srgbClr val="990000"/>
                </a:solidFill>
              </a:rPr>
              <a:t>Cuba, China, North Korea, former Soviet Union</a:t>
            </a:r>
          </a:p>
        </p:txBody>
      </p:sp>
      <p:sp>
        <p:nvSpPr>
          <p:cNvPr id="82948" name="Rectangle 4"/>
          <p:cNvSpPr>
            <a:spLocks noChangeArrowheads="1"/>
          </p:cNvSpPr>
          <p:nvPr/>
        </p:nvSpPr>
        <p:spPr bwMode="auto">
          <a:xfrm>
            <a:off x="0" y="4343400"/>
            <a:ext cx="9144000" cy="1116013"/>
          </a:xfrm>
          <a:prstGeom prst="rect">
            <a:avLst/>
          </a:prstGeom>
          <a:noFill/>
          <a:ln w="9525">
            <a:noFill/>
            <a:miter lim="800000"/>
            <a:headEnd/>
            <a:tailEnd/>
          </a:ln>
        </p:spPr>
        <p:txBody>
          <a:bodyPr/>
          <a:lstStyle/>
          <a:p>
            <a:pPr marL="342900" indent="-342900" algn="ctr">
              <a:lnSpc>
                <a:spcPct val="90000"/>
              </a:lnSpc>
              <a:spcBef>
                <a:spcPct val="20000"/>
              </a:spcBef>
            </a:pPr>
            <a:r>
              <a:rPr lang="en-US" altLang="en-US" sz="3600" b="1">
                <a:solidFill>
                  <a:srgbClr val="000099"/>
                </a:solidFill>
              </a:rPr>
              <a:t>Why do centrally planned economies face problems of poor-quality goods, shortages, and unhappy citizens?</a:t>
            </a:r>
            <a:r>
              <a:rPr lang="en-US" altLang="en-US" sz="3200"/>
              <a:t> </a:t>
            </a:r>
          </a:p>
          <a:p>
            <a:pPr marL="342900" indent="-342900" algn="ctr">
              <a:lnSpc>
                <a:spcPct val="90000"/>
              </a:lnSpc>
              <a:spcBef>
                <a:spcPct val="20000"/>
              </a:spcBef>
            </a:pPr>
            <a:r>
              <a:rPr lang="en-US" altLang="en-US" sz="3200" b="1"/>
              <a:t>NO PROFIT MEANS NO INCENTIVES!!</a:t>
            </a:r>
            <a:endParaRPr lang="en-US" altLang="en-US" sz="2800" b="1"/>
          </a:p>
        </p:txBody>
      </p:sp>
      <p:sp>
        <p:nvSpPr>
          <p:cNvPr id="51205" name="Slide Number Placeholder 4"/>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DFE5A2C6-5E22-4315-94B1-B80363ACDFD2}" type="slidenum">
              <a:rPr lang="en-US" sz="1400"/>
              <a:pPr algn="r"/>
              <a:t>58</a:t>
            </a:fld>
            <a:endParaRPr lang="en-US" sz="1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dissolve">
                                      <p:cBhvr>
                                        <p:cTn id="7" dur="500"/>
                                        <p:tgtEl>
                                          <p:spTgt spid="82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dissolve">
                                      <p:cBhvr>
                                        <p:cTn id="12" dur="500"/>
                                        <p:tgtEl>
                                          <p:spTgt spid="829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dissolve">
                                      <p:cBhvr>
                                        <p:cTn id="17" dur="500"/>
                                        <p:tgtEl>
                                          <p:spTgt spid="829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947">
                                            <p:txEl>
                                              <p:pRg st="3" end="3"/>
                                            </p:txEl>
                                          </p:spTgt>
                                        </p:tgtEl>
                                        <p:attrNameLst>
                                          <p:attrName>style.visibility</p:attrName>
                                        </p:attrNameLst>
                                      </p:cBhvr>
                                      <p:to>
                                        <p:strVal val="visible"/>
                                      </p:to>
                                    </p:set>
                                    <p:animEffect transition="in" filter="dissolve">
                                      <p:cBhvr>
                                        <p:cTn id="22" dur="500"/>
                                        <p:tgtEl>
                                          <p:spTgt spid="829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947">
                                            <p:txEl>
                                              <p:pRg st="4" end="4"/>
                                            </p:txEl>
                                          </p:spTgt>
                                        </p:tgtEl>
                                        <p:attrNameLst>
                                          <p:attrName>style.visibility</p:attrName>
                                        </p:attrNameLst>
                                      </p:cBhvr>
                                      <p:to>
                                        <p:strVal val="visible"/>
                                      </p:to>
                                    </p:set>
                                    <p:animEffect transition="in" filter="dissolve">
                                      <p:cBhvr>
                                        <p:cTn id="27" dur="500"/>
                                        <p:tgtEl>
                                          <p:spTgt spid="829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2948">
                                            <p:txEl>
                                              <p:pRg st="0" end="0"/>
                                            </p:txEl>
                                          </p:spTgt>
                                        </p:tgtEl>
                                        <p:attrNameLst>
                                          <p:attrName>style.visibility</p:attrName>
                                        </p:attrNameLst>
                                      </p:cBhvr>
                                      <p:to>
                                        <p:strVal val="visible"/>
                                      </p:to>
                                    </p:set>
                                    <p:animEffect transition="in" filter="dissolve">
                                      <p:cBhvr>
                                        <p:cTn id="32" dur="500"/>
                                        <p:tgtEl>
                                          <p:spTgt spid="8294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2948">
                                            <p:txEl>
                                              <p:pRg st="1" end="1"/>
                                            </p:txEl>
                                          </p:spTgt>
                                        </p:tgtEl>
                                        <p:attrNameLst>
                                          <p:attrName>style.visibility</p:attrName>
                                        </p:attrNameLst>
                                      </p:cBhvr>
                                      <p:to>
                                        <p:strVal val="visible"/>
                                      </p:to>
                                    </p:set>
                                    <p:animEffect transition="in" filter="dissolve">
                                      <p:cBhvr>
                                        <p:cTn id="37" dur="500"/>
                                        <p:tgtEl>
                                          <p:spTgt spid="829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bldLvl="2" autoUpdateAnimBg="0"/>
      <p:bldP spid="82948"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762000" y="0"/>
            <a:ext cx="7772400" cy="1143000"/>
          </a:xfrm>
        </p:spPr>
        <p:txBody>
          <a:bodyPr/>
          <a:lstStyle/>
          <a:p>
            <a:pPr eaLnBrk="1" hangingPunct="1"/>
            <a:r>
              <a:rPr lang="en-US" altLang="en-US" b="1" smtClean="0">
                <a:solidFill>
                  <a:schemeClr val="tx1"/>
                </a:solidFill>
              </a:rPr>
              <a:t>Advantages and Disadvantages</a:t>
            </a:r>
          </a:p>
        </p:txBody>
      </p:sp>
      <p:sp>
        <p:nvSpPr>
          <p:cNvPr id="93187" name="Rectangle 3"/>
          <p:cNvSpPr>
            <a:spLocks noGrp="1" noChangeArrowheads="1"/>
          </p:cNvSpPr>
          <p:nvPr>
            <p:ph type="body" idx="4294967295"/>
          </p:nvPr>
        </p:nvSpPr>
        <p:spPr>
          <a:xfrm>
            <a:off x="152400" y="2057400"/>
            <a:ext cx="4473575" cy="4572000"/>
          </a:xfrm>
        </p:spPr>
        <p:txBody>
          <a:bodyPr>
            <a:noAutofit/>
          </a:bodyPr>
          <a:lstStyle/>
          <a:p>
            <a:pPr marL="381000" indent="-381000" eaLnBrk="1" hangingPunct="1">
              <a:lnSpc>
                <a:spcPct val="90000"/>
              </a:lnSpc>
              <a:spcBef>
                <a:spcPct val="0"/>
              </a:spcBef>
              <a:buFontTx/>
              <a:buAutoNum type="arabicPeriod"/>
            </a:pPr>
            <a:r>
              <a:rPr lang="en-US" altLang="en-US" b="1" dirty="0" smtClean="0"/>
              <a:t>Low unemployment-everyone has a job</a:t>
            </a:r>
          </a:p>
          <a:p>
            <a:pPr marL="381000" indent="-381000" eaLnBrk="1" hangingPunct="1">
              <a:lnSpc>
                <a:spcPct val="90000"/>
              </a:lnSpc>
              <a:spcBef>
                <a:spcPct val="0"/>
              </a:spcBef>
              <a:buFontTx/>
              <a:buAutoNum type="arabicPeriod"/>
            </a:pPr>
            <a:r>
              <a:rPr lang="en-US" altLang="en-US" b="1" dirty="0" smtClean="0"/>
              <a:t>Great Job Security-the government doesn’t go out of business</a:t>
            </a:r>
          </a:p>
          <a:p>
            <a:pPr marL="381000" indent="-381000" eaLnBrk="1" hangingPunct="1">
              <a:lnSpc>
                <a:spcPct val="90000"/>
              </a:lnSpc>
              <a:spcBef>
                <a:spcPct val="0"/>
              </a:spcBef>
              <a:buFontTx/>
              <a:buAutoNum type="arabicPeriod"/>
            </a:pPr>
            <a:r>
              <a:rPr lang="en-US" altLang="en-US" b="1" dirty="0" smtClean="0"/>
              <a:t>Equal incomes means no extremely poor people</a:t>
            </a:r>
          </a:p>
          <a:p>
            <a:pPr marL="381000" indent="-381000" eaLnBrk="1" hangingPunct="1">
              <a:lnSpc>
                <a:spcPct val="90000"/>
              </a:lnSpc>
              <a:spcBef>
                <a:spcPct val="0"/>
              </a:spcBef>
              <a:buFontTx/>
              <a:buAutoNum type="arabicPeriod"/>
            </a:pPr>
            <a:r>
              <a:rPr lang="en-US" altLang="en-US" b="1" dirty="0" smtClean="0"/>
              <a:t>Free Health Care</a:t>
            </a:r>
          </a:p>
        </p:txBody>
      </p:sp>
      <p:sp>
        <p:nvSpPr>
          <p:cNvPr id="93197" name="Rectangle 13"/>
          <p:cNvSpPr>
            <a:spLocks noChangeArrowheads="1"/>
          </p:cNvSpPr>
          <p:nvPr/>
        </p:nvSpPr>
        <p:spPr bwMode="auto">
          <a:xfrm>
            <a:off x="266700" y="1082675"/>
            <a:ext cx="4152900" cy="914400"/>
          </a:xfrm>
          <a:prstGeom prst="rect">
            <a:avLst/>
          </a:prstGeom>
          <a:noFill/>
          <a:ln w="9525">
            <a:noFill/>
            <a:miter lim="800000"/>
            <a:headEnd/>
            <a:tailEnd/>
          </a:ln>
        </p:spPr>
        <p:txBody>
          <a:bodyPr anchor="ctr"/>
          <a:lstStyle/>
          <a:p>
            <a:pPr algn="ctr"/>
            <a:r>
              <a:rPr lang="en-US" altLang="en-US" sz="3200" b="1">
                <a:solidFill>
                  <a:srgbClr val="000099"/>
                </a:solidFill>
              </a:rPr>
              <a:t>What is GOOD about Communism?</a:t>
            </a:r>
          </a:p>
        </p:txBody>
      </p:sp>
      <p:sp>
        <p:nvSpPr>
          <p:cNvPr id="93198" name="Rectangle 14"/>
          <p:cNvSpPr>
            <a:spLocks noChangeArrowheads="1"/>
          </p:cNvSpPr>
          <p:nvPr/>
        </p:nvSpPr>
        <p:spPr bwMode="auto">
          <a:xfrm>
            <a:off x="4576763" y="1120775"/>
            <a:ext cx="4338637" cy="914400"/>
          </a:xfrm>
          <a:prstGeom prst="rect">
            <a:avLst/>
          </a:prstGeom>
          <a:noFill/>
          <a:ln w="9525">
            <a:noFill/>
            <a:miter lim="800000"/>
            <a:headEnd/>
            <a:tailEnd/>
          </a:ln>
        </p:spPr>
        <p:txBody>
          <a:bodyPr anchor="ctr"/>
          <a:lstStyle/>
          <a:p>
            <a:pPr algn="ctr"/>
            <a:r>
              <a:rPr lang="en-US" altLang="en-US" sz="3200" b="1">
                <a:solidFill>
                  <a:srgbClr val="000099"/>
                </a:solidFill>
              </a:rPr>
              <a:t>What is BAD about Communism?</a:t>
            </a:r>
          </a:p>
        </p:txBody>
      </p:sp>
      <p:sp>
        <p:nvSpPr>
          <p:cNvPr id="93199" name="Rectangle 15"/>
          <p:cNvSpPr>
            <a:spLocks noChangeArrowheads="1"/>
          </p:cNvSpPr>
          <p:nvPr/>
        </p:nvSpPr>
        <p:spPr bwMode="auto">
          <a:xfrm>
            <a:off x="4479925" y="2000250"/>
            <a:ext cx="4664075" cy="1611313"/>
          </a:xfrm>
          <a:prstGeom prst="rect">
            <a:avLst/>
          </a:prstGeom>
          <a:noFill/>
          <a:ln w="9525">
            <a:noFill/>
            <a:miter lim="800000"/>
            <a:headEnd/>
            <a:tailEnd/>
          </a:ln>
        </p:spPr>
        <p:txBody>
          <a:bodyPr/>
          <a:lstStyle/>
          <a:p>
            <a:pPr marL="381000" indent="-381000">
              <a:lnSpc>
                <a:spcPct val="90000"/>
              </a:lnSpc>
              <a:buFontTx/>
              <a:buAutoNum type="arabicPeriod"/>
            </a:pPr>
            <a:r>
              <a:rPr lang="en-US" altLang="en-US" sz="3200" b="1" dirty="0"/>
              <a:t>No incentive to work harder</a:t>
            </a:r>
          </a:p>
          <a:p>
            <a:pPr marL="381000" indent="-381000">
              <a:lnSpc>
                <a:spcPct val="90000"/>
              </a:lnSpc>
              <a:buFontTx/>
              <a:buAutoNum type="arabicPeriod"/>
            </a:pPr>
            <a:r>
              <a:rPr lang="en-US" altLang="en-US" sz="3200" b="1" dirty="0"/>
              <a:t>No incentive to innovate or come up with good ideas</a:t>
            </a:r>
          </a:p>
          <a:p>
            <a:pPr marL="381000" indent="-381000">
              <a:lnSpc>
                <a:spcPct val="90000"/>
              </a:lnSpc>
              <a:buFontTx/>
              <a:buAutoNum type="arabicPeriod"/>
            </a:pPr>
            <a:r>
              <a:rPr lang="en-US" altLang="en-US" sz="3200" b="1" dirty="0"/>
              <a:t>No Competition keeps quality of goods poor.</a:t>
            </a:r>
          </a:p>
          <a:p>
            <a:pPr marL="381000" indent="-381000">
              <a:lnSpc>
                <a:spcPct val="90000"/>
              </a:lnSpc>
              <a:buFontTx/>
              <a:buAutoNum type="arabicPeriod"/>
            </a:pPr>
            <a:r>
              <a:rPr lang="en-US" altLang="en-US" sz="3200" b="1" dirty="0"/>
              <a:t>Corrupt leaders</a:t>
            </a:r>
          </a:p>
          <a:p>
            <a:pPr marL="381000" indent="-381000">
              <a:lnSpc>
                <a:spcPct val="90000"/>
              </a:lnSpc>
              <a:buFontTx/>
              <a:buAutoNum type="arabicPeriod"/>
            </a:pPr>
            <a:r>
              <a:rPr lang="en-US" altLang="en-US" sz="3200" b="1" dirty="0"/>
              <a:t>Few individual freedoms</a:t>
            </a:r>
          </a:p>
        </p:txBody>
      </p:sp>
      <p:sp>
        <p:nvSpPr>
          <p:cNvPr id="52231"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EF4836B8-5758-4A38-B416-92D202EC004F}" type="slidenum">
              <a:rPr lang="en-US" sz="1400"/>
              <a:pPr algn="r"/>
              <a:t>59</a:t>
            </a:fld>
            <a:endParaRPr lang="en-US" sz="1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3197"/>
                                        </p:tgtEl>
                                        <p:attrNameLst>
                                          <p:attrName>style.visibility</p:attrName>
                                        </p:attrNameLst>
                                      </p:cBhvr>
                                      <p:to>
                                        <p:strVal val="visible"/>
                                      </p:to>
                                    </p:set>
                                    <p:animEffect transition="in" filter="dissolve">
                                      <p:cBhvr>
                                        <p:cTn id="7" dur="500"/>
                                        <p:tgtEl>
                                          <p:spTgt spid="9319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3198"/>
                                        </p:tgtEl>
                                        <p:attrNameLst>
                                          <p:attrName>style.visibility</p:attrName>
                                        </p:attrNameLst>
                                      </p:cBhvr>
                                      <p:to>
                                        <p:strVal val="visible"/>
                                      </p:to>
                                    </p:set>
                                    <p:animEffect transition="in" filter="dissolve">
                                      <p:cBhvr>
                                        <p:cTn id="12" dur="500"/>
                                        <p:tgtEl>
                                          <p:spTgt spid="9319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3187">
                                            <p:txEl>
                                              <p:pRg st="0" end="0"/>
                                            </p:txEl>
                                          </p:spTgt>
                                        </p:tgtEl>
                                        <p:attrNameLst>
                                          <p:attrName>style.visibility</p:attrName>
                                        </p:attrNameLst>
                                      </p:cBhvr>
                                      <p:to>
                                        <p:strVal val="visible"/>
                                      </p:to>
                                    </p:set>
                                    <p:animEffect transition="in" filter="dissolve">
                                      <p:cBhvr>
                                        <p:cTn id="17" dur="500"/>
                                        <p:tgtEl>
                                          <p:spTgt spid="931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3187">
                                            <p:txEl>
                                              <p:pRg st="1" end="1"/>
                                            </p:txEl>
                                          </p:spTgt>
                                        </p:tgtEl>
                                        <p:attrNameLst>
                                          <p:attrName>style.visibility</p:attrName>
                                        </p:attrNameLst>
                                      </p:cBhvr>
                                      <p:to>
                                        <p:strVal val="visible"/>
                                      </p:to>
                                    </p:set>
                                    <p:animEffect transition="in" filter="dissolve">
                                      <p:cBhvr>
                                        <p:cTn id="22" dur="500"/>
                                        <p:tgtEl>
                                          <p:spTgt spid="9318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3187">
                                            <p:txEl>
                                              <p:pRg st="2" end="2"/>
                                            </p:txEl>
                                          </p:spTgt>
                                        </p:tgtEl>
                                        <p:attrNameLst>
                                          <p:attrName>style.visibility</p:attrName>
                                        </p:attrNameLst>
                                      </p:cBhvr>
                                      <p:to>
                                        <p:strVal val="visible"/>
                                      </p:to>
                                    </p:set>
                                    <p:animEffect transition="in" filter="dissolve">
                                      <p:cBhvr>
                                        <p:cTn id="27" dur="500"/>
                                        <p:tgtEl>
                                          <p:spTgt spid="9318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3187">
                                            <p:txEl>
                                              <p:pRg st="3" end="3"/>
                                            </p:txEl>
                                          </p:spTgt>
                                        </p:tgtEl>
                                        <p:attrNameLst>
                                          <p:attrName>style.visibility</p:attrName>
                                        </p:attrNameLst>
                                      </p:cBhvr>
                                      <p:to>
                                        <p:strVal val="visible"/>
                                      </p:to>
                                    </p:set>
                                    <p:animEffect transition="in" filter="dissolve">
                                      <p:cBhvr>
                                        <p:cTn id="32" dur="500"/>
                                        <p:tgtEl>
                                          <p:spTgt spid="9318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3199">
                                            <p:txEl>
                                              <p:pRg st="0" end="0"/>
                                            </p:txEl>
                                          </p:spTgt>
                                        </p:tgtEl>
                                        <p:attrNameLst>
                                          <p:attrName>style.visibility</p:attrName>
                                        </p:attrNameLst>
                                      </p:cBhvr>
                                      <p:to>
                                        <p:strVal val="visible"/>
                                      </p:to>
                                    </p:set>
                                    <p:animEffect transition="in" filter="dissolve">
                                      <p:cBhvr>
                                        <p:cTn id="37" dur="500"/>
                                        <p:tgtEl>
                                          <p:spTgt spid="9319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3199">
                                            <p:txEl>
                                              <p:pRg st="1" end="1"/>
                                            </p:txEl>
                                          </p:spTgt>
                                        </p:tgtEl>
                                        <p:attrNameLst>
                                          <p:attrName>style.visibility</p:attrName>
                                        </p:attrNameLst>
                                      </p:cBhvr>
                                      <p:to>
                                        <p:strVal val="visible"/>
                                      </p:to>
                                    </p:set>
                                    <p:animEffect transition="in" filter="dissolve">
                                      <p:cBhvr>
                                        <p:cTn id="42" dur="500"/>
                                        <p:tgtEl>
                                          <p:spTgt spid="9319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3199">
                                            <p:txEl>
                                              <p:pRg st="2" end="2"/>
                                            </p:txEl>
                                          </p:spTgt>
                                        </p:tgtEl>
                                        <p:attrNameLst>
                                          <p:attrName>style.visibility</p:attrName>
                                        </p:attrNameLst>
                                      </p:cBhvr>
                                      <p:to>
                                        <p:strVal val="visible"/>
                                      </p:to>
                                    </p:set>
                                    <p:animEffect transition="in" filter="dissolve">
                                      <p:cBhvr>
                                        <p:cTn id="47" dur="500"/>
                                        <p:tgtEl>
                                          <p:spTgt spid="9319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3199">
                                            <p:txEl>
                                              <p:pRg st="3" end="3"/>
                                            </p:txEl>
                                          </p:spTgt>
                                        </p:tgtEl>
                                        <p:attrNameLst>
                                          <p:attrName>style.visibility</p:attrName>
                                        </p:attrNameLst>
                                      </p:cBhvr>
                                      <p:to>
                                        <p:strVal val="visible"/>
                                      </p:to>
                                    </p:set>
                                    <p:animEffect transition="in" filter="dissolve">
                                      <p:cBhvr>
                                        <p:cTn id="52" dur="500"/>
                                        <p:tgtEl>
                                          <p:spTgt spid="9319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3199">
                                            <p:txEl>
                                              <p:pRg st="4" end="4"/>
                                            </p:txEl>
                                          </p:spTgt>
                                        </p:tgtEl>
                                        <p:attrNameLst>
                                          <p:attrName>style.visibility</p:attrName>
                                        </p:attrNameLst>
                                      </p:cBhvr>
                                      <p:to>
                                        <p:strVal val="visible"/>
                                      </p:to>
                                    </p:set>
                                    <p:animEffect transition="in" filter="dissolve">
                                      <p:cBhvr>
                                        <p:cTn id="57" dur="500"/>
                                        <p:tgtEl>
                                          <p:spTgt spid="931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bldLvl="2" autoUpdateAnimBg="0"/>
      <p:bldP spid="93197" grpId="0" autoUpdateAnimBg="0"/>
      <p:bldP spid="93198" grpId="0" autoUpdateAnimBg="0"/>
      <p:bldP spid="93199"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Grp="1" noChangeArrowheads="1"/>
          </p:cNvSpPr>
          <p:nvPr>
            <p:ph type="title" idx="4294967295"/>
          </p:nvPr>
        </p:nvSpPr>
        <p:spPr>
          <a:xfrm>
            <a:off x="533400" y="3810000"/>
            <a:ext cx="7772400" cy="1143000"/>
          </a:xfrm>
        </p:spPr>
        <p:txBody>
          <a:bodyPr/>
          <a:lstStyle/>
          <a:p>
            <a:r>
              <a:rPr lang="en-US" altLang="en-US" b="1" smtClean="0"/>
              <a:t>Positive vs. Normative </a:t>
            </a:r>
          </a:p>
        </p:txBody>
      </p:sp>
      <p:sp>
        <p:nvSpPr>
          <p:cNvPr id="194563" name="Rectangle 3"/>
          <p:cNvSpPr>
            <a:spLocks noChangeArrowheads="1"/>
          </p:cNvSpPr>
          <p:nvPr/>
        </p:nvSpPr>
        <p:spPr bwMode="auto">
          <a:xfrm>
            <a:off x="304800" y="4800600"/>
            <a:ext cx="8435975" cy="1800225"/>
          </a:xfrm>
          <a:prstGeom prst="rect">
            <a:avLst/>
          </a:prstGeom>
          <a:noFill/>
          <a:ln w="9525">
            <a:noFill/>
            <a:miter lim="800000"/>
            <a:headEnd/>
            <a:tailEnd/>
          </a:ln>
        </p:spPr>
        <p:txBody>
          <a:bodyPr>
            <a:spAutoFit/>
          </a:bodyPr>
          <a:lstStyle/>
          <a:p>
            <a:pPr eaLnBrk="0" hangingPunct="0">
              <a:buClr>
                <a:schemeClr val="tx1"/>
              </a:buClr>
              <a:buSzPct val="150000"/>
            </a:pPr>
            <a:r>
              <a:rPr kumimoji="1" lang="en-US" altLang="en-US" sz="2800" b="1">
                <a:solidFill>
                  <a:srgbClr val="000099"/>
                </a:solidFill>
                <a:cs typeface="Times New Roman" charset="0"/>
              </a:rPr>
              <a:t>Positive Statements</a:t>
            </a:r>
            <a:r>
              <a:rPr kumimoji="1" lang="en-US" altLang="en-US" sz="2800" b="1">
                <a:cs typeface="Times New Roman" charset="0"/>
              </a:rPr>
              <a:t>- Based on facts. Avoids value judgements (</a:t>
            </a:r>
            <a:r>
              <a:rPr kumimoji="1" lang="en-US" altLang="en-US" sz="2800" b="1">
                <a:solidFill>
                  <a:srgbClr val="990000"/>
                </a:solidFill>
                <a:cs typeface="Times New Roman" charset="0"/>
              </a:rPr>
              <a:t>what is</a:t>
            </a:r>
            <a:r>
              <a:rPr kumimoji="1" lang="en-US" altLang="en-US" sz="2800" b="1">
                <a:cs typeface="Times New Roman" charset="0"/>
              </a:rPr>
              <a:t>).</a:t>
            </a:r>
          </a:p>
          <a:p>
            <a:pPr eaLnBrk="0" hangingPunct="0">
              <a:buClr>
                <a:schemeClr val="tx1"/>
              </a:buClr>
              <a:buSzPct val="150000"/>
            </a:pPr>
            <a:r>
              <a:rPr kumimoji="1" lang="en-US" altLang="en-US" sz="2800" b="1">
                <a:solidFill>
                  <a:srgbClr val="000099"/>
                </a:solidFill>
              </a:rPr>
              <a:t>Normative Statements</a:t>
            </a:r>
            <a:r>
              <a:rPr kumimoji="1" lang="en-US" altLang="en-US" sz="2800" b="1"/>
              <a:t>- Includes value judgements (</a:t>
            </a:r>
            <a:r>
              <a:rPr kumimoji="1" lang="en-US" altLang="en-US" sz="2800" b="1">
                <a:solidFill>
                  <a:srgbClr val="990000"/>
                </a:solidFill>
              </a:rPr>
              <a:t>what ought to be</a:t>
            </a:r>
            <a:r>
              <a:rPr kumimoji="1" lang="en-US" altLang="en-US" sz="2800" b="1"/>
              <a:t>).</a:t>
            </a:r>
            <a:endParaRPr kumimoji="1" lang="en-US" altLang="en-US" b="1"/>
          </a:p>
        </p:txBody>
      </p:sp>
      <p:sp>
        <p:nvSpPr>
          <p:cNvPr id="13316"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lstStyle/>
          <a:p>
            <a:pPr algn="ctr" eaLnBrk="0" hangingPunct="0"/>
            <a:r>
              <a:rPr lang="en-US" altLang="en-US" sz="4400" b="1">
                <a:solidFill>
                  <a:schemeClr val="tx2"/>
                </a:solidFill>
              </a:rPr>
              <a:t>How is Economics used? </a:t>
            </a:r>
          </a:p>
        </p:txBody>
      </p:sp>
      <p:sp>
        <p:nvSpPr>
          <p:cNvPr id="194565" name="Rectangle 5"/>
          <p:cNvSpPr>
            <a:spLocks noChangeArrowheads="1"/>
          </p:cNvSpPr>
          <p:nvPr/>
        </p:nvSpPr>
        <p:spPr bwMode="auto">
          <a:xfrm>
            <a:off x="228600" y="990600"/>
            <a:ext cx="8915400" cy="3016250"/>
          </a:xfrm>
          <a:prstGeom prst="rect">
            <a:avLst/>
          </a:prstGeom>
          <a:noFill/>
          <a:ln w="9525">
            <a:noFill/>
            <a:miter lim="800000"/>
            <a:headEnd/>
            <a:tailEnd/>
          </a:ln>
        </p:spPr>
        <p:txBody>
          <a:bodyPr>
            <a:spAutoFit/>
          </a:bodyPr>
          <a:lstStyle/>
          <a:p>
            <a:pPr eaLnBrk="0" hangingPunct="0">
              <a:buClr>
                <a:schemeClr val="tx1"/>
              </a:buClr>
              <a:buSzPct val="150000"/>
              <a:buFontTx/>
              <a:buChar char="•"/>
            </a:pPr>
            <a:r>
              <a:rPr kumimoji="1" lang="en-US" altLang="en-US" sz="3200" b="1">
                <a:solidFill>
                  <a:srgbClr val="000099"/>
                </a:solidFill>
                <a:cs typeface="Times New Roman" charset="0"/>
              </a:rPr>
              <a:t> </a:t>
            </a:r>
            <a:r>
              <a:rPr kumimoji="1" lang="en-US" altLang="en-US" sz="3200" b="1">
                <a:cs typeface="Times New Roman" charset="0"/>
              </a:rPr>
              <a:t>Economists use the scientific method to make generalizations and abstractions to develop theories. This is called </a:t>
            </a:r>
            <a:r>
              <a:rPr kumimoji="1" lang="en-US" altLang="en-US" sz="3200" b="1">
                <a:solidFill>
                  <a:srgbClr val="990000"/>
                </a:solidFill>
                <a:cs typeface="Times New Roman" charset="0"/>
              </a:rPr>
              <a:t>theoretical economics.</a:t>
            </a:r>
            <a:r>
              <a:rPr kumimoji="1" lang="en-US" altLang="en-US" sz="3200" b="1">
                <a:cs typeface="Times New Roman" charset="0"/>
              </a:rPr>
              <a:t> </a:t>
            </a:r>
          </a:p>
          <a:p>
            <a:pPr eaLnBrk="0" hangingPunct="0">
              <a:buClr>
                <a:schemeClr val="tx1"/>
              </a:buClr>
              <a:buSzPct val="150000"/>
              <a:buFontTx/>
              <a:buChar char="•"/>
            </a:pPr>
            <a:r>
              <a:rPr kumimoji="1" lang="en-US" altLang="en-US" sz="2800" b="1"/>
              <a:t> </a:t>
            </a:r>
            <a:r>
              <a:rPr kumimoji="1" lang="en-US" altLang="en-US" sz="3200" b="1"/>
              <a:t>These theories are then applied to fix problems or meet economic goals. This is called </a:t>
            </a:r>
            <a:r>
              <a:rPr kumimoji="1" lang="en-US" altLang="en-US" sz="3200" b="1">
                <a:solidFill>
                  <a:srgbClr val="990000"/>
                </a:solidFill>
              </a:rPr>
              <a:t>policy economics.</a:t>
            </a:r>
            <a:r>
              <a:rPr kumimoji="1" lang="en-US" altLang="en-US" sz="2800" b="1"/>
              <a:t>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65">
                                            <p:txEl>
                                              <p:pRg st="0" end="0"/>
                                            </p:txEl>
                                          </p:spTgt>
                                        </p:tgtEl>
                                        <p:attrNameLst>
                                          <p:attrName>style.visibility</p:attrName>
                                        </p:attrNameLst>
                                      </p:cBhvr>
                                      <p:to>
                                        <p:strVal val="visible"/>
                                      </p:to>
                                    </p:set>
                                    <p:animEffect transition="in" filter="dissolve">
                                      <p:cBhvr>
                                        <p:cTn id="7" dur="500"/>
                                        <p:tgtEl>
                                          <p:spTgt spid="1945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65">
                                            <p:txEl>
                                              <p:pRg st="1" end="1"/>
                                            </p:txEl>
                                          </p:spTgt>
                                        </p:tgtEl>
                                        <p:attrNameLst>
                                          <p:attrName>style.visibility</p:attrName>
                                        </p:attrNameLst>
                                      </p:cBhvr>
                                      <p:to>
                                        <p:strVal val="visible"/>
                                      </p:to>
                                    </p:set>
                                    <p:animEffect transition="in" filter="dissolve">
                                      <p:cBhvr>
                                        <p:cTn id="12" dur="500"/>
                                        <p:tgtEl>
                                          <p:spTgt spid="1945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562"/>
                                        </p:tgtEl>
                                        <p:attrNameLst>
                                          <p:attrName>style.visibility</p:attrName>
                                        </p:attrNameLst>
                                      </p:cBhvr>
                                      <p:to>
                                        <p:strVal val="visible"/>
                                      </p:to>
                                    </p:set>
                                    <p:animEffect transition="in" filter="dissolve">
                                      <p:cBhvr>
                                        <p:cTn id="17" dur="500"/>
                                        <p:tgtEl>
                                          <p:spTgt spid="19456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563">
                                            <p:txEl>
                                              <p:pRg st="0" end="0"/>
                                            </p:txEl>
                                          </p:spTgt>
                                        </p:tgtEl>
                                        <p:attrNameLst>
                                          <p:attrName>style.visibility</p:attrName>
                                        </p:attrNameLst>
                                      </p:cBhvr>
                                      <p:to>
                                        <p:strVal val="visible"/>
                                      </p:to>
                                    </p:set>
                                    <p:animEffect transition="in" filter="dissolve">
                                      <p:cBhvr>
                                        <p:cTn id="22" dur="500"/>
                                        <p:tgtEl>
                                          <p:spTgt spid="19456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4563">
                                            <p:txEl>
                                              <p:pRg st="1" end="1"/>
                                            </p:txEl>
                                          </p:spTgt>
                                        </p:tgtEl>
                                        <p:attrNameLst>
                                          <p:attrName>style.visibility</p:attrName>
                                        </p:attrNameLst>
                                      </p:cBhvr>
                                      <p:to>
                                        <p:strVal val="visible"/>
                                      </p:to>
                                    </p:set>
                                    <p:animEffect transition="in" filter="dissolve">
                                      <p:cBhvr>
                                        <p:cTn id="27" dur="500"/>
                                        <p:tgtEl>
                                          <p:spTgt spid="194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autoUpdateAnimBg="0"/>
      <p:bldP spid="194563" grpId="0" build="p" bldLvl="2" autoUpdateAnimBg="0"/>
      <p:bldP spid="194565" grpId="0" build="p" bldLvl="2"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828800" y="1543050"/>
            <a:ext cx="6972300" cy="457200"/>
          </a:xfrm>
          <a:prstGeom prst="rect">
            <a:avLst/>
          </a:prstGeom>
          <a:noFill/>
          <a:ln w="19050">
            <a:noFill/>
            <a:miter lim="800000"/>
            <a:headEnd/>
            <a:tailEnd/>
          </a:ln>
        </p:spPr>
        <p:txBody>
          <a:bodyPr lIns="92075" tIns="46038" rIns="92075" bIns="46038">
            <a:spAutoFit/>
          </a:bodyPr>
          <a:lstStyle/>
          <a:p>
            <a:pPr>
              <a:spcBef>
                <a:spcPct val="50000"/>
              </a:spcBef>
            </a:pPr>
            <a:endParaRPr lang="en-US">
              <a:cs typeface="Arial" charset="0"/>
            </a:endParaRPr>
          </a:p>
        </p:txBody>
      </p:sp>
      <p:sp>
        <p:nvSpPr>
          <p:cNvPr id="53251" name="Rectangle 3"/>
          <p:cNvSpPr>
            <a:spLocks noChangeArrowheads="1"/>
          </p:cNvSpPr>
          <p:nvPr/>
        </p:nvSpPr>
        <p:spPr bwMode="auto">
          <a:xfrm>
            <a:off x="255588" y="2393950"/>
            <a:ext cx="8504237" cy="1584325"/>
          </a:xfrm>
          <a:prstGeom prst="rect">
            <a:avLst/>
          </a:prstGeom>
          <a:noFill/>
          <a:ln w="9525">
            <a:noFill/>
            <a:miter lim="800000"/>
            <a:headEnd/>
            <a:tailEnd/>
          </a:ln>
        </p:spPr>
        <p:txBody>
          <a:bodyPr>
            <a:spAutoFit/>
          </a:bodyPr>
          <a:lstStyle/>
          <a:p>
            <a:pPr marL="457200" indent="-457200" algn="ctr"/>
            <a:r>
              <a:rPr lang="en-US" sz="5400" b="1">
                <a:cs typeface="Times New Roman" charset="0"/>
              </a:rPr>
              <a:t>Free Market System</a:t>
            </a:r>
          </a:p>
          <a:p>
            <a:pPr marL="457200" indent="-457200" algn="ctr"/>
            <a:r>
              <a:rPr lang="en-US" sz="4400" b="1">
                <a:solidFill>
                  <a:srgbClr val="000099"/>
                </a:solidFill>
                <a:cs typeface="Times New Roman" charset="0"/>
              </a:rPr>
              <a:t>(aka Capitalism)</a:t>
            </a:r>
          </a:p>
        </p:txBody>
      </p:sp>
      <p:sp>
        <p:nvSpPr>
          <p:cNvPr id="53252" name="Slide Number Placeholder 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FD246C1C-DA08-4DD4-8D78-E4E6B2C77939}" type="slidenum">
              <a:rPr lang="en-US" sz="1400"/>
              <a:pPr algn="r"/>
              <a:t>60</a:t>
            </a:fld>
            <a:endParaRPr lang="en-US" sz="1400"/>
          </a:p>
        </p:txBody>
      </p:sp>
    </p:spTree>
  </p:cSld>
  <p:clrMapOvr>
    <a:masterClrMapping/>
  </p:clrMapOvr>
  <p:transition spd="med">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685800" y="0"/>
            <a:ext cx="7772400" cy="1143000"/>
          </a:xfrm>
        </p:spPr>
        <p:txBody>
          <a:bodyPr/>
          <a:lstStyle/>
          <a:p>
            <a:pPr eaLnBrk="1" hangingPunct="1"/>
            <a:r>
              <a:rPr lang="en-US" b="1" smtClean="0">
                <a:solidFill>
                  <a:srgbClr val="000099"/>
                </a:solidFill>
              </a:rPr>
              <a:t>Characteristics of Free Market</a:t>
            </a:r>
          </a:p>
        </p:txBody>
      </p:sp>
      <p:sp>
        <p:nvSpPr>
          <p:cNvPr id="84995" name="Text Box 3"/>
          <p:cNvSpPr txBox="1">
            <a:spLocks noChangeArrowheads="1"/>
          </p:cNvSpPr>
          <p:nvPr/>
        </p:nvSpPr>
        <p:spPr bwMode="auto">
          <a:xfrm>
            <a:off x="188913" y="1066800"/>
            <a:ext cx="8955087" cy="5632450"/>
          </a:xfrm>
          <a:prstGeom prst="rect">
            <a:avLst/>
          </a:prstGeom>
          <a:noFill/>
          <a:ln w="9525">
            <a:noFill/>
            <a:miter lim="800000"/>
            <a:headEnd/>
            <a:tailEnd/>
          </a:ln>
        </p:spPr>
        <p:txBody>
          <a:bodyPr>
            <a:spAutoFit/>
          </a:bodyPr>
          <a:lstStyle/>
          <a:p>
            <a:pPr marL="457200" indent="-457200" eaLnBrk="0" hangingPunct="0">
              <a:spcBef>
                <a:spcPct val="50000"/>
              </a:spcBef>
              <a:buFontTx/>
              <a:buAutoNum type="arabicPeriod"/>
            </a:pPr>
            <a:r>
              <a:rPr kumimoji="1" lang="en-US" sz="2800" b="1">
                <a:latin typeface="Arial" charset="0"/>
              </a:rPr>
              <a:t>Little government involvement in the economy. </a:t>
            </a:r>
            <a:r>
              <a:rPr kumimoji="1" lang="en-US" sz="2800" b="1">
                <a:solidFill>
                  <a:srgbClr val="990000"/>
                </a:solidFill>
                <a:latin typeface="Arial" charset="0"/>
              </a:rPr>
              <a:t>(Laissez Faire = Let it be)</a:t>
            </a:r>
            <a:r>
              <a:rPr kumimoji="1" lang="en-US" sz="2800">
                <a:latin typeface="Arial" charset="0"/>
              </a:rPr>
              <a:t>  </a:t>
            </a:r>
          </a:p>
          <a:p>
            <a:pPr marL="457200" indent="-457200" eaLnBrk="0" hangingPunct="0">
              <a:spcBef>
                <a:spcPct val="50000"/>
              </a:spcBef>
              <a:buFontTx/>
              <a:buAutoNum type="arabicPeriod"/>
            </a:pPr>
            <a:r>
              <a:rPr kumimoji="1" lang="en-US" sz="2800" b="1">
                <a:latin typeface="Arial" charset="0"/>
              </a:rPr>
              <a:t>Individuals OWN resources and answer the three economic questions.</a:t>
            </a:r>
          </a:p>
          <a:p>
            <a:pPr marL="457200" indent="-457200" eaLnBrk="0" hangingPunct="0">
              <a:spcBef>
                <a:spcPct val="50000"/>
              </a:spcBef>
              <a:buFontTx/>
              <a:buAutoNum type="arabicPeriod"/>
            </a:pPr>
            <a:r>
              <a:rPr kumimoji="1" lang="en-US" sz="2800" b="1">
                <a:latin typeface="Arial" charset="0"/>
              </a:rPr>
              <a:t>The opportunity to make PROFIT gives people INCENTIVE to produce quality items efficiently.</a:t>
            </a:r>
          </a:p>
          <a:p>
            <a:pPr marL="457200" indent="-457200" eaLnBrk="0" hangingPunct="0">
              <a:spcBef>
                <a:spcPct val="50000"/>
              </a:spcBef>
              <a:buFontTx/>
              <a:buAutoNum type="arabicPeriod"/>
            </a:pPr>
            <a:r>
              <a:rPr kumimoji="1" lang="en-US" sz="2800" b="1">
                <a:latin typeface="Arial" charset="0"/>
              </a:rPr>
              <a:t>Wide variety of goods available to consumers. </a:t>
            </a:r>
          </a:p>
          <a:p>
            <a:pPr marL="457200" indent="-457200" eaLnBrk="0" hangingPunct="0">
              <a:spcBef>
                <a:spcPct val="50000"/>
              </a:spcBef>
              <a:buFontTx/>
              <a:buAutoNum type="arabicPeriod"/>
            </a:pPr>
            <a:r>
              <a:rPr kumimoji="1" lang="en-US" sz="2800" b="1">
                <a:latin typeface="Arial" charset="0"/>
              </a:rPr>
              <a:t>Competition and Self-Interest work together to </a:t>
            </a:r>
            <a:r>
              <a:rPr kumimoji="1" lang="en-US" sz="2800" b="1" u="sng">
                <a:latin typeface="Arial" charset="0"/>
              </a:rPr>
              <a:t>regulate the economy </a:t>
            </a:r>
            <a:r>
              <a:rPr kumimoji="1" lang="en-US" sz="2800" b="1">
                <a:latin typeface="Arial" charset="0"/>
              </a:rPr>
              <a:t>(keep prices down and quality up).</a:t>
            </a:r>
          </a:p>
          <a:p>
            <a:pPr marL="457200" indent="-457200" algn="ctr" eaLnBrk="0" hangingPunct="0">
              <a:spcBef>
                <a:spcPct val="50000"/>
              </a:spcBef>
            </a:pPr>
            <a:r>
              <a:rPr kumimoji="1" lang="en-US" sz="1800" b="1">
                <a:solidFill>
                  <a:srgbClr val="990000"/>
                </a:solidFill>
                <a:latin typeface="Arial" charset="0"/>
              </a:rPr>
              <a:t>Reword for Communism</a:t>
            </a:r>
          </a:p>
        </p:txBody>
      </p:sp>
      <p:sp>
        <p:nvSpPr>
          <p:cNvPr id="54276" name="Slide Number Placeholder 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51CC5417-A3BB-46CA-8FF8-CFDBDDCA96F5}" type="slidenum">
              <a:rPr lang="en-US" sz="1400"/>
              <a:pPr algn="r"/>
              <a:t>61</a:t>
            </a:fld>
            <a:endParaRPr lang="en-US" sz="1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dissolve">
                                      <p:cBhvr>
                                        <p:cTn id="7" dur="5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dissolve">
                                      <p:cBhvr>
                                        <p:cTn id="12" dur="500"/>
                                        <p:tgtEl>
                                          <p:spTgt spid="84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dissolve">
                                      <p:cBhvr>
                                        <p:cTn id="17" dur="500"/>
                                        <p:tgtEl>
                                          <p:spTgt spid="84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dissolve">
                                      <p:cBhvr>
                                        <p:cTn id="22" dur="500"/>
                                        <p:tgtEl>
                                          <p:spTgt spid="849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4995">
                                            <p:txEl>
                                              <p:pRg st="4" end="4"/>
                                            </p:txEl>
                                          </p:spTgt>
                                        </p:tgtEl>
                                        <p:attrNameLst>
                                          <p:attrName>style.visibility</p:attrName>
                                        </p:attrNameLst>
                                      </p:cBhvr>
                                      <p:to>
                                        <p:strVal val="visible"/>
                                      </p:to>
                                    </p:set>
                                    <p:animEffect transition="in" filter="dissolve">
                                      <p:cBhvr>
                                        <p:cTn id="27" dur="500"/>
                                        <p:tgtEl>
                                          <p:spTgt spid="849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4995">
                                            <p:txEl>
                                              <p:pRg st="5" end="5"/>
                                            </p:txEl>
                                          </p:spTgt>
                                        </p:tgtEl>
                                        <p:attrNameLst>
                                          <p:attrName>style.visibility</p:attrName>
                                        </p:attrNameLst>
                                      </p:cBhvr>
                                      <p:to>
                                        <p:strVal val="visible"/>
                                      </p:to>
                                    </p:set>
                                    <p:animEffect transition="in" filter="dissolve">
                                      <p:cBhvr>
                                        <p:cTn id="32" dur="500"/>
                                        <p:tgtEl>
                                          <p:spTgt spid="849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5" name="Rectangle 3"/>
          <p:cNvSpPr>
            <a:spLocks noGrp="1" noChangeArrowheads="1"/>
          </p:cNvSpPr>
          <p:nvPr>
            <p:ph type="title" idx="4294967295"/>
          </p:nvPr>
        </p:nvSpPr>
        <p:spPr>
          <a:xfrm>
            <a:off x="609600" y="-228600"/>
            <a:ext cx="7772400" cy="1143000"/>
          </a:xfrm>
        </p:spPr>
        <p:txBody>
          <a:bodyPr/>
          <a:lstStyle/>
          <a:p>
            <a:pPr eaLnBrk="1" hangingPunct="1"/>
            <a:r>
              <a:rPr lang="en-US" sz="4800" b="1" dirty="0" smtClean="0"/>
              <a:t>Example of Free Market</a:t>
            </a:r>
          </a:p>
        </p:txBody>
      </p:sp>
      <p:sp>
        <p:nvSpPr>
          <p:cNvPr id="90116" name="Rectangle 4"/>
          <p:cNvSpPr>
            <a:spLocks noChangeArrowheads="1"/>
          </p:cNvSpPr>
          <p:nvPr/>
        </p:nvSpPr>
        <p:spPr bwMode="auto">
          <a:xfrm>
            <a:off x="381000" y="838200"/>
            <a:ext cx="8577263" cy="5727700"/>
          </a:xfrm>
          <a:prstGeom prst="rect">
            <a:avLst/>
          </a:prstGeom>
          <a:noFill/>
          <a:ln w="9525">
            <a:noFill/>
            <a:miter lim="800000"/>
            <a:headEnd/>
            <a:tailEnd/>
          </a:ln>
        </p:spPr>
        <p:txBody>
          <a:bodyPr>
            <a:spAutoFit/>
          </a:bodyPr>
          <a:lstStyle/>
          <a:p>
            <a:pPr eaLnBrk="0" hangingPunct="0">
              <a:spcBef>
                <a:spcPct val="20000"/>
              </a:spcBef>
            </a:pPr>
            <a:r>
              <a:rPr kumimoji="1" lang="en-US" sz="2600" b="1" dirty="0">
                <a:latin typeface="Arial" charset="0"/>
              </a:rPr>
              <a:t>Example of how the free market regulates itself:</a:t>
            </a:r>
          </a:p>
          <a:p>
            <a:pPr eaLnBrk="0" hangingPunct="0">
              <a:spcBef>
                <a:spcPct val="20000"/>
              </a:spcBef>
            </a:pPr>
            <a:r>
              <a:rPr kumimoji="1" lang="en-US" sz="2600" b="1" dirty="0">
                <a:solidFill>
                  <a:srgbClr val="000099"/>
                </a:solidFill>
                <a:latin typeface="Arial" charset="0"/>
              </a:rPr>
              <a:t>If consumers want computers and only one company is making them… </a:t>
            </a:r>
          </a:p>
          <a:p>
            <a:pPr eaLnBrk="0" hangingPunct="0">
              <a:spcBef>
                <a:spcPct val="20000"/>
              </a:spcBef>
            </a:pPr>
            <a:r>
              <a:rPr kumimoji="1" lang="en-US" sz="2600" b="1" dirty="0">
                <a:solidFill>
                  <a:srgbClr val="000099"/>
                </a:solidFill>
                <a:latin typeface="Arial" charset="0"/>
              </a:rPr>
              <a:t>Other businesses have the INCENTIVE to start making computers to earn PROFIT. </a:t>
            </a:r>
          </a:p>
          <a:p>
            <a:pPr eaLnBrk="0" hangingPunct="0">
              <a:spcBef>
                <a:spcPct val="20000"/>
              </a:spcBef>
            </a:pPr>
            <a:r>
              <a:rPr kumimoji="1" lang="en-US" sz="2600" b="1" dirty="0">
                <a:solidFill>
                  <a:srgbClr val="000099"/>
                </a:solidFill>
                <a:latin typeface="Arial" charset="0"/>
              </a:rPr>
              <a:t>This leads to more COMPETITION….</a:t>
            </a:r>
          </a:p>
          <a:p>
            <a:pPr eaLnBrk="0" hangingPunct="0">
              <a:spcBef>
                <a:spcPct val="20000"/>
              </a:spcBef>
            </a:pPr>
            <a:r>
              <a:rPr kumimoji="1" lang="en-US" sz="2600" b="1" dirty="0">
                <a:solidFill>
                  <a:srgbClr val="000099"/>
                </a:solidFill>
                <a:latin typeface="Arial" charset="0"/>
              </a:rPr>
              <a:t>Which means lower prices, better quality, and more product variety. </a:t>
            </a:r>
          </a:p>
          <a:p>
            <a:pPr eaLnBrk="0" hangingPunct="0">
              <a:spcBef>
                <a:spcPct val="20000"/>
              </a:spcBef>
            </a:pPr>
            <a:r>
              <a:rPr kumimoji="1" lang="en-US" sz="2600" b="1" dirty="0">
                <a:solidFill>
                  <a:srgbClr val="000099"/>
                </a:solidFill>
                <a:latin typeface="Arial" charset="0"/>
              </a:rPr>
              <a:t>We produce the goods and services that society wants because “resources follow profits”.</a:t>
            </a:r>
          </a:p>
          <a:p>
            <a:pPr algn="ctr" eaLnBrk="0" hangingPunct="0">
              <a:spcBef>
                <a:spcPct val="20000"/>
              </a:spcBef>
            </a:pPr>
            <a:r>
              <a:rPr kumimoji="1" lang="en-US" sz="2600" b="1" dirty="0">
                <a:solidFill>
                  <a:srgbClr val="990000"/>
                </a:solidFill>
                <a:latin typeface="Arial" charset="0"/>
              </a:rPr>
              <a:t>The End Result: Most efficient production of the goods that consumers want, produced at the lowest prices and the highest quality.</a:t>
            </a:r>
          </a:p>
        </p:txBody>
      </p:sp>
      <p:sp>
        <p:nvSpPr>
          <p:cNvPr id="55301" name="Slide Number Placeholder 4"/>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8A42C1C2-6B04-499B-8AC3-6266A31D5E58}" type="slidenum">
              <a:rPr lang="en-US" sz="1400"/>
              <a:pPr algn="r"/>
              <a:t>62</a:t>
            </a:fld>
            <a:endParaRPr lang="en-US" sz="1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116">
                                            <p:txEl>
                                              <p:pRg st="0" end="0"/>
                                            </p:txEl>
                                          </p:spTgt>
                                        </p:tgtEl>
                                        <p:attrNameLst>
                                          <p:attrName>style.visibility</p:attrName>
                                        </p:attrNameLst>
                                      </p:cBhvr>
                                      <p:to>
                                        <p:strVal val="visible"/>
                                      </p:to>
                                    </p:set>
                                    <p:anim calcmode="lin" valueType="num">
                                      <p:cBhvr additive="base">
                                        <p:cTn id="13" dur="500" fill="hold"/>
                                        <p:tgtEl>
                                          <p:spTgt spid="9011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0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0116">
                                            <p:txEl>
                                              <p:pRg st="1" end="1"/>
                                            </p:txEl>
                                          </p:spTgt>
                                        </p:tgtEl>
                                        <p:attrNameLst>
                                          <p:attrName>style.visibility</p:attrName>
                                        </p:attrNameLst>
                                      </p:cBhvr>
                                      <p:to>
                                        <p:strVal val="visible"/>
                                      </p:to>
                                    </p:set>
                                    <p:anim calcmode="lin" valueType="num">
                                      <p:cBhvr additive="base">
                                        <p:cTn id="19" dur="500" fill="hold"/>
                                        <p:tgtEl>
                                          <p:spTgt spid="9011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01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0116">
                                            <p:txEl>
                                              <p:pRg st="2" end="2"/>
                                            </p:txEl>
                                          </p:spTgt>
                                        </p:tgtEl>
                                        <p:attrNameLst>
                                          <p:attrName>style.visibility</p:attrName>
                                        </p:attrNameLst>
                                      </p:cBhvr>
                                      <p:to>
                                        <p:strVal val="visible"/>
                                      </p:to>
                                    </p:set>
                                    <p:anim calcmode="lin" valueType="num">
                                      <p:cBhvr additive="base">
                                        <p:cTn id="25" dur="500" fill="hold"/>
                                        <p:tgtEl>
                                          <p:spTgt spid="9011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01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0116">
                                            <p:txEl>
                                              <p:pRg st="3" end="3"/>
                                            </p:txEl>
                                          </p:spTgt>
                                        </p:tgtEl>
                                        <p:attrNameLst>
                                          <p:attrName>style.visibility</p:attrName>
                                        </p:attrNameLst>
                                      </p:cBhvr>
                                      <p:to>
                                        <p:strVal val="visible"/>
                                      </p:to>
                                    </p:set>
                                    <p:anim calcmode="lin" valueType="num">
                                      <p:cBhvr additive="base">
                                        <p:cTn id="31" dur="500" fill="hold"/>
                                        <p:tgtEl>
                                          <p:spTgt spid="9011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01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0116">
                                            <p:txEl>
                                              <p:pRg st="4" end="4"/>
                                            </p:txEl>
                                          </p:spTgt>
                                        </p:tgtEl>
                                        <p:attrNameLst>
                                          <p:attrName>style.visibility</p:attrName>
                                        </p:attrNameLst>
                                      </p:cBhvr>
                                      <p:to>
                                        <p:strVal val="visible"/>
                                      </p:to>
                                    </p:set>
                                    <p:anim calcmode="lin" valueType="num">
                                      <p:cBhvr additive="base">
                                        <p:cTn id="37" dur="500" fill="hold"/>
                                        <p:tgtEl>
                                          <p:spTgt spid="90116">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01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0116">
                                            <p:txEl>
                                              <p:pRg st="5" end="5"/>
                                            </p:txEl>
                                          </p:spTgt>
                                        </p:tgtEl>
                                        <p:attrNameLst>
                                          <p:attrName>style.visibility</p:attrName>
                                        </p:attrNameLst>
                                      </p:cBhvr>
                                      <p:to>
                                        <p:strVal val="visible"/>
                                      </p:to>
                                    </p:set>
                                    <p:anim calcmode="lin" valueType="num">
                                      <p:cBhvr additive="base">
                                        <p:cTn id="43" dur="500" fill="hold"/>
                                        <p:tgtEl>
                                          <p:spTgt spid="90116">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01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0116">
                                            <p:txEl>
                                              <p:pRg st="6" end="6"/>
                                            </p:txEl>
                                          </p:spTgt>
                                        </p:tgtEl>
                                        <p:attrNameLst>
                                          <p:attrName>style.visibility</p:attrName>
                                        </p:attrNameLst>
                                      </p:cBhvr>
                                      <p:to>
                                        <p:strVal val="visible"/>
                                      </p:to>
                                    </p:set>
                                    <p:anim calcmode="lin" valueType="num">
                                      <p:cBhvr additive="base">
                                        <p:cTn id="49" dur="500" fill="hold"/>
                                        <p:tgtEl>
                                          <p:spTgt spid="90116">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011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advAuto="0"/>
      <p:bldP spid="90116"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ChangeArrowheads="1"/>
          </p:cNvSpPr>
          <p:nvPr/>
        </p:nvSpPr>
        <p:spPr bwMode="auto">
          <a:xfrm>
            <a:off x="0" y="0"/>
            <a:ext cx="9144000" cy="1308100"/>
          </a:xfrm>
          <a:prstGeom prst="rect">
            <a:avLst/>
          </a:prstGeom>
          <a:noFill/>
          <a:ln w="12700">
            <a:noFill/>
            <a:miter lim="800000"/>
            <a:headEnd/>
            <a:tailEnd/>
          </a:ln>
        </p:spPr>
        <p:txBody>
          <a:bodyPr lIns="90488" tIns="44450" rIns="90488" bIns="44450">
            <a:spAutoFit/>
          </a:bodyPr>
          <a:lstStyle/>
          <a:p>
            <a:pPr marL="457200" indent="-457200" algn="ctr" eaLnBrk="0" hangingPunct="0"/>
            <a:endParaRPr lang="en-US" sz="4400" b="1"/>
          </a:p>
          <a:p>
            <a:pPr marL="457200" indent="-457200" eaLnBrk="0" hangingPunct="0"/>
            <a:endParaRPr lang="en-US" sz="3600" b="1">
              <a:cs typeface="Times New Roman" charset="0"/>
            </a:endParaRPr>
          </a:p>
        </p:txBody>
      </p:sp>
      <p:sp>
        <p:nvSpPr>
          <p:cNvPr id="76803" name="Text Box 1027"/>
          <p:cNvSpPr txBox="1">
            <a:spLocks noChangeArrowheads="1"/>
          </p:cNvSpPr>
          <p:nvPr/>
        </p:nvSpPr>
        <p:spPr bwMode="auto">
          <a:xfrm>
            <a:off x="304800" y="152400"/>
            <a:ext cx="8610600" cy="6275388"/>
          </a:xfrm>
          <a:prstGeom prst="rect">
            <a:avLst/>
          </a:prstGeom>
          <a:noFill/>
          <a:ln w="12700">
            <a:noFill/>
            <a:miter lim="800000"/>
            <a:headEnd/>
            <a:tailEnd/>
          </a:ln>
        </p:spPr>
        <p:txBody>
          <a:bodyPr>
            <a:spAutoFit/>
          </a:bodyPr>
          <a:lstStyle/>
          <a:p>
            <a:pPr algn="ctr"/>
            <a:r>
              <a:rPr lang="en-US" sz="4000" b="1"/>
              <a:t>The Invisible Hand</a:t>
            </a:r>
          </a:p>
          <a:p>
            <a:pPr algn="ctr"/>
            <a:r>
              <a:rPr lang="en-US" sz="3200" b="1">
                <a:cs typeface="Times New Roman" charset="0"/>
              </a:rPr>
              <a:t>The concept that society’s goals will be met as individuals seek their own self-interest.</a:t>
            </a:r>
          </a:p>
          <a:p>
            <a:endParaRPr lang="en-US" sz="1400" b="1">
              <a:solidFill>
                <a:srgbClr val="990000"/>
              </a:solidFill>
              <a:cs typeface="Times New Roman" charset="0"/>
            </a:endParaRPr>
          </a:p>
          <a:p>
            <a:r>
              <a:rPr lang="en-US" sz="3200" b="1">
                <a:solidFill>
                  <a:srgbClr val="000099"/>
                </a:solidFill>
                <a:cs typeface="Times New Roman" charset="0"/>
              </a:rPr>
              <a:t>Example: Society wants fuel efficient cars…</a:t>
            </a:r>
          </a:p>
          <a:p>
            <a:pPr lvl="1">
              <a:buFontTx/>
              <a:buChar char="•"/>
            </a:pPr>
            <a:r>
              <a:rPr lang="en-US" sz="3200" b="1">
                <a:solidFill>
                  <a:srgbClr val="990000"/>
                </a:solidFill>
                <a:cs typeface="Times New Roman" charset="0"/>
              </a:rPr>
              <a:t>Profit seeking producers will make more.</a:t>
            </a:r>
          </a:p>
          <a:p>
            <a:pPr lvl="1">
              <a:buFontTx/>
              <a:buChar char="•"/>
            </a:pPr>
            <a:r>
              <a:rPr lang="en-US" sz="3200" b="1">
                <a:solidFill>
                  <a:srgbClr val="990000"/>
                </a:solidFill>
                <a:cs typeface="Times New Roman" charset="0"/>
              </a:rPr>
              <a:t>Competition between firms results in low prices, high quality, and greater efficiency. </a:t>
            </a:r>
          </a:p>
          <a:p>
            <a:pPr lvl="1">
              <a:buFontTx/>
              <a:buChar char="•"/>
            </a:pPr>
            <a:r>
              <a:rPr lang="en-US" sz="3200" b="1">
                <a:solidFill>
                  <a:srgbClr val="990000"/>
                </a:solidFill>
                <a:cs typeface="Times New Roman" charset="0"/>
              </a:rPr>
              <a:t>The government doesn’t need to get involved since the needs of society are automatically met. </a:t>
            </a:r>
          </a:p>
          <a:p>
            <a:pPr algn="ctr"/>
            <a:r>
              <a:rPr lang="en-US" sz="3200" b="1">
                <a:cs typeface="Times New Roman" charset="0"/>
              </a:rPr>
              <a:t>Competition and self-interest act as an </a:t>
            </a:r>
            <a:r>
              <a:rPr lang="en-US" sz="3200" b="1" u="sng">
                <a:cs typeface="Times New Roman" charset="0"/>
              </a:rPr>
              <a:t>invisible hand</a:t>
            </a:r>
            <a:r>
              <a:rPr lang="en-US" sz="3200" b="1">
                <a:cs typeface="Times New Roman" charset="0"/>
              </a:rPr>
              <a:t> that regulates the free market.</a:t>
            </a:r>
          </a:p>
        </p:txBody>
      </p:sp>
      <p:sp>
        <p:nvSpPr>
          <p:cNvPr id="56324" name="Slide Number Placeholder 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562FAEAD-0DB7-4242-BD3B-3CFF3F9EEE53}" type="slidenum">
              <a:rPr lang="en-US" sz="1400"/>
              <a:pPr algn="r"/>
              <a:t>63</a:t>
            </a:fld>
            <a:endParaRPr lang="en-US" sz="1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dissolve">
                                      <p:cBhvr>
                                        <p:cTn id="7" dur="500"/>
                                        <p:tgtEl>
                                          <p:spTgt spid="76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dissolve">
                                      <p:cBhvr>
                                        <p:cTn id="12" dur="500"/>
                                        <p:tgtEl>
                                          <p:spTgt spid="76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6803">
                                            <p:txEl>
                                              <p:pRg st="3" end="3"/>
                                            </p:txEl>
                                          </p:spTgt>
                                        </p:tgtEl>
                                        <p:attrNameLst>
                                          <p:attrName>style.visibility</p:attrName>
                                        </p:attrNameLst>
                                      </p:cBhvr>
                                      <p:to>
                                        <p:strVal val="visible"/>
                                      </p:to>
                                    </p:set>
                                    <p:animEffect transition="in" filter="dissolve">
                                      <p:cBhvr>
                                        <p:cTn id="17" dur="500"/>
                                        <p:tgtEl>
                                          <p:spTgt spid="768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6803">
                                            <p:txEl>
                                              <p:pRg st="4" end="4"/>
                                            </p:txEl>
                                          </p:spTgt>
                                        </p:tgtEl>
                                        <p:attrNameLst>
                                          <p:attrName>style.visibility</p:attrName>
                                        </p:attrNameLst>
                                      </p:cBhvr>
                                      <p:to>
                                        <p:strVal val="visible"/>
                                      </p:to>
                                    </p:set>
                                    <p:animEffect transition="in" filter="dissolve">
                                      <p:cBhvr>
                                        <p:cTn id="22" dur="500"/>
                                        <p:tgtEl>
                                          <p:spTgt spid="768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6803">
                                            <p:txEl>
                                              <p:pRg st="5" end="5"/>
                                            </p:txEl>
                                          </p:spTgt>
                                        </p:tgtEl>
                                        <p:attrNameLst>
                                          <p:attrName>style.visibility</p:attrName>
                                        </p:attrNameLst>
                                      </p:cBhvr>
                                      <p:to>
                                        <p:strVal val="visible"/>
                                      </p:to>
                                    </p:set>
                                    <p:animEffect transition="in" filter="dissolve">
                                      <p:cBhvr>
                                        <p:cTn id="27" dur="500"/>
                                        <p:tgtEl>
                                          <p:spTgt spid="7680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6803">
                                            <p:txEl>
                                              <p:pRg st="6" end="6"/>
                                            </p:txEl>
                                          </p:spTgt>
                                        </p:tgtEl>
                                        <p:attrNameLst>
                                          <p:attrName>style.visibility</p:attrName>
                                        </p:attrNameLst>
                                      </p:cBhvr>
                                      <p:to>
                                        <p:strVal val="visible"/>
                                      </p:to>
                                    </p:set>
                                    <p:animEffect transition="in" filter="dissolve">
                                      <p:cBhvr>
                                        <p:cTn id="32" dur="500"/>
                                        <p:tgtEl>
                                          <p:spTgt spid="7680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6803">
                                            <p:txEl>
                                              <p:pRg st="7" end="7"/>
                                            </p:txEl>
                                          </p:spTgt>
                                        </p:tgtEl>
                                        <p:attrNameLst>
                                          <p:attrName>style.visibility</p:attrName>
                                        </p:attrNameLst>
                                      </p:cBhvr>
                                      <p:to>
                                        <p:strVal val="visible"/>
                                      </p:to>
                                    </p:set>
                                    <p:animEffect transition="in" filter="dissolve">
                                      <p:cBhvr>
                                        <p:cTn id="37" dur="500"/>
                                        <p:tgtEl>
                                          <p:spTgt spid="768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bldLvl="2"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2" descr="[korea.JPG]"/>
          <p:cNvPicPr>
            <a:picLocks noChangeAspect="1" noChangeArrowheads="1"/>
          </p:cNvPicPr>
          <p:nvPr/>
        </p:nvPicPr>
        <p:blipFill>
          <a:blip r:embed="rId2" cstate="print"/>
          <a:srcRect/>
          <a:stretch>
            <a:fillRect/>
          </a:stretch>
        </p:blipFill>
        <p:spPr bwMode="auto">
          <a:xfrm>
            <a:off x="990600" y="228600"/>
            <a:ext cx="7162800" cy="5318125"/>
          </a:xfrm>
          <a:prstGeom prst="rect">
            <a:avLst/>
          </a:prstGeom>
          <a:noFill/>
          <a:ln w="38100">
            <a:solidFill>
              <a:srgbClr val="000000"/>
            </a:solidFill>
            <a:miter lim="800000"/>
            <a:headEnd/>
            <a:tailEnd/>
          </a:ln>
        </p:spPr>
      </p:pic>
      <p:sp>
        <p:nvSpPr>
          <p:cNvPr id="253955" name="Rectangle 3"/>
          <p:cNvSpPr>
            <a:spLocks noChangeArrowheads="1"/>
          </p:cNvSpPr>
          <p:nvPr/>
        </p:nvSpPr>
        <p:spPr bwMode="auto">
          <a:xfrm>
            <a:off x="152400" y="5486400"/>
            <a:ext cx="8839200" cy="1249363"/>
          </a:xfrm>
          <a:prstGeom prst="rect">
            <a:avLst/>
          </a:prstGeom>
          <a:noFill/>
          <a:ln w="9525">
            <a:noFill/>
            <a:miter lim="800000"/>
            <a:headEnd/>
            <a:tailEnd/>
          </a:ln>
        </p:spPr>
        <p:txBody>
          <a:bodyPr anchor="ctr">
            <a:spAutoFit/>
          </a:bodyPr>
          <a:lstStyle/>
          <a:p>
            <a:pPr algn="ctr"/>
            <a:r>
              <a:rPr lang="en-US" sz="2800" b="1"/>
              <a:t>The difference between North and South Korea at night.</a:t>
            </a:r>
            <a:r>
              <a:rPr lang="en-US" b="1">
                <a:solidFill>
                  <a:srgbClr val="000099"/>
                </a:solidFill>
              </a:rPr>
              <a:t> North Korea's GDP is $40 Billion</a:t>
            </a:r>
          </a:p>
          <a:p>
            <a:pPr algn="ctr"/>
            <a:r>
              <a:rPr lang="en-US" b="1">
                <a:solidFill>
                  <a:srgbClr val="000099"/>
                </a:solidFill>
              </a:rPr>
              <a:t>South Korea's GDP is $1.3 Trillion (32 times greater).</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3955"/>
                                        </p:tgtEl>
                                        <p:attrNameLst>
                                          <p:attrName>style.visibility</p:attrName>
                                        </p:attrNameLst>
                                      </p:cBhvr>
                                      <p:to>
                                        <p:strVal val="visible"/>
                                      </p:to>
                                    </p:set>
                                    <p:animEffect transition="in" filter="dissolve">
                                      <p:cBhvr>
                                        <p:cTn id="7" dur="500"/>
                                        <p:tgtEl>
                                          <p:spTgt spid="253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685800" y="0"/>
            <a:ext cx="7772400" cy="1143000"/>
          </a:xfrm>
        </p:spPr>
        <p:txBody>
          <a:bodyPr/>
          <a:lstStyle/>
          <a:p>
            <a:pPr eaLnBrk="1" hangingPunct="1"/>
            <a:r>
              <a:rPr lang="en-US" altLang="en-US" sz="4800" b="1" smtClean="0"/>
              <a:t>Connection to the PPC</a:t>
            </a:r>
          </a:p>
        </p:txBody>
      </p:sp>
      <p:sp>
        <p:nvSpPr>
          <p:cNvPr id="58371" name="Rectangle 12"/>
          <p:cNvSpPr>
            <a:spLocks noChangeArrowheads="1"/>
          </p:cNvSpPr>
          <p:nvPr/>
        </p:nvSpPr>
        <p:spPr bwMode="auto">
          <a:xfrm>
            <a:off x="304800" y="1371600"/>
            <a:ext cx="4152900" cy="914400"/>
          </a:xfrm>
          <a:prstGeom prst="rect">
            <a:avLst/>
          </a:prstGeom>
          <a:noFill/>
          <a:ln w="9525">
            <a:noFill/>
            <a:miter lim="800000"/>
            <a:headEnd/>
            <a:tailEnd/>
          </a:ln>
        </p:spPr>
        <p:txBody>
          <a:bodyPr anchor="ctr"/>
          <a:lstStyle/>
          <a:p>
            <a:pPr algn="ctr"/>
            <a:r>
              <a:rPr lang="en-US" altLang="en-US" sz="3200" b="1"/>
              <a:t>Communism in the Long Run</a:t>
            </a:r>
          </a:p>
        </p:txBody>
      </p:sp>
      <p:sp>
        <p:nvSpPr>
          <p:cNvPr id="58372" name="Rectangle 13"/>
          <p:cNvSpPr>
            <a:spLocks noChangeArrowheads="1"/>
          </p:cNvSpPr>
          <p:nvPr/>
        </p:nvSpPr>
        <p:spPr bwMode="auto">
          <a:xfrm>
            <a:off x="4614863" y="1409700"/>
            <a:ext cx="4338637" cy="914400"/>
          </a:xfrm>
          <a:prstGeom prst="rect">
            <a:avLst/>
          </a:prstGeom>
          <a:noFill/>
          <a:ln w="9525">
            <a:noFill/>
            <a:miter lim="800000"/>
            <a:headEnd/>
            <a:tailEnd/>
          </a:ln>
        </p:spPr>
        <p:txBody>
          <a:bodyPr anchor="ctr"/>
          <a:lstStyle/>
          <a:p>
            <a:pPr algn="ctr"/>
            <a:r>
              <a:rPr lang="en-US" altLang="en-US" sz="3200" b="1"/>
              <a:t>Free Markets in the Long Run</a:t>
            </a:r>
          </a:p>
        </p:txBody>
      </p:sp>
      <p:sp>
        <p:nvSpPr>
          <p:cNvPr id="92174" name="Arc 14"/>
          <p:cNvSpPr>
            <a:spLocks/>
          </p:cNvSpPr>
          <p:nvPr/>
        </p:nvSpPr>
        <p:spPr bwMode="auto">
          <a:xfrm>
            <a:off x="5500688" y="2438400"/>
            <a:ext cx="2057400" cy="2686050"/>
          </a:xfrm>
          <a:custGeom>
            <a:avLst/>
            <a:gdLst>
              <a:gd name="T0" fmla="*/ 0 w 21600"/>
              <a:gd name="T1" fmla="*/ 0 h 23631"/>
              <a:gd name="T2" fmla="*/ 2147483647 w 21600"/>
              <a:gd name="T3" fmla="*/ 2147483647 h 23631"/>
              <a:gd name="T4" fmla="*/ 0 w 21600"/>
              <a:gd name="T5" fmla="*/ 2147483647 h 23631"/>
              <a:gd name="T6" fmla="*/ 0 60000 65536"/>
              <a:gd name="T7" fmla="*/ 0 60000 65536"/>
              <a:gd name="T8" fmla="*/ 0 60000 65536"/>
              <a:gd name="T9" fmla="*/ 0 w 21600"/>
              <a:gd name="T10" fmla="*/ 0 h 23631"/>
              <a:gd name="T11" fmla="*/ 21600 w 21600"/>
              <a:gd name="T12" fmla="*/ 23631 h 23631"/>
            </a:gdLst>
            <a:ahLst/>
            <a:cxnLst>
              <a:cxn ang="T6">
                <a:pos x="T0" y="T1"/>
              </a:cxn>
              <a:cxn ang="T7">
                <a:pos x="T2" y="T3"/>
              </a:cxn>
              <a:cxn ang="T8">
                <a:pos x="T4" y="T5"/>
              </a:cxn>
            </a:cxnLst>
            <a:rect l="T9" t="T10" r="T11" b="T12"/>
            <a:pathLst>
              <a:path w="21600" h="23631" fill="none" extrusionOk="0">
                <a:moveTo>
                  <a:pt x="-1" y="0"/>
                </a:moveTo>
                <a:cubicBezTo>
                  <a:pt x="11929" y="0"/>
                  <a:pt x="21600" y="9670"/>
                  <a:pt x="21600" y="21600"/>
                </a:cubicBezTo>
                <a:cubicBezTo>
                  <a:pt x="21600" y="22278"/>
                  <a:pt x="21568" y="22955"/>
                  <a:pt x="21504" y="23631"/>
                </a:cubicBezTo>
              </a:path>
              <a:path w="21600" h="23631" stroke="0" extrusionOk="0">
                <a:moveTo>
                  <a:pt x="-1" y="0"/>
                </a:moveTo>
                <a:cubicBezTo>
                  <a:pt x="11929" y="0"/>
                  <a:pt x="21600" y="9670"/>
                  <a:pt x="21600" y="21600"/>
                </a:cubicBezTo>
                <a:cubicBezTo>
                  <a:pt x="21600" y="22278"/>
                  <a:pt x="21568" y="22955"/>
                  <a:pt x="21504" y="23631"/>
                </a:cubicBezTo>
                <a:lnTo>
                  <a:pt x="0" y="21600"/>
                </a:lnTo>
                <a:close/>
              </a:path>
            </a:pathLst>
          </a:custGeom>
          <a:noFill/>
          <a:ln w="50800" cap="rnd">
            <a:solidFill>
              <a:srgbClr val="CC0000"/>
            </a:solidFill>
            <a:round/>
            <a:headEnd/>
            <a:tailEnd/>
          </a:ln>
        </p:spPr>
        <p:txBody>
          <a:bodyPr wrap="none" anchor="ctr"/>
          <a:lstStyle/>
          <a:p>
            <a:endParaRPr lang="en-US"/>
          </a:p>
        </p:txBody>
      </p:sp>
      <p:sp>
        <p:nvSpPr>
          <p:cNvPr id="92175" name="Arc 15"/>
          <p:cNvSpPr>
            <a:spLocks/>
          </p:cNvSpPr>
          <p:nvPr/>
        </p:nvSpPr>
        <p:spPr bwMode="auto">
          <a:xfrm>
            <a:off x="762000" y="3070225"/>
            <a:ext cx="1176338" cy="2076450"/>
          </a:xfrm>
          <a:custGeom>
            <a:avLst/>
            <a:gdLst>
              <a:gd name="T0" fmla="*/ 2147483647 w 21600"/>
              <a:gd name="T1" fmla="*/ 0 h 21384"/>
              <a:gd name="T2" fmla="*/ 2147483647 w 21600"/>
              <a:gd name="T3" fmla="*/ 2147483647 h 21384"/>
              <a:gd name="T4" fmla="*/ 0 w 21600"/>
              <a:gd name="T5" fmla="*/ 2147483647 h 21384"/>
              <a:gd name="T6" fmla="*/ 0 60000 65536"/>
              <a:gd name="T7" fmla="*/ 0 60000 65536"/>
              <a:gd name="T8" fmla="*/ 0 60000 65536"/>
              <a:gd name="T9" fmla="*/ 0 w 21600"/>
              <a:gd name="T10" fmla="*/ 0 h 21384"/>
              <a:gd name="T11" fmla="*/ 21600 w 21600"/>
              <a:gd name="T12" fmla="*/ 21384 h 21384"/>
            </a:gdLst>
            <a:ahLst/>
            <a:cxnLst>
              <a:cxn ang="T6">
                <a:pos x="T0" y="T1"/>
              </a:cxn>
              <a:cxn ang="T7">
                <a:pos x="T2" y="T3"/>
              </a:cxn>
              <a:cxn ang="T8">
                <a:pos x="T4" y="T5"/>
              </a:cxn>
            </a:cxnLst>
            <a:rect l="T9" t="T10" r="T11" b="T12"/>
            <a:pathLst>
              <a:path w="21600" h="21384" fill="none" extrusionOk="0">
                <a:moveTo>
                  <a:pt x="3048" y="0"/>
                </a:moveTo>
                <a:cubicBezTo>
                  <a:pt x="13692" y="1517"/>
                  <a:pt x="21600" y="10632"/>
                  <a:pt x="21600" y="21384"/>
                </a:cubicBezTo>
              </a:path>
              <a:path w="21600" h="21384" stroke="0" extrusionOk="0">
                <a:moveTo>
                  <a:pt x="3048" y="0"/>
                </a:moveTo>
                <a:cubicBezTo>
                  <a:pt x="13692" y="1517"/>
                  <a:pt x="21600" y="10632"/>
                  <a:pt x="21600" y="21384"/>
                </a:cubicBezTo>
                <a:lnTo>
                  <a:pt x="0" y="21384"/>
                </a:lnTo>
                <a:close/>
              </a:path>
            </a:pathLst>
          </a:custGeom>
          <a:noFill/>
          <a:ln w="50800" cap="rnd">
            <a:solidFill>
              <a:srgbClr val="CC0000"/>
            </a:solidFill>
            <a:round/>
            <a:headEnd/>
            <a:tailEnd/>
          </a:ln>
        </p:spPr>
        <p:txBody>
          <a:bodyPr wrap="none" anchor="ctr"/>
          <a:lstStyle/>
          <a:p>
            <a:endParaRPr lang="en-US"/>
          </a:p>
        </p:txBody>
      </p:sp>
      <p:sp>
        <p:nvSpPr>
          <p:cNvPr id="58375" name="Arc 16"/>
          <p:cNvSpPr>
            <a:spLocks/>
          </p:cNvSpPr>
          <p:nvPr/>
        </p:nvSpPr>
        <p:spPr bwMode="auto">
          <a:xfrm>
            <a:off x="914400" y="3205163"/>
            <a:ext cx="852488" cy="19256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9FF33"/>
          </a:solidFill>
          <a:ln w="57150" cap="rnd">
            <a:solidFill>
              <a:srgbClr val="000099"/>
            </a:solidFill>
            <a:round/>
            <a:headEnd/>
            <a:tailEnd/>
          </a:ln>
        </p:spPr>
        <p:txBody>
          <a:bodyPr wrap="none" anchor="ctr"/>
          <a:lstStyle/>
          <a:p>
            <a:endParaRPr lang="en-US"/>
          </a:p>
        </p:txBody>
      </p:sp>
      <p:grpSp>
        <p:nvGrpSpPr>
          <p:cNvPr id="2" name="Group 17"/>
          <p:cNvGrpSpPr>
            <a:grpSpLocks/>
          </p:cNvGrpSpPr>
          <p:nvPr/>
        </p:nvGrpSpPr>
        <p:grpSpPr bwMode="auto">
          <a:xfrm>
            <a:off x="860425" y="2806700"/>
            <a:ext cx="2692400" cy="2343150"/>
            <a:chOff x="1353" y="2216"/>
            <a:chExt cx="1696" cy="1476"/>
          </a:xfrm>
        </p:grpSpPr>
        <p:sp>
          <p:nvSpPr>
            <p:cNvPr id="58396" name="Line 18"/>
            <p:cNvSpPr>
              <a:spLocks noChangeShapeType="1"/>
            </p:cNvSpPr>
            <p:nvPr/>
          </p:nvSpPr>
          <p:spPr bwMode="auto">
            <a:xfrm>
              <a:off x="1373" y="2216"/>
              <a:ext cx="0" cy="1476"/>
            </a:xfrm>
            <a:prstGeom prst="line">
              <a:avLst/>
            </a:prstGeom>
            <a:noFill/>
            <a:ln w="50800">
              <a:solidFill>
                <a:srgbClr val="000000"/>
              </a:solidFill>
              <a:round/>
              <a:headEnd/>
              <a:tailEnd/>
            </a:ln>
          </p:spPr>
          <p:txBody>
            <a:bodyPr wrap="none" anchor="ctr"/>
            <a:lstStyle/>
            <a:p>
              <a:endParaRPr lang="en-US"/>
            </a:p>
          </p:txBody>
        </p:sp>
        <p:sp>
          <p:nvSpPr>
            <p:cNvPr id="58397" name="Line 19"/>
            <p:cNvSpPr>
              <a:spLocks noChangeShapeType="1"/>
            </p:cNvSpPr>
            <p:nvPr/>
          </p:nvSpPr>
          <p:spPr bwMode="auto">
            <a:xfrm>
              <a:off x="1353" y="3683"/>
              <a:ext cx="1696" cy="0"/>
            </a:xfrm>
            <a:prstGeom prst="line">
              <a:avLst/>
            </a:prstGeom>
            <a:noFill/>
            <a:ln w="50800">
              <a:solidFill>
                <a:srgbClr val="000000"/>
              </a:solidFill>
              <a:round/>
              <a:headEnd/>
              <a:tailEnd/>
            </a:ln>
          </p:spPr>
          <p:txBody>
            <a:bodyPr wrap="none" anchor="ctr"/>
            <a:lstStyle/>
            <a:p>
              <a:endParaRPr lang="en-US"/>
            </a:p>
          </p:txBody>
        </p:sp>
      </p:grpSp>
      <p:sp>
        <p:nvSpPr>
          <p:cNvPr id="58377" name="Rectangle 20"/>
          <p:cNvSpPr>
            <a:spLocks noChangeArrowheads="1"/>
          </p:cNvSpPr>
          <p:nvPr/>
        </p:nvSpPr>
        <p:spPr bwMode="auto">
          <a:xfrm>
            <a:off x="763588" y="5160963"/>
            <a:ext cx="2271712" cy="393700"/>
          </a:xfrm>
          <a:prstGeom prst="rect">
            <a:avLst/>
          </a:prstGeom>
          <a:noFill/>
          <a:ln w="12700">
            <a:noFill/>
            <a:miter lim="800000"/>
            <a:headEnd/>
            <a:tailEnd/>
          </a:ln>
        </p:spPr>
        <p:txBody>
          <a:bodyPr wrap="none" lIns="90488" tIns="44450" rIns="90488" bIns="44450">
            <a:spAutoFit/>
          </a:bodyPr>
          <a:lstStyle/>
          <a:p>
            <a:pPr eaLnBrk="0" hangingPunct="0"/>
            <a:r>
              <a:rPr lang="en-US" sz="2000" b="1" i="1">
                <a:latin typeface="Arial" charset="0"/>
              </a:rPr>
              <a:t>Consumer goods</a:t>
            </a:r>
          </a:p>
        </p:txBody>
      </p:sp>
      <p:sp>
        <p:nvSpPr>
          <p:cNvPr id="58378" name="Rectangle 21"/>
          <p:cNvSpPr>
            <a:spLocks noChangeArrowheads="1"/>
          </p:cNvSpPr>
          <p:nvPr/>
        </p:nvSpPr>
        <p:spPr bwMode="auto">
          <a:xfrm rot="-5400000">
            <a:off x="-295275" y="3705226"/>
            <a:ext cx="1901825" cy="393700"/>
          </a:xfrm>
          <a:prstGeom prst="rect">
            <a:avLst/>
          </a:prstGeom>
          <a:noFill/>
          <a:ln w="12700">
            <a:noFill/>
            <a:miter lim="800000"/>
            <a:headEnd/>
            <a:tailEnd/>
          </a:ln>
        </p:spPr>
        <p:txBody>
          <a:bodyPr wrap="none" lIns="90488" tIns="44450" rIns="90488" bIns="44450">
            <a:spAutoFit/>
          </a:bodyPr>
          <a:lstStyle/>
          <a:p>
            <a:pPr eaLnBrk="0" hangingPunct="0"/>
            <a:r>
              <a:rPr lang="en-US" sz="2000" b="1" i="1">
                <a:latin typeface="Arial" charset="0"/>
              </a:rPr>
              <a:t>Capital Goods</a:t>
            </a:r>
          </a:p>
        </p:txBody>
      </p:sp>
      <p:sp>
        <p:nvSpPr>
          <p:cNvPr id="58379" name="Rectangle 22"/>
          <p:cNvSpPr>
            <a:spLocks noChangeArrowheads="1"/>
          </p:cNvSpPr>
          <p:nvPr/>
        </p:nvSpPr>
        <p:spPr bwMode="auto">
          <a:xfrm>
            <a:off x="1611313" y="2544763"/>
            <a:ext cx="1427162" cy="698500"/>
          </a:xfrm>
          <a:prstGeom prst="rect">
            <a:avLst/>
          </a:prstGeom>
          <a:noFill/>
          <a:ln w="12700">
            <a:noFill/>
            <a:miter lim="800000"/>
            <a:headEnd/>
            <a:tailEnd/>
          </a:ln>
        </p:spPr>
        <p:txBody>
          <a:bodyPr wrap="none" lIns="90488" tIns="44450" rIns="90488" bIns="44450">
            <a:spAutoFit/>
          </a:bodyPr>
          <a:lstStyle/>
          <a:p>
            <a:pPr algn="ctr" eaLnBrk="0" hangingPunct="0"/>
            <a:r>
              <a:rPr lang="en-US" sz="2000" b="1" i="1">
                <a:solidFill>
                  <a:srgbClr val="000099"/>
                </a:solidFill>
                <a:latin typeface="Arial" charset="0"/>
              </a:rPr>
              <a:t>CURRENT</a:t>
            </a:r>
          </a:p>
          <a:p>
            <a:pPr algn="ctr" eaLnBrk="0" hangingPunct="0"/>
            <a:r>
              <a:rPr lang="en-US" sz="2000" b="1" i="1">
                <a:solidFill>
                  <a:srgbClr val="000099"/>
                </a:solidFill>
                <a:latin typeface="Arial" charset="0"/>
              </a:rPr>
              <a:t>CURVE</a:t>
            </a:r>
          </a:p>
        </p:txBody>
      </p:sp>
      <p:sp>
        <p:nvSpPr>
          <p:cNvPr id="92183" name="Rectangle 23"/>
          <p:cNvSpPr>
            <a:spLocks noChangeArrowheads="1"/>
          </p:cNvSpPr>
          <p:nvPr/>
        </p:nvSpPr>
        <p:spPr bwMode="auto">
          <a:xfrm>
            <a:off x="2451100" y="3392488"/>
            <a:ext cx="1214438" cy="698500"/>
          </a:xfrm>
          <a:prstGeom prst="rect">
            <a:avLst/>
          </a:prstGeom>
          <a:noFill/>
          <a:ln w="12700">
            <a:noFill/>
            <a:miter lim="800000"/>
            <a:headEnd/>
            <a:tailEnd/>
          </a:ln>
        </p:spPr>
        <p:txBody>
          <a:bodyPr wrap="none" lIns="90488" tIns="44450" rIns="90488" bIns="44450">
            <a:spAutoFit/>
          </a:bodyPr>
          <a:lstStyle/>
          <a:p>
            <a:pPr algn="ctr" eaLnBrk="0" hangingPunct="0"/>
            <a:r>
              <a:rPr lang="en-US" sz="2000" b="1" i="1">
                <a:solidFill>
                  <a:srgbClr val="CC0000"/>
                </a:solidFill>
                <a:latin typeface="Arial" charset="0"/>
              </a:rPr>
              <a:t>FUTURE</a:t>
            </a:r>
          </a:p>
          <a:p>
            <a:pPr algn="ctr" eaLnBrk="0" hangingPunct="0"/>
            <a:r>
              <a:rPr lang="en-US" sz="2000" b="1" i="1">
                <a:solidFill>
                  <a:srgbClr val="CC0000"/>
                </a:solidFill>
                <a:latin typeface="Arial" charset="0"/>
              </a:rPr>
              <a:t>CURVE</a:t>
            </a:r>
          </a:p>
        </p:txBody>
      </p:sp>
      <p:sp>
        <p:nvSpPr>
          <p:cNvPr id="92184" name="Line 24"/>
          <p:cNvSpPr>
            <a:spLocks noChangeShapeType="1"/>
          </p:cNvSpPr>
          <p:nvPr/>
        </p:nvSpPr>
        <p:spPr bwMode="auto">
          <a:xfrm flipH="1">
            <a:off x="1828800" y="3792538"/>
            <a:ext cx="720725" cy="169862"/>
          </a:xfrm>
          <a:prstGeom prst="line">
            <a:avLst/>
          </a:prstGeom>
          <a:noFill/>
          <a:ln w="25400">
            <a:solidFill>
              <a:schemeClr val="tx1"/>
            </a:solidFill>
            <a:round/>
            <a:headEnd/>
            <a:tailEnd type="triangle" w="med" len="med"/>
          </a:ln>
        </p:spPr>
        <p:txBody>
          <a:bodyPr wrap="none" anchor="ctr"/>
          <a:lstStyle/>
          <a:p>
            <a:endParaRPr lang="en-US"/>
          </a:p>
        </p:txBody>
      </p:sp>
      <p:sp>
        <p:nvSpPr>
          <p:cNvPr id="58382" name="Line 25"/>
          <p:cNvSpPr>
            <a:spLocks noChangeShapeType="1"/>
          </p:cNvSpPr>
          <p:nvPr/>
        </p:nvSpPr>
        <p:spPr bwMode="auto">
          <a:xfrm flipH="1">
            <a:off x="1231900" y="2957513"/>
            <a:ext cx="498475" cy="349250"/>
          </a:xfrm>
          <a:prstGeom prst="line">
            <a:avLst/>
          </a:prstGeom>
          <a:noFill/>
          <a:ln w="19050">
            <a:solidFill>
              <a:srgbClr val="000000"/>
            </a:solidFill>
            <a:round/>
            <a:headEnd/>
            <a:tailEnd type="triangle" w="med" len="med"/>
          </a:ln>
        </p:spPr>
        <p:txBody>
          <a:bodyPr wrap="none" anchor="ctr"/>
          <a:lstStyle/>
          <a:p>
            <a:endParaRPr lang="en-US"/>
          </a:p>
        </p:txBody>
      </p:sp>
      <p:sp>
        <p:nvSpPr>
          <p:cNvPr id="92186" name="Arc 26"/>
          <p:cNvSpPr>
            <a:spLocks/>
          </p:cNvSpPr>
          <p:nvPr/>
        </p:nvSpPr>
        <p:spPr bwMode="auto">
          <a:xfrm>
            <a:off x="5510213" y="3159125"/>
            <a:ext cx="922337" cy="19764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9FF33"/>
          </a:solidFill>
          <a:ln w="57150" cap="rnd">
            <a:solidFill>
              <a:srgbClr val="000099"/>
            </a:solidFill>
            <a:round/>
            <a:headEnd/>
            <a:tailEnd/>
          </a:ln>
        </p:spPr>
        <p:txBody>
          <a:bodyPr wrap="none" anchor="ctr"/>
          <a:lstStyle/>
          <a:p>
            <a:endParaRPr lang="en-US"/>
          </a:p>
        </p:txBody>
      </p:sp>
      <p:grpSp>
        <p:nvGrpSpPr>
          <p:cNvPr id="3" name="Group 27"/>
          <p:cNvGrpSpPr>
            <a:grpSpLocks/>
          </p:cNvGrpSpPr>
          <p:nvPr/>
        </p:nvGrpSpPr>
        <p:grpSpPr bwMode="auto">
          <a:xfrm>
            <a:off x="5437188" y="2413000"/>
            <a:ext cx="2706687" cy="2743200"/>
            <a:chOff x="3682" y="2222"/>
            <a:chExt cx="1696" cy="1476"/>
          </a:xfrm>
        </p:grpSpPr>
        <p:sp>
          <p:nvSpPr>
            <p:cNvPr id="58394" name="Line 28"/>
            <p:cNvSpPr>
              <a:spLocks noChangeShapeType="1"/>
            </p:cNvSpPr>
            <p:nvPr/>
          </p:nvSpPr>
          <p:spPr bwMode="auto">
            <a:xfrm>
              <a:off x="3702" y="2222"/>
              <a:ext cx="0" cy="1476"/>
            </a:xfrm>
            <a:prstGeom prst="line">
              <a:avLst/>
            </a:prstGeom>
            <a:noFill/>
            <a:ln w="50800">
              <a:solidFill>
                <a:srgbClr val="000000"/>
              </a:solidFill>
              <a:round/>
              <a:headEnd/>
              <a:tailEnd/>
            </a:ln>
          </p:spPr>
          <p:txBody>
            <a:bodyPr wrap="none" anchor="ctr"/>
            <a:lstStyle/>
            <a:p>
              <a:endParaRPr lang="en-US"/>
            </a:p>
          </p:txBody>
        </p:sp>
        <p:sp>
          <p:nvSpPr>
            <p:cNvPr id="58395" name="Line 29"/>
            <p:cNvSpPr>
              <a:spLocks noChangeShapeType="1"/>
            </p:cNvSpPr>
            <p:nvPr/>
          </p:nvSpPr>
          <p:spPr bwMode="auto">
            <a:xfrm>
              <a:off x="3682" y="3689"/>
              <a:ext cx="1696" cy="0"/>
            </a:xfrm>
            <a:prstGeom prst="line">
              <a:avLst/>
            </a:prstGeom>
            <a:noFill/>
            <a:ln w="50800">
              <a:solidFill>
                <a:srgbClr val="000000"/>
              </a:solidFill>
              <a:round/>
              <a:headEnd/>
              <a:tailEnd/>
            </a:ln>
          </p:spPr>
          <p:txBody>
            <a:bodyPr wrap="none" anchor="ctr"/>
            <a:lstStyle/>
            <a:p>
              <a:endParaRPr lang="en-US"/>
            </a:p>
          </p:txBody>
        </p:sp>
      </p:grpSp>
      <p:sp>
        <p:nvSpPr>
          <p:cNvPr id="58385" name="Rectangle 30"/>
          <p:cNvSpPr>
            <a:spLocks noChangeArrowheads="1"/>
          </p:cNvSpPr>
          <p:nvPr/>
        </p:nvSpPr>
        <p:spPr bwMode="auto">
          <a:xfrm>
            <a:off x="5411788" y="5160963"/>
            <a:ext cx="2271712" cy="393700"/>
          </a:xfrm>
          <a:prstGeom prst="rect">
            <a:avLst/>
          </a:prstGeom>
          <a:noFill/>
          <a:ln w="12700">
            <a:noFill/>
            <a:miter lim="800000"/>
            <a:headEnd/>
            <a:tailEnd/>
          </a:ln>
        </p:spPr>
        <p:txBody>
          <a:bodyPr wrap="none" lIns="90488" tIns="44450" rIns="90488" bIns="44450">
            <a:spAutoFit/>
          </a:bodyPr>
          <a:lstStyle/>
          <a:p>
            <a:pPr eaLnBrk="0" hangingPunct="0"/>
            <a:r>
              <a:rPr lang="en-US" sz="2000" b="1" i="1">
                <a:latin typeface="Arial" charset="0"/>
              </a:rPr>
              <a:t>Consumer goods</a:t>
            </a:r>
          </a:p>
        </p:txBody>
      </p:sp>
      <p:sp>
        <p:nvSpPr>
          <p:cNvPr id="58386" name="Rectangle 31"/>
          <p:cNvSpPr>
            <a:spLocks noChangeArrowheads="1"/>
          </p:cNvSpPr>
          <p:nvPr/>
        </p:nvSpPr>
        <p:spPr bwMode="auto">
          <a:xfrm rot="-5400000">
            <a:off x="4235450" y="4178301"/>
            <a:ext cx="1901825" cy="393700"/>
          </a:xfrm>
          <a:prstGeom prst="rect">
            <a:avLst/>
          </a:prstGeom>
          <a:noFill/>
          <a:ln w="12700">
            <a:noFill/>
            <a:miter lim="800000"/>
            <a:headEnd/>
            <a:tailEnd/>
          </a:ln>
        </p:spPr>
        <p:txBody>
          <a:bodyPr wrap="none" lIns="90488" tIns="44450" rIns="90488" bIns="44450">
            <a:spAutoFit/>
          </a:bodyPr>
          <a:lstStyle/>
          <a:p>
            <a:pPr eaLnBrk="0" hangingPunct="0"/>
            <a:r>
              <a:rPr lang="en-US" sz="2000" b="1" i="1">
                <a:latin typeface="Arial" charset="0"/>
              </a:rPr>
              <a:t>Capital Goods</a:t>
            </a:r>
          </a:p>
        </p:txBody>
      </p:sp>
      <p:sp>
        <p:nvSpPr>
          <p:cNvPr id="92192" name="Rectangle 32"/>
          <p:cNvSpPr>
            <a:spLocks noChangeArrowheads="1"/>
          </p:cNvSpPr>
          <p:nvPr/>
        </p:nvSpPr>
        <p:spPr bwMode="auto">
          <a:xfrm>
            <a:off x="7481888" y="2722563"/>
            <a:ext cx="1214437" cy="698500"/>
          </a:xfrm>
          <a:prstGeom prst="rect">
            <a:avLst/>
          </a:prstGeom>
          <a:noFill/>
          <a:ln w="12700">
            <a:noFill/>
            <a:miter lim="800000"/>
            <a:headEnd/>
            <a:tailEnd/>
          </a:ln>
        </p:spPr>
        <p:txBody>
          <a:bodyPr wrap="none" lIns="90488" tIns="44450" rIns="90488" bIns="44450">
            <a:spAutoFit/>
          </a:bodyPr>
          <a:lstStyle/>
          <a:p>
            <a:pPr algn="ctr" eaLnBrk="0" hangingPunct="0"/>
            <a:r>
              <a:rPr lang="en-US" sz="2000" b="1" i="1">
                <a:solidFill>
                  <a:srgbClr val="CC0000"/>
                </a:solidFill>
                <a:latin typeface="Arial" charset="0"/>
              </a:rPr>
              <a:t>FUTURE</a:t>
            </a:r>
          </a:p>
          <a:p>
            <a:pPr algn="ctr" eaLnBrk="0" hangingPunct="0"/>
            <a:r>
              <a:rPr lang="en-US" sz="2000" b="1" i="1">
                <a:solidFill>
                  <a:srgbClr val="CC0000"/>
                </a:solidFill>
                <a:latin typeface="Arial" charset="0"/>
              </a:rPr>
              <a:t>CURVE</a:t>
            </a:r>
          </a:p>
        </p:txBody>
      </p:sp>
      <p:sp>
        <p:nvSpPr>
          <p:cNvPr id="92193" name="Line 33"/>
          <p:cNvSpPr>
            <a:spLocks noChangeShapeType="1"/>
          </p:cNvSpPr>
          <p:nvPr/>
        </p:nvSpPr>
        <p:spPr bwMode="auto">
          <a:xfrm flipH="1">
            <a:off x="7262813" y="3441700"/>
            <a:ext cx="528637" cy="123825"/>
          </a:xfrm>
          <a:prstGeom prst="line">
            <a:avLst/>
          </a:prstGeom>
          <a:noFill/>
          <a:ln w="25400">
            <a:solidFill>
              <a:schemeClr val="tx1"/>
            </a:solidFill>
            <a:round/>
            <a:headEnd/>
            <a:tailEnd type="triangle" w="med" len="med"/>
          </a:ln>
        </p:spPr>
        <p:txBody>
          <a:bodyPr wrap="none" anchor="ctr"/>
          <a:lstStyle/>
          <a:p>
            <a:endParaRPr lang="en-US"/>
          </a:p>
        </p:txBody>
      </p:sp>
      <p:sp>
        <p:nvSpPr>
          <p:cNvPr id="92194" name="Rectangle 34"/>
          <p:cNvSpPr>
            <a:spLocks noChangeArrowheads="1"/>
          </p:cNvSpPr>
          <p:nvPr/>
        </p:nvSpPr>
        <p:spPr bwMode="auto">
          <a:xfrm>
            <a:off x="7481888" y="4017963"/>
            <a:ext cx="1427162" cy="698500"/>
          </a:xfrm>
          <a:prstGeom prst="rect">
            <a:avLst/>
          </a:prstGeom>
          <a:noFill/>
          <a:ln w="12700">
            <a:noFill/>
            <a:miter lim="800000"/>
            <a:headEnd/>
            <a:tailEnd/>
          </a:ln>
        </p:spPr>
        <p:txBody>
          <a:bodyPr wrap="none" lIns="90488" tIns="44450" rIns="90488" bIns="44450">
            <a:spAutoFit/>
          </a:bodyPr>
          <a:lstStyle/>
          <a:p>
            <a:pPr algn="ctr" eaLnBrk="0" hangingPunct="0"/>
            <a:r>
              <a:rPr lang="en-US" sz="2000" b="1" i="1">
                <a:solidFill>
                  <a:srgbClr val="000099"/>
                </a:solidFill>
                <a:latin typeface="Arial" charset="0"/>
              </a:rPr>
              <a:t>CURRENT</a:t>
            </a:r>
          </a:p>
          <a:p>
            <a:pPr algn="ctr" eaLnBrk="0" hangingPunct="0"/>
            <a:r>
              <a:rPr lang="en-US" sz="2000" b="1" i="1">
                <a:solidFill>
                  <a:srgbClr val="000099"/>
                </a:solidFill>
                <a:latin typeface="Arial" charset="0"/>
              </a:rPr>
              <a:t>CURVE</a:t>
            </a:r>
          </a:p>
        </p:txBody>
      </p:sp>
      <p:sp>
        <p:nvSpPr>
          <p:cNvPr id="92195" name="Line 35"/>
          <p:cNvSpPr>
            <a:spLocks noChangeShapeType="1"/>
          </p:cNvSpPr>
          <p:nvPr/>
        </p:nvSpPr>
        <p:spPr bwMode="auto">
          <a:xfrm flipH="1">
            <a:off x="6434138" y="4475163"/>
            <a:ext cx="1276350" cy="26987"/>
          </a:xfrm>
          <a:prstGeom prst="line">
            <a:avLst/>
          </a:prstGeom>
          <a:noFill/>
          <a:ln w="19050">
            <a:solidFill>
              <a:srgbClr val="000000"/>
            </a:solidFill>
            <a:round/>
            <a:headEnd/>
            <a:tailEnd type="triangle" w="med" len="med"/>
          </a:ln>
        </p:spPr>
        <p:txBody>
          <a:bodyPr wrap="none" anchor="ctr"/>
          <a:lstStyle/>
          <a:p>
            <a:endParaRPr lang="en-US"/>
          </a:p>
        </p:txBody>
      </p:sp>
      <p:sp>
        <p:nvSpPr>
          <p:cNvPr id="58391" name="Text Box 36"/>
          <p:cNvSpPr txBox="1">
            <a:spLocks noChangeArrowheads="1"/>
          </p:cNvSpPr>
          <p:nvPr/>
        </p:nvSpPr>
        <p:spPr bwMode="auto">
          <a:xfrm>
            <a:off x="5645150" y="5570538"/>
            <a:ext cx="2508250" cy="641350"/>
          </a:xfrm>
          <a:prstGeom prst="rect">
            <a:avLst/>
          </a:prstGeom>
          <a:noFill/>
          <a:ln w="12700" algn="ctr">
            <a:noFill/>
            <a:miter lim="800000"/>
            <a:headEnd/>
            <a:tailEnd/>
          </a:ln>
        </p:spPr>
        <p:txBody>
          <a:bodyPr wrap="none">
            <a:spAutoFit/>
          </a:bodyPr>
          <a:lstStyle/>
          <a:p>
            <a:pPr algn="ctr" eaLnBrk="0" hangingPunct="0"/>
            <a:r>
              <a:rPr lang="en-US" sz="3600" b="1"/>
              <a:t>Puerto Rico</a:t>
            </a:r>
          </a:p>
        </p:txBody>
      </p:sp>
      <p:sp>
        <p:nvSpPr>
          <p:cNvPr id="58392" name="Text Box 37"/>
          <p:cNvSpPr txBox="1">
            <a:spLocks noChangeArrowheads="1"/>
          </p:cNvSpPr>
          <p:nvPr/>
        </p:nvSpPr>
        <p:spPr bwMode="auto">
          <a:xfrm>
            <a:off x="1506538" y="5541963"/>
            <a:ext cx="1250950" cy="641350"/>
          </a:xfrm>
          <a:prstGeom prst="rect">
            <a:avLst/>
          </a:prstGeom>
          <a:noFill/>
          <a:ln w="12700" algn="ctr">
            <a:noFill/>
            <a:miter lim="800000"/>
            <a:headEnd/>
            <a:tailEnd/>
          </a:ln>
        </p:spPr>
        <p:txBody>
          <a:bodyPr wrap="none">
            <a:spAutoFit/>
          </a:bodyPr>
          <a:lstStyle/>
          <a:p>
            <a:pPr algn="ctr" eaLnBrk="0" hangingPunct="0"/>
            <a:r>
              <a:rPr lang="en-US" sz="3600" b="1"/>
              <a:t>Cuba</a:t>
            </a:r>
          </a:p>
        </p:txBody>
      </p:sp>
      <p:sp>
        <p:nvSpPr>
          <p:cNvPr id="58393" name="Slide Number Placeholder 2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CEE0FD83-5934-4F1A-845C-94841C6A41DA}" type="slidenum">
              <a:rPr lang="en-US" sz="1400"/>
              <a:pPr algn="r"/>
              <a:t>65</a:t>
            </a:fld>
            <a:endParaRPr lang="en-US" sz="1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75"/>
                                        </p:tgtEl>
                                        <p:attrNameLst>
                                          <p:attrName>style.visibility</p:attrName>
                                        </p:attrNameLst>
                                      </p:cBhvr>
                                      <p:to>
                                        <p:strVal val="visible"/>
                                      </p:to>
                                    </p:set>
                                    <p:animEffect transition="in" filter="dissolve">
                                      <p:cBhvr>
                                        <p:cTn id="7" dur="500"/>
                                        <p:tgtEl>
                                          <p:spTgt spid="921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84"/>
                                        </p:tgtEl>
                                        <p:attrNameLst>
                                          <p:attrName>style.visibility</p:attrName>
                                        </p:attrNameLst>
                                      </p:cBhvr>
                                      <p:to>
                                        <p:strVal val="visible"/>
                                      </p:to>
                                    </p:set>
                                    <p:animEffect transition="in" filter="dissolve">
                                      <p:cBhvr>
                                        <p:cTn id="12" dur="500"/>
                                        <p:tgtEl>
                                          <p:spTgt spid="9218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83"/>
                                        </p:tgtEl>
                                        <p:attrNameLst>
                                          <p:attrName>style.visibility</p:attrName>
                                        </p:attrNameLst>
                                      </p:cBhvr>
                                      <p:to>
                                        <p:strVal val="visible"/>
                                      </p:to>
                                    </p:set>
                                    <p:animEffect transition="in" filter="dissolve">
                                      <p:cBhvr>
                                        <p:cTn id="17" dur="500"/>
                                        <p:tgtEl>
                                          <p:spTgt spid="921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86"/>
                                        </p:tgtEl>
                                        <p:attrNameLst>
                                          <p:attrName>style.visibility</p:attrName>
                                        </p:attrNameLst>
                                      </p:cBhvr>
                                      <p:to>
                                        <p:strVal val="visible"/>
                                      </p:to>
                                    </p:set>
                                    <p:animEffect transition="in" filter="wipe(left)">
                                      <p:cBhvr>
                                        <p:cTn id="22" dur="500"/>
                                        <p:tgtEl>
                                          <p:spTgt spid="9218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194"/>
                                        </p:tgtEl>
                                        <p:attrNameLst>
                                          <p:attrName>style.visibility</p:attrName>
                                        </p:attrNameLst>
                                      </p:cBhvr>
                                      <p:to>
                                        <p:strVal val="visible"/>
                                      </p:to>
                                    </p:set>
                                    <p:animEffect transition="in" filter="dissolve">
                                      <p:cBhvr>
                                        <p:cTn id="27" dur="500"/>
                                        <p:tgtEl>
                                          <p:spTgt spid="9219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92195"/>
                                        </p:tgtEl>
                                        <p:attrNameLst>
                                          <p:attrName>style.visibility</p:attrName>
                                        </p:attrNameLst>
                                      </p:cBhvr>
                                      <p:to>
                                        <p:strVal val="visible"/>
                                      </p:to>
                                    </p:set>
                                    <p:animEffect transition="in" filter="wipe(right)">
                                      <p:cBhvr>
                                        <p:cTn id="32" dur="500"/>
                                        <p:tgtEl>
                                          <p:spTgt spid="9219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2174"/>
                                        </p:tgtEl>
                                        <p:attrNameLst>
                                          <p:attrName>style.visibility</p:attrName>
                                        </p:attrNameLst>
                                      </p:cBhvr>
                                      <p:to>
                                        <p:strVal val="visible"/>
                                      </p:to>
                                    </p:set>
                                    <p:animEffect transition="in" filter="wipe(left)">
                                      <p:cBhvr>
                                        <p:cTn id="37" dur="500"/>
                                        <p:tgtEl>
                                          <p:spTgt spid="92174"/>
                                        </p:tgtEl>
                                      </p:cBhvr>
                                    </p:animEffec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92192"/>
                                        </p:tgtEl>
                                        <p:attrNameLst>
                                          <p:attrName>style.visibility</p:attrName>
                                        </p:attrNameLst>
                                      </p:cBhvr>
                                      <p:to>
                                        <p:strVal val="visible"/>
                                      </p:to>
                                    </p:set>
                                    <p:animEffect transition="in" filter="dissolve">
                                      <p:cBhvr>
                                        <p:cTn id="41" dur="500"/>
                                        <p:tgtEl>
                                          <p:spTgt spid="92192"/>
                                        </p:tgtEl>
                                      </p:cBhvr>
                                    </p:animEffect>
                                  </p:childTnLst>
                                </p:cTn>
                              </p:par>
                            </p:childTnLst>
                          </p:cTn>
                        </p:par>
                        <p:par>
                          <p:cTn id="42" fill="hold">
                            <p:stCondLst>
                              <p:cond delay="1000"/>
                            </p:stCondLst>
                            <p:childTnLst>
                              <p:par>
                                <p:cTn id="43" presetID="22" presetClass="entr" presetSubtype="2" fill="hold" grpId="0" nodeType="afterEffect">
                                  <p:stCondLst>
                                    <p:cond delay="0"/>
                                  </p:stCondLst>
                                  <p:childTnLst>
                                    <p:set>
                                      <p:cBhvr>
                                        <p:cTn id="44" dur="1" fill="hold">
                                          <p:stCondLst>
                                            <p:cond delay="0"/>
                                          </p:stCondLst>
                                        </p:cTn>
                                        <p:tgtEl>
                                          <p:spTgt spid="92193"/>
                                        </p:tgtEl>
                                        <p:attrNameLst>
                                          <p:attrName>style.visibility</p:attrName>
                                        </p:attrNameLst>
                                      </p:cBhvr>
                                      <p:to>
                                        <p:strVal val="visible"/>
                                      </p:to>
                                    </p:set>
                                    <p:animEffect transition="in" filter="wipe(right)">
                                      <p:cBhvr>
                                        <p:cTn id="45" dur="500"/>
                                        <p:tgtEl>
                                          <p:spTgt spid="92193"/>
                                        </p:tgtEl>
                                      </p:cBhvr>
                                    </p:animEffect>
                                  </p:childTnLst>
                                  <p:subTnLst>
                                    <p:audio>
                                      <p:cMediaNode>
                                        <p:cTn display="0" masterRel="sameClick">
                                          <p:stCondLst>
                                            <p:cond evt="begin" delay="0">
                                              <p:tn val="43"/>
                                            </p:cond>
                                          </p:stCondLst>
                                          <p:endCondLst>
                                            <p:cond evt="onStopAudio" delay="0">
                                              <p:tgtEl>
                                                <p:sldTgt/>
                                              </p:tgtEl>
                                            </p:cond>
                                          </p:endCondLst>
                                        </p:cTn>
                                        <p:tgtEl>
                                          <p:sndTgt r:embed="rId2" name="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4" grpId="0" animBg="1"/>
      <p:bldP spid="92175" grpId="0" animBg="1"/>
      <p:bldP spid="92183" grpId="0" autoUpdateAnimBg="0"/>
      <p:bldP spid="92184" grpId="0" animBg="1"/>
      <p:bldP spid="92186" grpId="0" animBg="1"/>
      <p:bldP spid="92192" grpId="0" autoUpdateAnimBg="0"/>
      <p:bldP spid="92193" grpId="0" animBg="1"/>
      <p:bldP spid="92194" grpId="0" autoUpdateAnimBg="0"/>
      <p:bldP spid="9219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828800" y="1543050"/>
            <a:ext cx="6972300" cy="457200"/>
          </a:xfrm>
          <a:prstGeom prst="rect">
            <a:avLst/>
          </a:prstGeom>
          <a:noFill/>
          <a:ln w="19050">
            <a:noFill/>
            <a:miter lim="800000"/>
            <a:headEnd/>
            <a:tailEnd/>
          </a:ln>
        </p:spPr>
        <p:txBody>
          <a:bodyPr lIns="92075" tIns="46038" rIns="92075" bIns="46038">
            <a:spAutoFit/>
          </a:bodyPr>
          <a:lstStyle/>
          <a:p>
            <a:pPr>
              <a:spcBef>
                <a:spcPct val="50000"/>
              </a:spcBef>
            </a:pPr>
            <a:endParaRPr lang="en-US">
              <a:cs typeface="Arial" charset="0"/>
            </a:endParaRPr>
          </a:p>
        </p:txBody>
      </p:sp>
      <p:sp>
        <p:nvSpPr>
          <p:cNvPr id="59395" name="Rectangle 4"/>
          <p:cNvSpPr>
            <a:spLocks noChangeArrowheads="1"/>
          </p:cNvSpPr>
          <p:nvPr/>
        </p:nvSpPr>
        <p:spPr bwMode="auto">
          <a:xfrm>
            <a:off x="762000" y="2819400"/>
            <a:ext cx="7661275" cy="1736725"/>
          </a:xfrm>
          <a:prstGeom prst="rect">
            <a:avLst/>
          </a:prstGeom>
          <a:noFill/>
          <a:ln w="9525">
            <a:noFill/>
            <a:miter lim="800000"/>
            <a:headEnd/>
            <a:tailEnd/>
          </a:ln>
        </p:spPr>
        <p:txBody>
          <a:bodyPr>
            <a:spAutoFit/>
          </a:bodyPr>
          <a:lstStyle/>
          <a:p>
            <a:pPr marL="457200" indent="-457200" algn="ctr"/>
            <a:r>
              <a:rPr lang="en-US" sz="5400" b="1">
                <a:cs typeface="Times New Roman" charset="0"/>
              </a:rPr>
              <a:t>The Circular Flow Model</a:t>
            </a:r>
            <a:r>
              <a:rPr lang="en-US" sz="4400" b="1">
                <a:solidFill>
                  <a:srgbClr val="990000"/>
                </a:solidFill>
                <a:cs typeface="Times New Roman" charset="0"/>
              </a:rPr>
              <a:t> </a:t>
            </a:r>
          </a:p>
        </p:txBody>
      </p:sp>
      <p:sp>
        <p:nvSpPr>
          <p:cNvPr id="59396" name="Slide Number Placeholder 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3B94A974-FA17-4A1E-B266-C8C6E6C402A2}" type="slidenum">
              <a:rPr lang="en-US" sz="1400"/>
              <a:pPr algn="r"/>
              <a:t>66</a:t>
            </a:fld>
            <a:endParaRPr lang="en-US" sz="1400"/>
          </a:p>
        </p:txBody>
      </p:sp>
    </p:spTree>
  </p:cSld>
  <p:clrMapOvr>
    <a:masterClrMapping/>
  </p:clrMapOvr>
  <p:transition spd="med">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0" y="2438400"/>
            <a:ext cx="9144000" cy="2819400"/>
          </a:xfrm>
        </p:spPr>
        <p:txBody>
          <a:bodyPr>
            <a:normAutofit fontScale="90000"/>
          </a:bodyPr>
          <a:lstStyle/>
          <a:p>
            <a:pPr eaLnBrk="1" hangingPunct="1"/>
            <a:r>
              <a:rPr lang="en-US" altLang="en-US" sz="6000" b="1" dirty="0" smtClean="0"/>
              <a:t>Locate supply and demand in the Product Market</a:t>
            </a:r>
            <a:br>
              <a:rPr lang="en-US" altLang="en-US" sz="6000" b="1" dirty="0" smtClean="0"/>
            </a:br>
            <a:r>
              <a:rPr lang="en-US" altLang="en-US" sz="6000" b="1" dirty="0" smtClean="0"/>
              <a:t>Supply and Demand</a:t>
            </a:r>
          </a:p>
        </p:txBody>
      </p:sp>
      <p:sp>
        <p:nvSpPr>
          <p:cNvPr id="60419" name="Slide Number Placeholder 2"/>
          <p:cNvSpPr>
            <a:spLocks noGrp="1"/>
          </p:cNvSpPr>
          <p:nvPr>
            <p:ph type="sldNum" sz="quarter" idx="12"/>
          </p:nvPr>
        </p:nvSpPr>
        <p:spPr>
          <a:noFill/>
        </p:spPr>
        <p:txBody>
          <a:bodyPr/>
          <a:lstStyle/>
          <a:p>
            <a:fld id="{1550CA48-CA20-4D28-8FB6-E8BCEE1C9C49}" type="slidenum">
              <a:rPr lang="en-US" smtClean="0"/>
              <a:pPr/>
              <a:t>67</a:t>
            </a:fld>
            <a:endParaRPr lang="en-US" smtClean="0"/>
          </a:p>
        </p:txBody>
      </p:sp>
    </p:spTree>
  </p:cSld>
  <p:clrMapOvr>
    <a:masterClrMapping/>
  </p:clrMapOvr>
  <p:transition spd="med">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71251988-90E9-4D66-A578-A1702C671430}" type="slidenum">
              <a:rPr lang="en-US" sz="1400"/>
              <a:pPr algn="r"/>
              <a:t>68</a:t>
            </a:fld>
            <a:endParaRPr lang="en-US" sz="1400"/>
          </a:p>
        </p:txBody>
      </p:sp>
      <p:sp>
        <p:nvSpPr>
          <p:cNvPr id="257027" name="Rectangle 3"/>
          <p:cNvSpPr>
            <a:spLocks noChangeArrowheads="1"/>
          </p:cNvSpPr>
          <p:nvPr/>
        </p:nvSpPr>
        <p:spPr bwMode="auto">
          <a:xfrm>
            <a:off x="3124200" y="6338888"/>
            <a:ext cx="2643188" cy="519112"/>
          </a:xfrm>
          <a:prstGeom prst="rect">
            <a:avLst/>
          </a:prstGeom>
          <a:noFill/>
          <a:ln w="9525">
            <a:noFill/>
            <a:miter lim="800000"/>
            <a:headEnd/>
            <a:tailEnd/>
          </a:ln>
        </p:spPr>
        <p:txBody>
          <a:bodyPr wrap="none">
            <a:spAutoFit/>
          </a:bodyPr>
          <a:lstStyle/>
          <a:p>
            <a:r>
              <a:rPr lang="en-US" sz="2800" b="1">
                <a:solidFill>
                  <a:srgbClr val="003399"/>
                </a:solidFill>
              </a:rPr>
              <a:t>Product Market</a:t>
            </a:r>
          </a:p>
        </p:txBody>
      </p:sp>
      <p:pic>
        <p:nvPicPr>
          <p:cNvPr id="257028" name="Picture 4" descr="cartoon_house"/>
          <p:cNvPicPr>
            <a:picLocks noChangeAspect="1" noChangeArrowheads="1"/>
          </p:cNvPicPr>
          <p:nvPr/>
        </p:nvPicPr>
        <p:blipFill>
          <a:blip r:embed="rId2" cstate="print"/>
          <a:srcRect/>
          <a:stretch>
            <a:fillRect/>
          </a:stretch>
        </p:blipFill>
        <p:spPr bwMode="auto">
          <a:xfrm>
            <a:off x="7239000" y="2209800"/>
            <a:ext cx="1466850" cy="1373188"/>
          </a:xfrm>
          <a:prstGeom prst="rect">
            <a:avLst/>
          </a:prstGeom>
          <a:noFill/>
          <a:ln w="9525">
            <a:noFill/>
            <a:miter lim="800000"/>
            <a:headEnd/>
            <a:tailEnd/>
          </a:ln>
        </p:spPr>
      </p:pic>
      <p:pic>
        <p:nvPicPr>
          <p:cNvPr id="257029" name="Picture 5" descr="factory-outlet-mall"/>
          <p:cNvPicPr>
            <a:picLocks noChangeAspect="1" noChangeArrowheads="1"/>
          </p:cNvPicPr>
          <p:nvPr/>
        </p:nvPicPr>
        <p:blipFill>
          <a:blip r:embed="rId3" cstate="print"/>
          <a:srcRect t="27861"/>
          <a:stretch>
            <a:fillRect/>
          </a:stretch>
        </p:blipFill>
        <p:spPr bwMode="auto">
          <a:xfrm>
            <a:off x="3505200" y="5029200"/>
            <a:ext cx="1828800" cy="1290638"/>
          </a:xfrm>
          <a:prstGeom prst="rect">
            <a:avLst/>
          </a:prstGeom>
          <a:noFill/>
          <a:ln w="19050">
            <a:solidFill>
              <a:srgbClr val="000000"/>
            </a:solidFill>
            <a:miter lim="800000"/>
            <a:headEnd/>
            <a:tailEnd/>
          </a:ln>
        </p:spPr>
      </p:pic>
      <p:pic>
        <p:nvPicPr>
          <p:cNvPr id="257030" name="Picture 6" descr="factory_cartoon"/>
          <p:cNvPicPr>
            <a:picLocks noChangeAspect="1" noChangeArrowheads="1"/>
          </p:cNvPicPr>
          <p:nvPr/>
        </p:nvPicPr>
        <p:blipFill>
          <a:blip r:embed="rId4" cstate="print"/>
          <a:srcRect/>
          <a:stretch>
            <a:fillRect/>
          </a:stretch>
        </p:blipFill>
        <p:spPr bwMode="auto">
          <a:xfrm>
            <a:off x="0" y="2133600"/>
            <a:ext cx="1905000" cy="1833563"/>
          </a:xfrm>
          <a:prstGeom prst="rect">
            <a:avLst/>
          </a:prstGeom>
          <a:noFill/>
          <a:ln w="9525">
            <a:noFill/>
            <a:miter lim="800000"/>
            <a:headEnd/>
            <a:tailEnd/>
          </a:ln>
        </p:spPr>
      </p:pic>
      <p:pic>
        <p:nvPicPr>
          <p:cNvPr id="257031" name="Picture 7" descr="factory_worker_2"/>
          <p:cNvPicPr>
            <a:picLocks noChangeAspect="1" noChangeArrowheads="1"/>
          </p:cNvPicPr>
          <p:nvPr/>
        </p:nvPicPr>
        <p:blipFill>
          <a:blip r:embed="rId5" cstate="print"/>
          <a:srcRect/>
          <a:stretch>
            <a:fillRect/>
          </a:stretch>
        </p:blipFill>
        <p:spPr bwMode="auto">
          <a:xfrm>
            <a:off x="3657600" y="457200"/>
            <a:ext cx="1571625" cy="1728788"/>
          </a:xfrm>
          <a:prstGeom prst="rect">
            <a:avLst/>
          </a:prstGeom>
          <a:noFill/>
          <a:ln w="9525">
            <a:noFill/>
            <a:miter lim="800000"/>
            <a:headEnd/>
            <a:tailEnd/>
          </a:ln>
        </p:spPr>
      </p:pic>
      <p:sp>
        <p:nvSpPr>
          <p:cNvPr id="257032" name="Rectangle 8"/>
          <p:cNvSpPr>
            <a:spLocks noChangeArrowheads="1"/>
          </p:cNvSpPr>
          <p:nvPr/>
        </p:nvSpPr>
        <p:spPr bwMode="auto">
          <a:xfrm>
            <a:off x="3124200" y="0"/>
            <a:ext cx="2817813" cy="519113"/>
          </a:xfrm>
          <a:prstGeom prst="rect">
            <a:avLst/>
          </a:prstGeom>
          <a:noFill/>
          <a:ln w="9525">
            <a:noFill/>
            <a:miter lim="800000"/>
            <a:headEnd/>
            <a:tailEnd/>
          </a:ln>
        </p:spPr>
        <p:txBody>
          <a:bodyPr wrap="none">
            <a:spAutoFit/>
          </a:bodyPr>
          <a:lstStyle/>
          <a:p>
            <a:r>
              <a:rPr lang="en-US" sz="2800" b="1">
                <a:solidFill>
                  <a:srgbClr val="990000"/>
                </a:solidFill>
              </a:rPr>
              <a:t>Resource Market</a:t>
            </a:r>
          </a:p>
        </p:txBody>
      </p:sp>
      <p:sp>
        <p:nvSpPr>
          <p:cNvPr id="257033" name="Rectangle 9"/>
          <p:cNvSpPr>
            <a:spLocks noChangeArrowheads="1"/>
          </p:cNvSpPr>
          <p:nvPr/>
        </p:nvSpPr>
        <p:spPr bwMode="auto">
          <a:xfrm>
            <a:off x="0" y="3657600"/>
            <a:ext cx="2016125" cy="579438"/>
          </a:xfrm>
          <a:prstGeom prst="rect">
            <a:avLst/>
          </a:prstGeom>
          <a:noFill/>
          <a:ln w="9525">
            <a:noFill/>
            <a:miter lim="800000"/>
            <a:headEnd/>
            <a:tailEnd/>
          </a:ln>
        </p:spPr>
        <p:txBody>
          <a:bodyPr wrap="none">
            <a:spAutoFit/>
          </a:bodyPr>
          <a:lstStyle/>
          <a:p>
            <a:r>
              <a:rPr lang="en-US" sz="3200" b="1" u="sng"/>
              <a:t>Businesses</a:t>
            </a:r>
          </a:p>
        </p:txBody>
      </p:sp>
      <p:sp>
        <p:nvSpPr>
          <p:cNvPr id="257034" name="Rectangle 10"/>
          <p:cNvSpPr>
            <a:spLocks noChangeArrowheads="1"/>
          </p:cNvSpPr>
          <p:nvPr/>
        </p:nvSpPr>
        <p:spPr bwMode="auto">
          <a:xfrm>
            <a:off x="6996113" y="3581400"/>
            <a:ext cx="2147887" cy="579438"/>
          </a:xfrm>
          <a:prstGeom prst="rect">
            <a:avLst/>
          </a:prstGeom>
          <a:noFill/>
          <a:ln w="9525">
            <a:noFill/>
            <a:miter lim="800000"/>
            <a:headEnd/>
            <a:tailEnd/>
          </a:ln>
        </p:spPr>
        <p:txBody>
          <a:bodyPr wrap="none">
            <a:spAutoFit/>
          </a:bodyPr>
          <a:lstStyle/>
          <a:p>
            <a:r>
              <a:rPr lang="en-US" sz="3200" b="1" u="sng"/>
              <a:t>Individuals</a:t>
            </a:r>
          </a:p>
        </p:txBody>
      </p:sp>
      <p:sp>
        <p:nvSpPr>
          <p:cNvPr id="257035" name="Line 11"/>
          <p:cNvSpPr>
            <a:spLocks noChangeShapeType="1"/>
          </p:cNvSpPr>
          <p:nvPr/>
        </p:nvSpPr>
        <p:spPr bwMode="auto">
          <a:xfrm>
            <a:off x="990600" y="4419600"/>
            <a:ext cx="1828800" cy="1295400"/>
          </a:xfrm>
          <a:prstGeom prst="line">
            <a:avLst/>
          </a:prstGeom>
          <a:noFill/>
          <a:ln w="76200">
            <a:solidFill>
              <a:srgbClr val="003399"/>
            </a:solidFill>
            <a:round/>
            <a:headEnd/>
            <a:tailEnd type="triangle" w="med" len="med"/>
          </a:ln>
        </p:spPr>
        <p:txBody>
          <a:bodyPr/>
          <a:lstStyle/>
          <a:p>
            <a:endParaRPr lang="en-US"/>
          </a:p>
        </p:txBody>
      </p:sp>
      <p:sp>
        <p:nvSpPr>
          <p:cNvPr id="257036" name="Line 12"/>
          <p:cNvSpPr>
            <a:spLocks noChangeShapeType="1"/>
          </p:cNvSpPr>
          <p:nvPr/>
        </p:nvSpPr>
        <p:spPr bwMode="auto">
          <a:xfrm flipV="1">
            <a:off x="5943600" y="4572000"/>
            <a:ext cx="1295400" cy="1143000"/>
          </a:xfrm>
          <a:prstGeom prst="line">
            <a:avLst/>
          </a:prstGeom>
          <a:noFill/>
          <a:ln w="76200">
            <a:solidFill>
              <a:srgbClr val="003399"/>
            </a:solidFill>
            <a:round/>
            <a:headEnd/>
            <a:tailEnd type="triangle" w="med" len="med"/>
          </a:ln>
        </p:spPr>
        <p:txBody>
          <a:bodyPr/>
          <a:lstStyle/>
          <a:p>
            <a:endParaRPr lang="en-US"/>
          </a:p>
        </p:txBody>
      </p:sp>
      <p:sp>
        <p:nvSpPr>
          <p:cNvPr id="257037" name="Line 13"/>
          <p:cNvSpPr>
            <a:spLocks noChangeShapeType="1"/>
          </p:cNvSpPr>
          <p:nvPr/>
        </p:nvSpPr>
        <p:spPr bwMode="auto">
          <a:xfrm flipH="1" flipV="1">
            <a:off x="5562600" y="1524000"/>
            <a:ext cx="1447800" cy="1143000"/>
          </a:xfrm>
          <a:prstGeom prst="line">
            <a:avLst/>
          </a:prstGeom>
          <a:noFill/>
          <a:ln w="76200">
            <a:solidFill>
              <a:srgbClr val="990000"/>
            </a:solidFill>
            <a:round/>
            <a:headEnd/>
            <a:tailEnd type="triangle" w="med" len="med"/>
          </a:ln>
        </p:spPr>
        <p:txBody>
          <a:bodyPr/>
          <a:lstStyle/>
          <a:p>
            <a:endParaRPr lang="en-US"/>
          </a:p>
        </p:txBody>
      </p:sp>
      <p:sp>
        <p:nvSpPr>
          <p:cNvPr id="257038" name="Line 14"/>
          <p:cNvSpPr>
            <a:spLocks noChangeShapeType="1"/>
          </p:cNvSpPr>
          <p:nvPr/>
        </p:nvSpPr>
        <p:spPr bwMode="auto">
          <a:xfrm flipH="1">
            <a:off x="1905000" y="1524000"/>
            <a:ext cx="1295400" cy="1066800"/>
          </a:xfrm>
          <a:prstGeom prst="line">
            <a:avLst/>
          </a:prstGeom>
          <a:noFill/>
          <a:ln w="76200">
            <a:solidFill>
              <a:srgbClr val="990000"/>
            </a:solidFill>
            <a:round/>
            <a:headEnd/>
            <a:tailEnd type="triangle" w="med" len="med"/>
          </a:ln>
        </p:spPr>
        <p:txBody>
          <a:bodyPr/>
          <a:lstStyle/>
          <a:p>
            <a:endParaRPr lang="en-US"/>
          </a:p>
        </p:txBody>
      </p:sp>
      <p:sp>
        <p:nvSpPr>
          <p:cNvPr id="257039" name="Line 15"/>
          <p:cNvSpPr>
            <a:spLocks noChangeShapeType="1"/>
          </p:cNvSpPr>
          <p:nvPr/>
        </p:nvSpPr>
        <p:spPr bwMode="auto">
          <a:xfrm flipH="1" flipV="1">
            <a:off x="685800" y="4724400"/>
            <a:ext cx="1905000" cy="1371600"/>
          </a:xfrm>
          <a:prstGeom prst="line">
            <a:avLst/>
          </a:prstGeom>
          <a:noFill/>
          <a:ln w="76200">
            <a:solidFill>
              <a:srgbClr val="009900"/>
            </a:solidFill>
            <a:round/>
            <a:headEnd/>
            <a:tailEnd type="triangle" w="med" len="med"/>
          </a:ln>
        </p:spPr>
        <p:txBody>
          <a:bodyPr/>
          <a:lstStyle/>
          <a:p>
            <a:endParaRPr lang="en-US"/>
          </a:p>
        </p:txBody>
      </p:sp>
      <p:sp>
        <p:nvSpPr>
          <p:cNvPr id="257040" name="Line 16"/>
          <p:cNvSpPr>
            <a:spLocks noChangeShapeType="1"/>
          </p:cNvSpPr>
          <p:nvPr/>
        </p:nvSpPr>
        <p:spPr bwMode="auto">
          <a:xfrm flipV="1">
            <a:off x="1371600" y="990600"/>
            <a:ext cx="1676400" cy="1295400"/>
          </a:xfrm>
          <a:prstGeom prst="line">
            <a:avLst/>
          </a:prstGeom>
          <a:noFill/>
          <a:ln w="76200">
            <a:solidFill>
              <a:srgbClr val="009900"/>
            </a:solidFill>
            <a:round/>
            <a:headEnd/>
            <a:tailEnd type="triangle" w="med" len="med"/>
          </a:ln>
        </p:spPr>
        <p:txBody>
          <a:bodyPr/>
          <a:lstStyle/>
          <a:p>
            <a:endParaRPr lang="en-US"/>
          </a:p>
        </p:txBody>
      </p:sp>
      <p:sp>
        <p:nvSpPr>
          <p:cNvPr id="257041" name="Line 17"/>
          <p:cNvSpPr>
            <a:spLocks noChangeShapeType="1"/>
          </p:cNvSpPr>
          <p:nvPr/>
        </p:nvSpPr>
        <p:spPr bwMode="auto">
          <a:xfrm>
            <a:off x="5638800" y="914400"/>
            <a:ext cx="1828800" cy="1447800"/>
          </a:xfrm>
          <a:prstGeom prst="line">
            <a:avLst/>
          </a:prstGeom>
          <a:noFill/>
          <a:ln w="76200">
            <a:solidFill>
              <a:srgbClr val="009900"/>
            </a:solidFill>
            <a:round/>
            <a:headEnd/>
            <a:tailEnd type="triangle" w="med" len="med"/>
          </a:ln>
        </p:spPr>
        <p:txBody>
          <a:bodyPr/>
          <a:lstStyle/>
          <a:p>
            <a:endParaRPr lang="en-US"/>
          </a:p>
        </p:txBody>
      </p:sp>
      <p:sp>
        <p:nvSpPr>
          <p:cNvPr id="257042" name="Line 18"/>
          <p:cNvSpPr>
            <a:spLocks noChangeShapeType="1"/>
          </p:cNvSpPr>
          <p:nvPr/>
        </p:nvSpPr>
        <p:spPr bwMode="auto">
          <a:xfrm flipH="1">
            <a:off x="6172200" y="4648200"/>
            <a:ext cx="1600200" cy="1524000"/>
          </a:xfrm>
          <a:prstGeom prst="line">
            <a:avLst/>
          </a:prstGeom>
          <a:noFill/>
          <a:ln w="76200">
            <a:solidFill>
              <a:srgbClr val="009900"/>
            </a:solidFill>
            <a:round/>
            <a:headEnd/>
            <a:tailEnd type="triangle" w="med" len="med"/>
          </a:ln>
        </p:spPr>
        <p:txBody>
          <a:bodyPr/>
          <a:lstStyle/>
          <a:p>
            <a:endParaRPr lang="en-US"/>
          </a:p>
        </p:txBody>
      </p:sp>
      <p:sp>
        <p:nvSpPr>
          <p:cNvPr id="257043" name="Rectangle 19"/>
          <p:cNvSpPr>
            <a:spLocks noChangeArrowheads="1"/>
          </p:cNvSpPr>
          <p:nvPr/>
        </p:nvSpPr>
        <p:spPr bwMode="auto">
          <a:xfrm rot="2136432">
            <a:off x="1600200" y="4419600"/>
            <a:ext cx="1658938" cy="822325"/>
          </a:xfrm>
          <a:prstGeom prst="rect">
            <a:avLst/>
          </a:prstGeom>
          <a:noFill/>
          <a:ln w="9525">
            <a:noFill/>
            <a:miter lim="800000"/>
            <a:headEnd/>
            <a:tailEnd/>
          </a:ln>
        </p:spPr>
        <p:txBody>
          <a:bodyPr wrap="none">
            <a:spAutoFit/>
          </a:bodyPr>
          <a:lstStyle/>
          <a:p>
            <a:pPr algn="ctr"/>
            <a:r>
              <a:rPr lang="en-US" b="1">
                <a:solidFill>
                  <a:srgbClr val="003399"/>
                </a:solidFill>
              </a:rPr>
              <a:t>Goods and </a:t>
            </a:r>
          </a:p>
          <a:p>
            <a:pPr algn="ctr"/>
            <a:r>
              <a:rPr lang="en-US" b="1">
                <a:solidFill>
                  <a:srgbClr val="003399"/>
                </a:solidFill>
              </a:rPr>
              <a:t>Services</a:t>
            </a:r>
          </a:p>
        </p:txBody>
      </p:sp>
      <p:sp>
        <p:nvSpPr>
          <p:cNvPr id="257044" name="Rectangle 20"/>
          <p:cNvSpPr>
            <a:spLocks noChangeArrowheads="1"/>
          </p:cNvSpPr>
          <p:nvPr/>
        </p:nvSpPr>
        <p:spPr bwMode="auto">
          <a:xfrm rot="2140937">
            <a:off x="381000" y="5562600"/>
            <a:ext cx="2368550" cy="457200"/>
          </a:xfrm>
          <a:prstGeom prst="rect">
            <a:avLst/>
          </a:prstGeom>
          <a:noFill/>
          <a:ln w="9525">
            <a:noFill/>
            <a:miter lim="800000"/>
            <a:headEnd/>
            <a:tailEnd/>
          </a:ln>
        </p:spPr>
        <p:txBody>
          <a:bodyPr wrap="none">
            <a:spAutoFit/>
          </a:bodyPr>
          <a:lstStyle/>
          <a:p>
            <a:r>
              <a:rPr lang="en-US" b="1">
                <a:solidFill>
                  <a:srgbClr val="009900"/>
                </a:solidFill>
              </a:rPr>
              <a:t>$$$ Revenue $$$</a:t>
            </a:r>
          </a:p>
        </p:txBody>
      </p:sp>
      <p:sp>
        <p:nvSpPr>
          <p:cNvPr id="257045" name="Rectangle 21"/>
          <p:cNvSpPr>
            <a:spLocks noChangeArrowheads="1"/>
          </p:cNvSpPr>
          <p:nvPr/>
        </p:nvSpPr>
        <p:spPr bwMode="auto">
          <a:xfrm rot="-2608880">
            <a:off x="6019800" y="5334000"/>
            <a:ext cx="2471738" cy="457200"/>
          </a:xfrm>
          <a:prstGeom prst="rect">
            <a:avLst/>
          </a:prstGeom>
          <a:noFill/>
          <a:ln w="9525">
            <a:noFill/>
            <a:miter lim="800000"/>
            <a:headEnd/>
            <a:tailEnd/>
          </a:ln>
        </p:spPr>
        <p:txBody>
          <a:bodyPr wrap="none">
            <a:spAutoFit/>
          </a:bodyPr>
          <a:lstStyle/>
          <a:p>
            <a:r>
              <a:rPr lang="en-US" b="1">
                <a:solidFill>
                  <a:srgbClr val="009900"/>
                </a:solidFill>
              </a:rPr>
              <a:t>$$$ Spending $$$</a:t>
            </a:r>
          </a:p>
        </p:txBody>
      </p:sp>
      <p:sp>
        <p:nvSpPr>
          <p:cNvPr id="257046" name="Rectangle 22"/>
          <p:cNvSpPr>
            <a:spLocks noChangeArrowheads="1"/>
          </p:cNvSpPr>
          <p:nvPr/>
        </p:nvSpPr>
        <p:spPr bwMode="auto">
          <a:xfrm rot="-2491206">
            <a:off x="5486400" y="4191000"/>
            <a:ext cx="1658938" cy="822325"/>
          </a:xfrm>
          <a:prstGeom prst="rect">
            <a:avLst/>
          </a:prstGeom>
          <a:noFill/>
          <a:ln w="9525">
            <a:noFill/>
            <a:miter lim="800000"/>
            <a:headEnd/>
            <a:tailEnd/>
          </a:ln>
        </p:spPr>
        <p:txBody>
          <a:bodyPr wrap="none">
            <a:spAutoFit/>
          </a:bodyPr>
          <a:lstStyle/>
          <a:p>
            <a:pPr algn="ctr"/>
            <a:r>
              <a:rPr lang="en-US" b="1">
                <a:solidFill>
                  <a:srgbClr val="003399"/>
                </a:solidFill>
              </a:rPr>
              <a:t>Goods and </a:t>
            </a:r>
          </a:p>
          <a:p>
            <a:pPr algn="ctr"/>
            <a:r>
              <a:rPr lang="en-US" b="1">
                <a:solidFill>
                  <a:srgbClr val="003399"/>
                </a:solidFill>
              </a:rPr>
              <a:t>Services</a:t>
            </a:r>
          </a:p>
        </p:txBody>
      </p:sp>
      <p:sp>
        <p:nvSpPr>
          <p:cNvPr id="257047" name="Rectangle 23"/>
          <p:cNvSpPr>
            <a:spLocks noChangeArrowheads="1"/>
          </p:cNvSpPr>
          <p:nvPr/>
        </p:nvSpPr>
        <p:spPr bwMode="auto">
          <a:xfrm>
            <a:off x="7380288" y="0"/>
            <a:ext cx="1763712" cy="579438"/>
          </a:xfrm>
          <a:prstGeom prst="rect">
            <a:avLst/>
          </a:prstGeom>
          <a:noFill/>
          <a:ln w="9525">
            <a:noFill/>
            <a:miter lim="800000"/>
            <a:headEnd/>
            <a:tailEnd/>
          </a:ln>
        </p:spPr>
        <p:txBody>
          <a:bodyPr wrap="none">
            <a:spAutoFit/>
          </a:bodyPr>
          <a:lstStyle/>
          <a:p>
            <a:r>
              <a:rPr lang="en-US" sz="3200" b="1">
                <a:solidFill>
                  <a:srgbClr val="990000"/>
                </a:solidFill>
              </a:rPr>
              <a:t>SUPPLY</a:t>
            </a:r>
          </a:p>
        </p:txBody>
      </p:sp>
      <p:sp>
        <p:nvSpPr>
          <p:cNvPr id="257048" name="Rectangle 24"/>
          <p:cNvSpPr>
            <a:spLocks noChangeArrowheads="1"/>
          </p:cNvSpPr>
          <p:nvPr/>
        </p:nvSpPr>
        <p:spPr bwMode="auto">
          <a:xfrm>
            <a:off x="0" y="0"/>
            <a:ext cx="2014538" cy="579438"/>
          </a:xfrm>
          <a:prstGeom prst="rect">
            <a:avLst/>
          </a:prstGeom>
          <a:noFill/>
          <a:ln w="9525">
            <a:noFill/>
            <a:miter lim="800000"/>
            <a:headEnd/>
            <a:tailEnd/>
          </a:ln>
        </p:spPr>
        <p:txBody>
          <a:bodyPr wrap="none">
            <a:spAutoFit/>
          </a:bodyPr>
          <a:lstStyle/>
          <a:p>
            <a:r>
              <a:rPr lang="en-US" sz="3200" b="1">
                <a:solidFill>
                  <a:srgbClr val="990000"/>
                </a:solidFill>
              </a:rPr>
              <a:t>DEMAND</a:t>
            </a:r>
          </a:p>
        </p:txBody>
      </p:sp>
      <p:sp>
        <p:nvSpPr>
          <p:cNvPr id="257049" name="Rectangle 25"/>
          <p:cNvSpPr>
            <a:spLocks noChangeArrowheads="1"/>
          </p:cNvSpPr>
          <p:nvPr/>
        </p:nvSpPr>
        <p:spPr bwMode="auto">
          <a:xfrm>
            <a:off x="7129463" y="6278563"/>
            <a:ext cx="2014537" cy="579437"/>
          </a:xfrm>
          <a:prstGeom prst="rect">
            <a:avLst/>
          </a:prstGeom>
          <a:noFill/>
          <a:ln w="9525">
            <a:noFill/>
            <a:miter lim="800000"/>
            <a:headEnd/>
            <a:tailEnd/>
          </a:ln>
        </p:spPr>
        <p:txBody>
          <a:bodyPr wrap="none">
            <a:spAutoFit/>
          </a:bodyPr>
          <a:lstStyle/>
          <a:p>
            <a:r>
              <a:rPr lang="en-US" sz="3200" b="1">
                <a:solidFill>
                  <a:srgbClr val="003399"/>
                </a:solidFill>
              </a:rPr>
              <a:t>DEMAND</a:t>
            </a:r>
          </a:p>
        </p:txBody>
      </p:sp>
      <p:sp>
        <p:nvSpPr>
          <p:cNvPr id="257050" name="Rectangle 26"/>
          <p:cNvSpPr>
            <a:spLocks noChangeArrowheads="1"/>
          </p:cNvSpPr>
          <p:nvPr/>
        </p:nvSpPr>
        <p:spPr bwMode="auto">
          <a:xfrm>
            <a:off x="0" y="6278563"/>
            <a:ext cx="1763713" cy="579437"/>
          </a:xfrm>
          <a:prstGeom prst="rect">
            <a:avLst/>
          </a:prstGeom>
          <a:noFill/>
          <a:ln w="9525">
            <a:noFill/>
            <a:miter lim="800000"/>
            <a:headEnd/>
            <a:tailEnd/>
          </a:ln>
        </p:spPr>
        <p:txBody>
          <a:bodyPr wrap="none">
            <a:spAutoFit/>
          </a:bodyPr>
          <a:lstStyle/>
          <a:p>
            <a:r>
              <a:rPr lang="en-US" sz="3200" b="1">
                <a:solidFill>
                  <a:srgbClr val="003399"/>
                </a:solidFill>
              </a:rPr>
              <a:t>SUPPLY</a:t>
            </a:r>
          </a:p>
        </p:txBody>
      </p:sp>
      <p:sp>
        <p:nvSpPr>
          <p:cNvPr id="257051" name="Rectangle 27"/>
          <p:cNvSpPr>
            <a:spLocks noChangeArrowheads="1"/>
          </p:cNvSpPr>
          <p:nvPr/>
        </p:nvSpPr>
        <p:spPr bwMode="auto">
          <a:xfrm rot="-2220431">
            <a:off x="914400" y="1219200"/>
            <a:ext cx="1963738" cy="457200"/>
          </a:xfrm>
          <a:prstGeom prst="rect">
            <a:avLst/>
          </a:prstGeom>
          <a:noFill/>
          <a:ln w="9525">
            <a:noFill/>
            <a:miter lim="800000"/>
            <a:headEnd/>
            <a:tailEnd/>
          </a:ln>
        </p:spPr>
        <p:txBody>
          <a:bodyPr wrap="none">
            <a:spAutoFit/>
          </a:bodyPr>
          <a:lstStyle/>
          <a:p>
            <a:r>
              <a:rPr lang="en-US" b="1">
                <a:solidFill>
                  <a:srgbClr val="009900"/>
                </a:solidFill>
              </a:rPr>
              <a:t>$$$ Costs $$$</a:t>
            </a:r>
          </a:p>
        </p:txBody>
      </p:sp>
      <p:sp>
        <p:nvSpPr>
          <p:cNvPr id="257052" name="Rectangle 28"/>
          <p:cNvSpPr>
            <a:spLocks noChangeArrowheads="1"/>
          </p:cNvSpPr>
          <p:nvPr/>
        </p:nvSpPr>
        <p:spPr bwMode="auto">
          <a:xfrm rot="-2381656">
            <a:off x="2054225" y="1981200"/>
            <a:ext cx="1504950" cy="457200"/>
          </a:xfrm>
          <a:prstGeom prst="rect">
            <a:avLst/>
          </a:prstGeom>
          <a:noFill/>
          <a:ln w="9525">
            <a:noFill/>
            <a:miter lim="800000"/>
            <a:headEnd/>
            <a:tailEnd/>
          </a:ln>
        </p:spPr>
        <p:txBody>
          <a:bodyPr wrap="none">
            <a:spAutoFit/>
          </a:bodyPr>
          <a:lstStyle/>
          <a:p>
            <a:pPr algn="ctr"/>
            <a:r>
              <a:rPr lang="en-US" b="1">
                <a:solidFill>
                  <a:srgbClr val="990000"/>
                </a:solidFill>
              </a:rPr>
              <a:t>Resources</a:t>
            </a:r>
          </a:p>
        </p:txBody>
      </p:sp>
      <p:sp>
        <p:nvSpPr>
          <p:cNvPr id="257053" name="Rectangle 29"/>
          <p:cNvSpPr>
            <a:spLocks noChangeArrowheads="1"/>
          </p:cNvSpPr>
          <p:nvPr/>
        </p:nvSpPr>
        <p:spPr bwMode="auto">
          <a:xfrm rot="2325719">
            <a:off x="5757863" y="1303338"/>
            <a:ext cx="2216150" cy="457200"/>
          </a:xfrm>
          <a:prstGeom prst="rect">
            <a:avLst/>
          </a:prstGeom>
          <a:noFill/>
          <a:ln w="9525">
            <a:noFill/>
            <a:miter lim="800000"/>
            <a:headEnd/>
            <a:tailEnd/>
          </a:ln>
        </p:spPr>
        <p:txBody>
          <a:bodyPr wrap="none">
            <a:spAutoFit/>
          </a:bodyPr>
          <a:lstStyle/>
          <a:p>
            <a:r>
              <a:rPr lang="en-US" b="1">
                <a:solidFill>
                  <a:srgbClr val="009900"/>
                </a:solidFill>
              </a:rPr>
              <a:t>$$$ Income $$$</a:t>
            </a:r>
          </a:p>
        </p:txBody>
      </p:sp>
      <p:sp>
        <p:nvSpPr>
          <p:cNvPr id="257054" name="Rectangle 30"/>
          <p:cNvSpPr>
            <a:spLocks noChangeArrowheads="1"/>
          </p:cNvSpPr>
          <p:nvPr/>
        </p:nvSpPr>
        <p:spPr bwMode="auto">
          <a:xfrm rot="2321014">
            <a:off x="5254625" y="2208213"/>
            <a:ext cx="1504950" cy="1006475"/>
          </a:xfrm>
          <a:prstGeom prst="rect">
            <a:avLst/>
          </a:prstGeom>
          <a:noFill/>
          <a:ln w="9525">
            <a:noFill/>
            <a:miter lim="800000"/>
            <a:headEnd/>
            <a:tailEnd/>
          </a:ln>
        </p:spPr>
        <p:txBody>
          <a:bodyPr wrap="none">
            <a:spAutoFit/>
          </a:bodyPr>
          <a:lstStyle/>
          <a:p>
            <a:pPr algn="ctr"/>
            <a:r>
              <a:rPr lang="en-US" b="1">
                <a:solidFill>
                  <a:srgbClr val="990000"/>
                </a:solidFill>
              </a:rPr>
              <a:t>Resources</a:t>
            </a:r>
          </a:p>
          <a:p>
            <a:pPr algn="ctr"/>
            <a:r>
              <a:rPr lang="en-US" sz="1800" b="1">
                <a:solidFill>
                  <a:srgbClr val="990000"/>
                </a:solidFill>
              </a:rPr>
              <a:t>(Factors of </a:t>
            </a:r>
          </a:p>
          <a:p>
            <a:pPr algn="ctr"/>
            <a:r>
              <a:rPr lang="en-US" sz="1800" b="1">
                <a:solidFill>
                  <a:srgbClr val="990000"/>
                </a:solidFill>
              </a:rPr>
              <a:t>Production)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7027"/>
                                        </p:tgtEl>
                                        <p:attrNameLst>
                                          <p:attrName>style.visibility</p:attrName>
                                        </p:attrNameLst>
                                      </p:cBhvr>
                                      <p:to>
                                        <p:strVal val="visible"/>
                                      </p:to>
                                    </p:set>
                                    <p:animEffect transition="in" filter="dissolve">
                                      <p:cBhvr>
                                        <p:cTn id="7" dur="500"/>
                                        <p:tgtEl>
                                          <p:spTgt spid="257027"/>
                                        </p:tgtEl>
                                      </p:cBhvr>
                                    </p:animEffect>
                                  </p:childTnLst>
                                </p:cTn>
                              </p:par>
                              <p:par>
                                <p:cTn id="8" presetID="9" presetClass="entr" presetSubtype="0" fill="hold" nodeType="withEffect">
                                  <p:stCondLst>
                                    <p:cond delay="0"/>
                                  </p:stCondLst>
                                  <p:childTnLst>
                                    <p:set>
                                      <p:cBhvr>
                                        <p:cTn id="9" dur="1" fill="hold">
                                          <p:stCondLst>
                                            <p:cond delay="0"/>
                                          </p:stCondLst>
                                        </p:cTn>
                                        <p:tgtEl>
                                          <p:spTgt spid="257029"/>
                                        </p:tgtEl>
                                        <p:attrNameLst>
                                          <p:attrName>style.visibility</p:attrName>
                                        </p:attrNameLst>
                                      </p:cBhvr>
                                      <p:to>
                                        <p:strVal val="visible"/>
                                      </p:to>
                                    </p:set>
                                    <p:animEffect transition="in" filter="dissolve">
                                      <p:cBhvr>
                                        <p:cTn id="10" dur="500"/>
                                        <p:tgtEl>
                                          <p:spTgt spid="257029"/>
                                        </p:tgtEl>
                                      </p:cBhvr>
                                    </p:animEffect>
                                  </p:childTnLst>
                                </p:cTn>
                              </p:par>
                              <p:par>
                                <p:cTn id="11" presetID="9" presetClass="entr" presetSubtype="0" fill="hold" nodeType="withEffect">
                                  <p:stCondLst>
                                    <p:cond delay="0"/>
                                  </p:stCondLst>
                                  <p:childTnLst>
                                    <p:set>
                                      <p:cBhvr>
                                        <p:cTn id="12" dur="1" fill="hold">
                                          <p:stCondLst>
                                            <p:cond delay="0"/>
                                          </p:stCondLst>
                                        </p:cTn>
                                        <p:tgtEl>
                                          <p:spTgt spid="257031"/>
                                        </p:tgtEl>
                                        <p:attrNameLst>
                                          <p:attrName>style.visibility</p:attrName>
                                        </p:attrNameLst>
                                      </p:cBhvr>
                                      <p:to>
                                        <p:strVal val="visible"/>
                                      </p:to>
                                    </p:set>
                                    <p:animEffect transition="in" filter="dissolve">
                                      <p:cBhvr>
                                        <p:cTn id="13" dur="500"/>
                                        <p:tgtEl>
                                          <p:spTgt spid="25703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7032"/>
                                        </p:tgtEl>
                                        <p:attrNameLst>
                                          <p:attrName>style.visibility</p:attrName>
                                        </p:attrNameLst>
                                      </p:cBhvr>
                                      <p:to>
                                        <p:strVal val="visible"/>
                                      </p:to>
                                    </p:set>
                                    <p:animEffect transition="in" filter="dissolve">
                                      <p:cBhvr>
                                        <p:cTn id="16" dur="500"/>
                                        <p:tgtEl>
                                          <p:spTgt spid="25703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57028"/>
                                        </p:tgtEl>
                                        <p:attrNameLst>
                                          <p:attrName>style.visibility</p:attrName>
                                        </p:attrNameLst>
                                      </p:cBhvr>
                                      <p:to>
                                        <p:strVal val="visible"/>
                                      </p:to>
                                    </p:set>
                                    <p:animEffect transition="in" filter="dissolve">
                                      <p:cBhvr>
                                        <p:cTn id="21" dur="500"/>
                                        <p:tgtEl>
                                          <p:spTgt spid="257028"/>
                                        </p:tgtEl>
                                      </p:cBhvr>
                                    </p:animEffect>
                                  </p:childTnLst>
                                </p:cTn>
                              </p:par>
                              <p:par>
                                <p:cTn id="22" presetID="9" presetClass="entr" presetSubtype="0" fill="hold" nodeType="withEffect">
                                  <p:stCondLst>
                                    <p:cond delay="0"/>
                                  </p:stCondLst>
                                  <p:childTnLst>
                                    <p:set>
                                      <p:cBhvr>
                                        <p:cTn id="23" dur="1" fill="hold">
                                          <p:stCondLst>
                                            <p:cond delay="0"/>
                                          </p:stCondLst>
                                        </p:cTn>
                                        <p:tgtEl>
                                          <p:spTgt spid="257030"/>
                                        </p:tgtEl>
                                        <p:attrNameLst>
                                          <p:attrName>style.visibility</p:attrName>
                                        </p:attrNameLst>
                                      </p:cBhvr>
                                      <p:to>
                                        <p:strVal val="visible"/>
                                      </p:to>
                                    </p:set>
                                    <p:animEffect transition="in" filter="dissolve">
                                      <p:cBhvr>
                                        <p:cTn id="24" dur="500"/>
                                        <p:tgtEl>
                                          <p:spTgt spid="25703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57033"/>
                                        </p:tgtEl>
                                        <p:attrNameLst>
                                          <p:attrName>style.visibility</p:attrName>
                                        </p:attrNameLst>
                                      </p:cBhvr>
                                      <p:to>
                                        <p:strVal val="visible"/>
                                      </p:to>
                                    </p:set>
                                    <p:animEffect transition="in" filter="dissolve">
                                      <p:cBhvr>
                                        <p:cTn id="27" dur="500"/>
                                        <p:tgtEl>
                                          <p:spTgt spid="25703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57034"/>
                                        </p:tgtEl>
                                        <p:attrNameLst>
                                          <p:attrName>style.visibility</p:attrName>
                                        </p:attrNameLst>
                                      </p:cBhvr>
                                      <p:to>
                                        <p:strVal val="visible"/>
                                      </p:to>
                                    </p:set>
                                    <p:animEffect transition="in" filter="dissolve">
                                      <p:cBhvr>
                                        <p:cTn id="30" dur="500"/>
                                        <p:tgtEl>
                                          <p:spTgt spid="25703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57043"/>
                                        </p:tgtEl>
                                        <p:attrNameLst>
                                          <p:attrName>style.visibility</p:attrName>
                                        </p:attrNameLst>
                                      </p:cBhvr>
                                      <p:to>
                                        <p:strVal val="visible"/>
                                      </p:to>
                                    </p:set>
                                    <p:animEffect transition="in" filter="dissolve">
                                      <p:cBhvr>
                                        <p:cTn id="35" dur="500"/>
                                        <p:tgtEl>
                                          <p:spTgt spid="25704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57035"/>
                                        </p:tgtEl>
                                        <p:attrNameLst>
                                          <p:attrName>style.visibility</p:attrName>
                                        </p:attrNameLst>
                                      </p:cBhvr>
                                      <p:to>
                                        <p:strVal val="visible"/>
                                      </p:to>
                                    </p:set>
                                    <p:animEffect transition="in" filter="dissolve">
                                      <p:cBhvr>
                                        <p:cTn id="38" dur="500"/>
                                        <p:tgtEl>
                                          <p:spTgt spid="25703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57046"/>
                                        </p:tgtEl>
                                        <p:attrNameLst>
                                          <p:attrName>style.visibility</p:attrName>
                                        </p:attrNameLst>
                                      </p:cBhvr>
                                      <p:to>
                                        <p:strVal val="visible"/>
                                      </p:to>
                                    </p:set>
                                    <p:animEffect transition="in" filter="dissolve">
                                      <p:cBhvr>
                                        <p:cTn id="43" dur="500"/>
                                        <p:tgtEl>
                                          <p:spTgt spid="25704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57036"/>
                                        </p:tgtEl>
                                        <p:attrNameLst>
                                          <p:attrName>style.visibility</p:attrName>
                                        </p:attrNameLst>
                                      </p:cBhvr>
                                      <p:to>
                                        <p:strVal val="visible"/>
                                      </p:to>
                                    </p:set>
                                    <p:animEffect transition="in" filter="dissolve">
                                      <p:cBhvr>
                                        <p:cTn id="46" dur="500"/>
                                        <p:tgtEl>
                                          <p:spTgt spid="25703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57045"/>
                                        </p:tgtEl>
                                        <p:attrNameLst>
                                          <p:attrName>style.visibility</p:attrName>
                                        </p:attrNameLst>
                                      </p:cBhvr>
                                      <p:to>
                                        <p:strVal val="visible"/>
                                      </p:to>
                                    </p:set>
                                    <p:animEffect transition="in" filter="dissolve">
                                      <p:cBhvr>
                                        <p:cTn id="51" dur="500"/>
                                        <p:tgtEl>
                                          <p:spTgt spid="257045"/>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57042"/>
                                        </p:tgtEl>
                                        <p:attrNameLst>
                                          <p:attrName>style.visibility</p:attrName>
                                        </p:attrNameLst>
                                      </p:cBhvr>
                                      <p:to>
                                        <p:strVal val="visible"/>
                                      </p:to>
                                    </p:set>
                                    <p:animEffect transition="in" filter="dissolve">
                                      <p:cBhvr>
                                        <p:cTn id="54" dur="500"/>
                                        <p:tgtEl>
                                          <p:spTgt spid="257042"/>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57039"/>
                                        </p:tgtEl>
                                        <p:attrNameLst>
                                          <p:attrName>style.visibility</p:attrName>
                                        </p:attrNameLst>
                                      </p:cBhvr>
                                      <p:to>
                                        <p:strVal val="visible"/>
                                      </p:to>
                                    </p:set>
                                    <p:animEffect transition="in" filter="dissolve">
                                      <p:cBhvr>
                                        <p:cTn id="59" dur="500"/>
                                        <p:tgtEl>
                                          <p:spTgt spid="257039"/>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57044"/>
                                        </p:tgtEl>
                                        <p:attrNameLst>
                                          <p:attrName>style.visibility</p:attrName>
                                        </p:attrNameLst>
                                      </p:cBhvr>
                                      <p:to>
                                        <p:strVal val="visible"/>
                                      </p:to>
                                    </p:set>
                                    <p:animEffect transition="in" filter="dissolve">
                                      <p:cBhvr>
                                        <p:cTn id="62" dur="500"/>
                                        <p:tgtEl>
                                          <p:spTgt spid="25704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57050"/>
                                        </p:tgtEl>
                                        <p:attrNameLst>
                                          <p:attrName>style.visibility</p:attrName>
                                        </p:attrNameLst>
                                      </p:cBhvr>
                                      <p:to>
                                        <p:strVal val="visible"/>
                                      </p:to>
                                    </p:set>
                                    <p:animEffect transition="in" filter="dissolve">
                                      <p:cBhvr>
                                        <p:cTn id="67" dur="500"/>
                                        <p:tgtEl>
                                          <p:spTgt spid="25705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57049"/>
                                        </p:tgtEl>
                                        <p:attrNameLst>
                                          <p:attrName>style.visibility</p:attrName>
                                        </p:attrNameLst>
                                      </p:cBhvr>
                                      <p:to>
                                        <p:strVal val="visible"/>
                                      </p:to>
                                    </p:set>
                                    <p:animEffect transition="in" filter="dissolve">
                                      <p:cBhvr>
                                        <p:cTn id="72" dur="500"/>
                                        <p:tgtEl>
                                          <p:spTgt spid="257049"/>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57037"/>
                                        </p:tgtEl>
                                        <p:attrNameLst>
                                          <p:attrName>style.visibility</p:attrName>
                                        </p:attrNameLst>
                                      </p:cBhvr>
                                      <p:to>
                                        <p:strVal val="visible"/>
                                      </p:to>
                                    </p:set>
                                    <p:animEffect transition="in" filter="dissolve">
                                      <p:cBhvr>
                                        <p:cTn id="77" dur="500"/>
                                        <p:tgtEl>
                                          <p:spTgt spid="257037"/>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257054"/>
                                        </p:tgtEl>
                                        <p:attrNameLst>
                                          <p:attrName>style.visibility</p:attrName>
                                        </p:attrNameLst>
                                      </p:cBhvr>
                                      <p:to>
                                        <p:strVal val="visible"/>
                                      </p:to>
                                    </p:set>
                                    <p:animEffect transition="in" filter="dissolve">
                                      <p:cBhvr>
                                        <p:cTn id="80" dur="500"/>
                                        <p:tgtEl>
                                          <p:spTgt spid="257054"/>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257038"/>
                                        </p:tgtEl>
                                        <p:attrNameLst>
                                          <p:attrName>style.visibility</p:attrName>
                                        </p:attrNameLst>
                                      </p:cBhvr>
                                      <p:to>
                                        <p:strVal val="visible"/>
                                      </p:to>
                                    </p:set>
                                    <p:animEffect transition="in" filter="dissolve">
                                      <p:cBhvr>
                                        <p:cTn id="85" dur="500"/>
                                        <p:tgtEl>
                                          <p:spTgt spid="257038"/>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257052"/>
                                        </p:tgtEl>
                                        <p:attrNameLst>
                                          <p:attrName>style.visibility</p:attrName>
                                        </p:attrNameLst>
                                      </p:cBhvr>
                                      <p:to>
                                        <p:strVal val="visible"/>
                                      </p:to>
                                    </p:set>
                                    <p:animEffect transition="in" filter="dissolve">
                                      <p:cBhvr>
                                        <p:cTn id="88" dur="500"/>
                                        <p:tgtEl>
                                          <p:spTgt spid="257052"/>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257051"/>
                                        </p:tgtEl>
                                        <p:attrNameLst>
                                          <p:attrName>style.visibility</p:attrName>
                                        </p:attrNameLst>
                                      </p:cBhvr>
                                      <p:to>
                                        <p:strVal val="visible"/>
                                      </p:to>
                                    </p:set>
                                    <p:animEffect transition="in" filter="dissolve">
                                      <p:cBhvr>
                                        <p:cTn id="93" dur="500"/>
                                        <p:tgtEl>
                                          <p:spTgt spid="257051"/>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257040"/>
                                        </p:tgtEl>
                                        <p:attrNameLst>
                                          <p:attrName>style.visibility</p:attrName>
                                        </p:attrNameLst>
                                      </p:cBhvr>
                                      <p:to>
                                        <p:strVal val="visible"/>
                                      </p:to>
                                    </p:set>
                                    <p:animEffect transition="in" filter="dissolve">
                                      <p:cBhvr>
                                        <p:cTn id="96" dur="500"/>
                                        <p:tgtEl>
                                          <p:spTgt spid="257040"/>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257053"/>
                                        </p:tgtEl>
                                        <p:attrNameLst>
                                          <p:attrName>style.visibility</p:attrName>
                                        </p:attrNameLst>
                                      </p:cBhvr>
                                      <p:to>
                                        <p:strVal val="visible"/>
                                      </p:to>
                                    </p:set>
                                    <p:animEffect transition="in" filter="dissolve">
                                      <p:cBhvr>
                                        <p:cTn id="101" dur="500"/>
                                        <p:tgtEl>
                                          <p:spTgt spid="257053"/>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257041"/>
                                        </p:tgtEl>
                                        <p:attrNameLst>
                                          <p:attrName>style.visibility</p:attrName>
                                        </p:attrNameLst>
                                      </p:cBhvr>
                                      <p:to>
                                        <p:strVal val="visible"/>
                                      </p:to>
                                    </p:set>
                                    <p:animEffect transition="in" filter="dissolve">
                                      <p:cBhvr>
                                        <p:cTn id="104" dur="500"/>
                                        <p:tgtEl>
                                          <p:spTgt spid="257041"/>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grpId="0" nodeType="clickEffect">
                                  <p:stCondLst>
                                    <p:cond delay="0"/>
                                  </p:stCondLst>
                                  <p:childTnLst>
                                    <p:set>
                                      <p:cBhvr>
                                        <p:cTn id="108" dur="1" fill="hold">
                                          <p:stCondLst>
                                            <p:cond delay="0"/>
                                          </p:stCondLst>
                                        </p:cTn>
                                        <p:tgtEl>
                                          <p:spTgt spid="257047"/>
                                        </p:tgtEl>
                                        <p:attrNameLst>
                                          <p:attrName>style.visibility</p:attrName>
                                        </p:attrNameLst>
                                      </p:cBhvr>
                                      <p:to>
                                        <p:strVal val="visible"/>
                                      </p:to>
                                    </p:set>
                                    <p:animEffect transition="in" filter="dissolve">
                                      <p:cBhvr>
                                        <p:cTn id="109" dur="500"/>
                                        <p:tgtEl>
                                          <p:spTgt spid="257047"/>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257048"/>
                                        </p:tgtEl>
                                        <p:attrNameLst>
                                          <p:attrName>style.visibility</p:attrName>
                                        </p:attrNameLst>
                                      </p:cBhvr>
                                      <p:to>
                                        <p:strVal val="visible"/>
                                      </p:to>
                                    </p:set>
                                    <p:animEffect transition="in" filter="dissolve">
                                      <p:cBhvr>
                                        <p:cTn id="114" dur="500"/>
                                        <p:tgtEl>
                                          <p:spTgt spid="257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p:bldP spid="257032" grpId="0"/>
      <p:bldP spid="257033" grpId="0"/>
      <p:bldP spid="257034" grpId="0"/>
      <p:bldP spid="257035" grpId="0" animBg="1"/>
      <p:bldP spid="257036" grpId="0" animBg="1"/>
      <p:bldP spid="257037" grpId="0" animBg="1"/>
      <p:bldP spid="257038" grpId="0" animBg="1"/>
      <p:bldP spid="257039" grpId="0" animBg="1"/>
      <p:bldP spid="257040" grpId="0" animBg="1"/>
      <p:bldP spid="257041" grpId="0" animBg="1"/>
      <p:bldP spid="257042" grpId="0" animBg="1"/>
      <p:bldP spid="257043" grpId="0"/>
      <p:bldP spid="257044" grpId="0"/>
      <p:bldP spid="257045" grpId="0"/>
      <p:bldP spid="257046" grpId="0"/>
      <p:bldP spid="257047" grpId="0"/>
      <p:bldP spid="257048" grpId="0"/>
      <p:bldP spid="257049" grpId="0"/>
      <p:bldP spid="257050" grpId="0"/>
      <p:bldP spid="257051" grpId="0"/>
      <p:bldP spid="257052" grpId="0"/>
      <p:bldP spid="257053" grpId="0"/>
      <p:bldP spid="2570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828800" y="1543050"/>
            <a:ext cx="6972300" cy="457200"/>
          </a:xfrm>
          <a:prstGeom prst="rect">
            <a:avLst/>
          </a:prstGeom>
          <a:noFill/>
          <a:ln w="19050">
            <a:noFill/>
            <a:miter lim="800000"/>
            <a:headEnd/>
            <a:tailEnd/>
          </a:ln>
        </p:spPr>
        <p:txBody>
          <a:bodyPr lIns="92075" tIns="46038" rIns="92075" bIns="46038">
            <a:spAutoFit/>
          </a:bodyPr>
          <a:lstStyle/>
          <a:p>
            <a:pPr>
              <a:spcBef>
                <a:spcPct val="50000"/>
              </a:spcBef>
            </a:pPr>
            <a:endParaRPr lang="en-US">
              <a:cs typeface="Arial" charset="0"/>
            </a:endParaRPr>
          </a:p>
        </p:txBody>
      </p:sp>
      <p:sp>
        <p:nvSpPr>
          <p:cNvPr id="197635" name="Rectangle 3"/>
          <p:cNvSpPr>
            <a:spLocks noChangeArrowheads="1"/>
          </p:cNvSpPr>
          <p:nvPr/>
        </p:nvSpPr>
        <p:spPr bwMode="auto">
          <a:xfrm>
            <a:off x="304800" y="0"/>
            <a:ext cx="8382000" cy="914400"/>
          </a:xfrm>
          <a:prstGeom prst="rect">
            <a:avLst/>
          </a:prstGeom>
          <a:noFill/>
          <a:ln w="9525">
            <a:noFill/>
            <a:miter lim="800000"/>
            <a:headEnd/>
            <a:tailEnd/>
          </a:ln>
        </p:spPr>
        <p:txBody>
          <a:bodyPr anchor="ctr"/>
          <a:lstStyle/>
          <a:p>
            <a:pPr algn="ctr" eaLnBrk="0" hangingPunct="0"/>
            <a:r>
              <a:rPr lang="en-US" altLang="en-US" sz="4800" b="1">
                <a:solidFill>
                  <a:srgbClr val="000099"/>
                </a:solidFill>
              </a:rPr>
              <a:t>5 Key Economic Assumptions</a:t>
            </a:r>
          </a:p>
        </p:txBody>
      </p:sp>
      <p:sp>
        <p:nvSpPr>
          <p:cNvPr id="197636" name="Rectangle 4"/>
          <p:cNvSpPr>
            <a:spLocks noChangeArrowheads="1"/>
          </p:cNvSpPr>
          <p:nvPr/>
        </p:nvSpPr>
        <p:spPr bwMode="auto">
          <a:xfrm>
            <a:off x="215900" y="825500"/>
            <a:ext cx="8601075" cy="5646738"/>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n-US" sz="2800" b="1">
                <a:cs typeface="Times New Roman" charset="0"/>
              </a:rPr>
              <a:t>Society’s wants are unlimited, but  ALL resources are limited (</a:t>
            </a:r>
            <a:r>
              <a:rPr lang="en-US" sz="2800" b="1">
                <a:solidFill>
                  <a:srgbClr val="990000"/>
                </a:solidFill>
                <a:cs typeface="Times New Roman" charset="0"/>
              </a:rPr>
              <a:t>scarcity</a:t>
            </a:r>
            <a:r>
              <a:rPr lang="en-US" sz="2800" b="1">
                <a:cs typeface="Times New Roman" charset="0"/>
              </a:rPr>
              <a:t>). </a:t>
            </a:r>
          </a:p>
          <a:p>
            <a:pPr marL="457200" indent="-457200">
              <a:spcBef>
                <a:spcPct val="50000"/>
              </a:spcBef>
              <a:buFontTx/>
              <a:buAutoNum type="arabicPeriod"/>
            </a:pPr>
            <a:r>
              <a:rPr lang="en-US" sz="2800" b="1">
                <a:cs typeface="Times New Roman" charset="0"/>
              </a:rPr>
              <a:t>Due to scarcity, choices must be made. Every choice has a cost (a </a:t>
            </a:r>
            <a:r>
              <a:rPr lang="en-US" sz="2800" b="1">
                <a:solidFill>
                  <a:srgbClr val="990000"/>
                </a:solidFill>
                <a:cs typeface="Times New Roman" charset="0"/>
              </a:rPr>
              <a:t>trade-off</a:t>
            </a:r>
            <a:r>
              <a:rPr lang="en-US" sz="2800" b="1">
                <a:cs typeface="Times New Roman" charset="0"/>
              </a:rPr>
              <a:t>).</a:t>
            </a:r>
          </a:p>
          <a:p>
            <a:pPr marL="457200" indent="-457200">
              <a:spcBef>
                <a:spcPct val="50000"/>
              </a:spcBef>
              <a:buFontTx/>
              <a:buAutoNum type="arabicPeriod"/>
            </a:pPr>
            <a:r>
              <a:rPr lang="en-US" sz="2800" b="1">
                <a:cs typeface="Times New Roman" charset="0"/>
              </a:rPr>
              <a:t>Everyone’s goal is to make choices that maximize their satisfaction. Everyone acts in their own “self-interest.”</a:t>
            </a:r>
          </a:p>
          <a:p>
            <a:pPr marL="457200" indent="-457200">
              <a:spcBef>
                <a:spcPct val="50000"/>
              </a:spcBef>
              <a:buFontTx/>
              <a:buAutoNum type="arabicPeriod"/>
            </a:pPr>
            <a:r>
              <a:rPr lang="en-US" sz="2800" b="1">
                <a:cs typeface="Times New Roman" charset="0"/>
              </a:rPr>
              <a:t>Everyone acts rationally by comparing the </a:t>
            </a:r>
            <a:r>
              <a:rPr lang="en-US" sz="2800" b="1">
                <a:solidFill>
                  <a:srgbClr val="990000"/>
                </a:solidFill>
                <a:cs typeface="Times New Roman" charset="0"/>
              </a:rPr>
              <a:t>marginal costs</a:t>
            </a:r>
            <a:r>
              <a:rPr lang="en-US" sz="2800" b="1">
                <a:cs typeface="Times New Roman" charset="0"/>
              </a:rPr>
              <a:t> and </a:t>
            </a:r>
            <a:r>
              <a:rPr lang="en-US" sz="2800" b="1">
                <a:solidFill>
                  <a:srgbClr val="990000"/>
                </a:solidFill>
                <a:cs typeface="Times New Roman" charset="0"/>
              </a:rPr>
              <a:t>marginal benefits</a:t>
            </a:r>
            <a:r>
              <a:rPr lang="en-US" sz="2800" b="1">
                <a:cs typeface="Times New Roman" charset="0"/>
              </a:rPr>
              <a:t> of every choice</a:t>
            </a:r>
          </a:p>
          <a:p>
            <a:pPr marL="457200" indent="-457200">
              <a:spcBef>
                <a:spcPct val="50000"/>
              </a:spcBef>
              <a:buFontTx/>
              <a:buAutoNum type="arabicPeriod"/>
            </a:pPr>
            <a:r>
              <a:rPr lang="en-US" sz="2800" b="1">
                <a:cs typeface="Times New Roman" charset="0"/>
              </a:rPr>
              <a:t>Real-life situations can be explained and analyzed through simplified models  and graphs.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7635"/>
                                        </p:tgtEl>
                                        <p:attrNameLst>
                                          <p:attrName>style.visibility</p:attrName>
                                        </p:attrNameLst>
                                      </p:cBhvr>
                                      <p:to>
                                        <p:strVal val="visible"/>
                                      </p:to>
                                    </p:set>
                                    <p:anim calcmode="lin" valueType="num">
                                      <p:cBhvr additive="base">
                                        <p:cTn id="7" dur="500" fill="hold"/>
                                        <p:tgtEl>
                                          <p:spTgt spid="197635"/>
                                        </p:tgtEl>
                                        <p:attrNameLst>
                                          <p:attrName>ppt_x</p:attrName>
                                        </p:attrNameLst>
                                      </p:cBhvr>
                                      <p:tavLst>
                                        <p:tav tm="0">
                                          <p:val>
                                            <p:strVal val="0-#ppt_w/2"/>
                                          </p:val>
                                        </p:tav>
                                        <p:tav tm="100000">
                                          <p:val>
                                            <p:strVal val="#ppt_x"/>
                                          </p:val>
                                        </p:tav>
                                      </p:tavLst>
                                    </p:anim>
                                    <p:anim calcmode="lin" valueType="num">
                                      <p:cBhvr additive="base">
                                        <p:cTn id="8" dur="500" fill="hold"/>
                                        <p:tgtEl>
                                          <p:spTgt spid="1976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97636">
                                            <p:txEl>
                                              <p:pRg st="0" end="0"/>
                                            </p:txEl>
                                          </p:spTgt>
                                        </p:tgtEl>
                                        <p:attrNameLst>
                                          <p:attrName>style.visibility</p:attrName>
                                        </p:attrNameLst>
                                      </p:cBhvr>
                                      <p:to>
                                        <p:strVal val="visible"/>
                                      </p:to>
                                    </p:set>
                                    <p:animEffect transition="in" filter="dissolve">
                                      <p:cBhvr>
                                        <p:cTn id="13" dur="500"/>
                                        <p:tgtEl>
                                          <p:spTgt spid="19763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97636">
                                            <p:txEl>
                                              <p:pRg st="1" end="1"/>
                                            </p:txEl>
                                          </p:spTgt>
                                        </p:tgtEl>
                                        <p:attrNameLst>
                                          <p:attrName>style.visibility</p:attrName>
                                        </p:attrNameLst>
                                      </p:cBhvr>
                                      <p:to>
                                        <p:strVal val="visible"/>
                                      </p:to>
                                    </p:set>
                                    <p:animEffect transition="in" filter="dissolve">
                                      <p:cBhvr>
                                        <p:cTn id="18" dur="500"/>
                                        <p:tgtEl>
                                          <p:spTgt spid="19763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97636">
                                            <p:txEl>
                                              <p:pRg st="2" end="2"/>
                                            </p:txEl>
                                          </p:spTgt>
                                        </p:tgtEl>
                                        <p:attrNameLst>
                                          <p:attrName>style.visibility</p:attrName>
                                        </p:attrNameLst>
                                      </p:cBhvr>
                                      <p:to>
                                        <p:strVal val="visible"/>
                                      </p:to>
                                    </p:set>
                                    <p:animEffect transition="in" filter="dissolve">
                                      <p:cBhvr>
                                        <p:cTn id="23" dur="500"/>
                                        <p:tgtEl>
                                          <p:spTgt spid="19763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97636">
                                            <p:txEl>
                                              <p:pRg st="3" end="3"/>
                                            </p:txEl>
                                          </p:spTgt>
                                        </p:tgtEl>
                                        <p:attrNameLst>
                                          <p:attrName>style.visibility</p:attrName>
                                        </p:attrNameLst>
                                      </p:cBhvr>
                                      <p:to>
                                        <p:strVal val="visible"/>
                                      </p:to>
                                    </p:set>
                                    <p:animEffect transition="in" filter="dissolve">
                                      <p:cBhvr>
                                        <p:cTn id="28" dur="500"/>
                                        <p:tgtEl>
                                          <p:spTgt spid="19763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97636">
                                            <p:txEl>
                                              <p:pRg st="4" end="4"/>
                                            </p:txEl>
                                          </p:spTgt>
                                        </p:tgtEl>
                                        <p:attrNameLst>
                                          <p:attrName>style.visibility</p:attrName>
                                        </p:attrNameLst>
                                      </p:cBhvr>
                                      <p:to>
                                        <p:strVal val="visible"/>
                                      </p:to>
                                    </p:set>
                                    <p:animEffect transition="in" filter="dissolve">
                                      <p:cBhvr>
                                        <p:cTn id="33" dur="500"/>
                                        <p:tgtEl>
                                          <p:spTgt spid="1976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autoUpdateAnimBg="0"/>
      <p:bldP spid="19763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457200" y="4495800"/>
            <a:ext cx="8382000" cy="584200"/>
          </a:xfrm>
          <a:prstGeom prst="rect">
            <a:avLst/>
          </a:prstGeom>
          <a:noFill/>
          <a:ln w="9525">
            <a:noFill/>
            <a:miter lim="800000"/>
            <a:headEnd/>
            <a:tailEnd/>
          </a:ln>
        </p:spPr>
        <p:txBody>
          <a:bodyPr>
            <a:spAutoFit/>
          </a:bodyPr>
          <a:lstStyle/>
          <a:p>
            <a:pPr algn="ctr" eaLnBrk="0" hangingPunct="0">
              <a:buClr>
                <a:schemeClr val="tx1"/>
              </a:buClr>
              <a:buSzPct val="150000"/>
            </a:pPr>
            <a:r>
              <a:rPr kumimoji="1" lang="en-US" altLang="en-US" sz="3200" b="1">
                <a:solidFill>
                  <a:srgbClr val="990000"/>
                </a:solidFill>
              </a:rPr>
              <a:t>Would you see the movie three times?</a:t>
            </a:r>
          </a:p>
        </p:txBody>
      </p:sp>
      <p:sp>
        <p:nvSpPr>
          <p:cNvPr id="14339" name="Rectangle 3"/>
          <p:cNvSpPr>
            <a:spLocks noGrp="1" noChangeArrowheads="1"/>
          </p:cNvSpPr>
          <p:nvPr>
            <p:ph type="title" idx="4294967295"/>
          </p:nvPr>
        </p:nvSpPr>
        <p:spPr>
          <a:xfrm>
            <a:off x="685800" y="0"/>
            <a:ext cx="7772400" cy="1143000"/>
          </a:xfrm>
          <a:noFill/>
        </p:spPr>
        <p:txBody>
          <a:bodyPr/>
          <a:lstStyle/>
          <a:p>
            <a:r>
              <a:rPr lang="en-US" altLang="en-US" b="1" smtClean="0">
                <a:solidFill>
                  <a:schemeClr val="tx1"/>
                </a:solidFill>
              </a:rPr>
              <a:t>Thinking at the Margin</a:t>
            </a:r>
          </a:p>
        </p:txBody>
      </p:sp>
      <p:graphicFrame>
        <p:nvGraphicFramePr>
          <p:cNvPr id="195588" name="Group 4"/>
          <p:cNvGraphicFramePr>
            <a:graphicFrameLocks noGrp="1"/>
          </p:cNvGraphicFramePr>
          <p:nvPr/>
        </p:nvGraphicFramePr>
        <p:xfrm>
          <a:off x="1524000" y="1397000"/>
          <a:ext cx="6096000" cy="2809240"/>
        </p:xfrm>
        <a:graphic>
          <a:graphicData uri="http://schemas.openxmlformats.org/drawingml/2006/table">
            <a:tbl>
              <a:tblPr/>
              <a:tblGrid>
                <a:gridCol w="2032000"/>
                <a:gridCol w="2032000"/>
                <a:gridCol w="2032000"/>
              </a:tblGrid>
              <a:tr h="736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charset="0"/>
                        </a:rPr>
                        <a:t># Times Watching Movie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charset="0"/>
                        </a:rPr>
                        <a:t>Benefit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charset="0"/>
                        </a:rPr>
                        <a:t>Cost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2nd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3rd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99"/>
                          </a:solidFill>
                          <a:effectLst/>
                          <a:latin typeface="Times New Roman"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99"/>
                          </a:solidFill>
                          <a:effectLst/>
                          <a:latin typeface="Times New Roman"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99"/>
                          </a:solidFill>
                          <a:effectLst/>
                          <a:latin typeface="Times New Roman"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5586">
                                            <p:txEl>
                                              <p:pRg st="0" end="0"/>
                                            </p:txEl>
                                          </p:spTgt>
                                        </p:tgtEl>
                                        <p:attrNameLst>
                                          <p:attrName>style.visibility</p:attrName>
                                        </p:attrNameLst>
                                      </p:cBhvr>
                                      <p:to>
                                        <p:strVal val="visible"/>
                                      </p:to>
                                    </p:set>
                                    <p:animEffect transition="in" filter="dissolve">
                                      <p:cBhvr>
                                        <p:cTn id="7" dur="500"/>
                                        <p:tgtEl>
                                          <p:spTgt spid="1955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828800" y="1543050"/>
            <a:ext cx="6972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2400">
              <a:cs typeface="Arial" panose="020B0604020202020204" pitchFamily="34" charset="0"/>
            </a:endParaRPr>
          </a:p>
        </p:txBody>
      </p:sp>
      <p:sp>
        <p:nvSpPr>
          <p:cNvPr id="151555" name="Rectangle 3"/>
          <p:cNvSpPr>
            <a:spLocks noChangeArrowheads="1"/>
          </p:cNvSpPr>
          <p:nvPr/>
        </p:nvSpPr>
        <p:spPr bwMode="auto">
          <a:xfrm>
            <a:off x="228600" y="2209800"/>
            <a:ext cx="87026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7200" b="1">
                <a:cs typeface="Times New Roman" panose="02020603050405020304" pitchFamily="18" charset="0"/>
              </a:rPr>
              <a:t>Analyzing Choices</a:t>
            </a:r>
          </a:p>
        </p:txBody>
      </p:sp>
      <p:pic>
        <p:nvPicPr>
          <p:cNvPr id="34820" name="Picture 4" descr="money wife taki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733800"/>
            <a:ext cx="28194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37299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1555"/>
                                        </p:tgtEl>
                                        <p:attrNameLst>
                                          <p:attrName>style.visibility</p:attrName>
                                        </p:attrNameLst>
                                      </p:cBhvr>
                                      <p:to>
                                        <p:strVal val="visible"/>
                                      </p:to>
                                    </p:set>
                                    <p:animEffect transition="in" filter="dissolve">
                                      <p:cBhvr>
                                        <p:cTn id="7" dur="500"/>
                                        <p:tgtEl>
                                          <p:spTgt spid="151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2916</Words>
  <Application>Microsoft Office PowerPoint</Application>
  <PresentationFormat>On-screen Show (4:3)</PresentationFormat>
  <Paragraphs>641</Paragraphs>
  <Slides>68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Tahoma</vt:lpstr>
      <vt:lpstr>Times New Roman</vt:lpstr>
      <vt:lpstr>Wingdings 2</vt:lpstr>
      <vt:lpstr>Office Theme</vt:lpstr>
      <vt:lpstr>Unit II: Basic Economic Concepts</vt:lpstr>
      <vt:lpstr>Unit 2 Objectives</vt:lpstr>
      <vt:lpstr>Essential Questions</vt:lpstr>
      <vt:lpstr>What is Economics in General?</vt:lpstr>
      <vt:lpstr>PowerPoint Presentation</vt:lpstr>
      <vt:lpstr>Positive vs. Normative </vt:lpstr>
      <vt:lpstr>PowerPoint Presentation</vt:lpstr>
      <vt:lpstr>Thinking at the Margin</vt:lpstr>
      <vt:lpstr>PowerPoint Presentation</vt:lpstr>
      <vt:lpstr>PowerPoint Presentation</vt:lpstr>
      <vt:lpstr>Marginal Analysis</vt:lpstr>
      <vt:lpstr>Trade-offs and Opportunity Cost</vt:lpstr>
      <vt:lpstr>Opportunity Cost Analysis</vt:lpstr>
      <vt:lpstr>Opportunity Cost Analysis</vt:lpstr>
      <vt:lpstr>Opportunity Cost Analysis</vt:lpstr>
      <vt:lpstr>Opportunity Cost Analysis</vt:lpstr>
      <vt:lpstr>Opportunity Cost Analysis</vt:lpstr>
      <vt:lpstr>Opportunity Cost Analysis</vt:lpstr>
      <vt:lpstr>Minimum Wage—Good or Bad?</vt:lpstr>
      <vt:lpstr>Opportunity Cost Analysis</vt:lpstr>
      <vt:lpstr>Scenario</vt:lpstr>
      <vt:lpstr>Sunk Cost Fallacy</vt:lpstr>
      <vt:lpstr>Cultural Expressions of the Sunk Cost Fallacy</vt:lpstr>
      <vt:lpstr>Sunk Cost Definition</vt:lpstr>
      <vt:lpstr>Google Classroom Assignment</vt:lpstr>
      <vt:lpstr>The Factors of Production</vt:lpstr>
      <vt:lpstr>Micro vs. Macro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Scarcity Means There Is Not Enough For  Everyone</vt:lpstr>
      <vt:lpstr>The Three Economic Questions</vt:lpstr>
      <vt:lpstr>Economic Systems</vt:lpstr>
      <vt:lpstr>PowerPoint Presentation</vt:lpstr>
      <vt:lpstr>Centrally Planned Economies</vt:lpstr>
      <vt:lpstr>Advantages and Disadvantages</vt:lpstr>
      <vt:lpstr>PowerPoint Presentation</vt:lpstr>
      <vt:lpstr>Characteristics of Free Market</vt:lpstr>
      <vt:lpstr>Example of Free Market</vt:lpstr>
      <vt:lpstr>PowerPoint Presentation</vt:lpstr>
      <vt:lpstr>PowerPoint Presentation</vt:lpstr>
      <vt:lpstr>Connection to the PPC</vt:lpstr>
      <vt:lpstr>PowerPoint Presentation</vt:lpstr>
      <vt:lpstr>Locate supply and demand in the Product Market Supply and Demand</vt:lpstr>
      <vt:lpstr>PowerPoint Presentation</vt:lpstr>
    </vt:vector>
  </TitlesOfParts>
  <Company>Gilbert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 Basic Economic Concepts</dc:title>
  <dc:creator>Technology Services</dc:creator>
  <cp:lastModifiedBy>Peter Kotrodimos</cp:lastModifiedBy>
  <cp:revision>12</cp:revision>
  <dcterms:created xsi:type="dcterms:W3CDTF">2014-01-06T19:59:53Z</dcterms:created>
  <dcterms:modified xsi:type="dcterms:W3CDTF">2017-09-08T19:51:18Z</dcterms:modified>
</cp:coreProperties>
</file>