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21" autoAdjust="0"/>
    <p:restoredTop sz="70916" autoAdjust="0"/>
  </p:normalViewPr>
  <p:slideViewPr>
    <p:cSldViewPr snapToGrid="0">
      <p:cViewPr varScale="1">
        <p:scale>
          <a:sx n="53" d="100"/>
          <a:sy n="53" d="100"/>
        </p:scale>
        <p:origin x="40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0620A2-07A4-4B56-AAF9-11A6DA436F91}" type="datetimeFigureOut">
              <a:rPr lang="en-US" smtClean="0"/>
              <a:t>8/22/2017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5D927-B275-433D-94C9-837953F17769}" type="slidenum">
              <a:rPr lang="en-US" smtClean="0"/>
              <a:t>‹#›</a:t>
            </a:fld>
            <a:endParaRPr lang="en-US"/>
          </a:p>
        </p:txBody>
      </p:sp>
    </p:spTree>
    <p:extLst>
      <p:ext uri="{BB962C8B-B14F-4D97-AF65-F5344CB8AC3E}">
        <p14:creationId xmlns:p14="http://schemas.microsoft.com/office/powerpoint/2010/main" val="340875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7B8224-0A7C-4C15-A044-FFE4AA4A78A8}" type="slidenum">
              <a:rPr lang="en-US" smtClean="0">
                <a:latin typeface="Times New Roman" panose="02020603050405020304" pitchFamily="18" charset="0"/>
              </a:rPr>
              <a:pPr/>
              <a:t>2</a:t>
            </a:fld>
            <a:endParaRPr lang="en-US" smtClean="0">
              <a:latin typeface="Times New Roman" panose="02020603050405020304"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en-US" smtClean="0"/>
              <a:t>Yet the promise of greater earning power can be marred by poor financial decisions while in college. Chief among these is the accumulation of burdensome amounts of credit card debt.</a:t>
            </a:r>
          </a:p>
        </p:txBody>
      </p:sp>
    </p:spTree>
    <p:extLst>
      <p:ext uri="{BB962C8B-B14F-4D97-AF65-F5344CB8AC3E}">
        <p14:creationId xmlns:p14="http://schemas.microsoft.com/office/powerpoint/2010/main" val="2423020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38D386-F78F-425B-83BE-EC2246BDD01A}" type="slidenum">
              <a:rPr lang="en-US" smtClean="0">
                <a:latin typeface="Times New Roman" panose="02020603050405020304" pitchFamily="18" charset="0"/>
              </a:rPr>
              <a:pPr/>
              <a:t>11</a:t>
            </a:fld>
            <a:endParaRPr lang="en-US" smtClean="0">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smtClean="0"/>
              <a:t>Let’s go over the advantages and disadvantages of credit cards.</a:t>
            </a:r>
          </a:p>
          <a:p>
            <a:pPr eaLnBrk="1" hangingPunct="1"/>
            <a:r>
              <a:rPr lang="en-US" smtClean="0"/>
              <a:t>Advantages: they build credit.  You need a credit card to rent a car.  They are is available for emergencies and an immediate cash advance.  Some credit cards offer frequent flyer miles (just be sure to know the terms of the credit card).  You can make online purchases (many of us purchase on line because we usually can get what we are looking for cheaper).</a:t>
            </a:r>
          </a:p>
          <a:p>
            <a:pPr eaLnBrk="1" hangingPunct="1"/>
            <a:r>
              <a:rPr lang="en-US" smtClean="0"/>
              <a:t>Credit cards also have disadvantages:  They can negatively affect your credit (by not having good credit you are more apt to be charged higher interest rates, when buying a car, buying a home etc.)  Debt adds up fast and can take years to repay, and repayment can be three to five times the original purchase price.</a:t>
            </a:r>
          </a:p>
          <a:p>
            <a:pPr eaLnBrk="1" hangingPunct="1"/>
            <a:endParaRPr lang="en-US" smtClean="0"/>
          </a:p>
        </p:txBody>
      </p:sp>
    </p:spTree>
    <p:extLst>
      <p:ext uri="{BB962C8B-B14F-4D97-AF65-F5344CB8AC3E}">
        <p14:creationId xmlns:p14="http://schemas.microsoft.com/office/powerpoint/2010/main" val="3223251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F41814-2E95-429F-B498-A147090B0408}" type="slidenum">
              <a:rPr lang="en-US" smtClean="0">
                <a:latin typeface="Times New Roman" panose="02020603050405020304" pitchFamily="18" charset="0"/>
              </a:rPr>
              <a:pPr/>
              <a:t>12</a:t>
            </a:fld>
            <a:endParaRPr lang="en-US" smtClean="0">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lnSpc>
                <a:spcPct val="80000"/>
              </a:lnSpc>
            </a:pPr>
            <a:r>
              <a:rPr lang="en-US" sz="800" smtClean="0">
                <a:latin typeface="Arial" panose="020B0604020202020204" pitchFamily="34" charset="0"/>
              </a:rPr>
              <a:t>Choosing a credit card can be difficult. With so many offers available, it can be tough to sort through the offers to determine which one best meets your needs. If you look at the interest rate, fees, and rewards, you should be able to narrow down the choices. </a:t>
            </a:r>
          </a:p>
          <a:p>
            <a:pPr eaLnBrk="1" hangingPunct="1">
              <a:lnSpc>
                <a:spcPct val="80000"/>
              </a:lnSpc>
            </a:pPr>
            <a:r>
              <a:rPr lang="en-US" sz="800" b="1" smtClean="0">
                <a:latin typeface="Arial" panose="020B0604020202020204" pitchFamily="34" charset="0"/>
              </a:rPr>
              <a:t>Interest Rates--</a:t>
            </a:r>
            <a:r>
              <a:rPr lang="en-US" sz="800" smtClean="0">
                <a:latin typeface="Arial" panose="020B0604020202020204" pitchFamily="34" charset="0"/>
              </a:rPr>
              <a:t>The first question most consumers have when they open a credit card offer is, "What's the interest rate?" High interest rates can make the cost of buy-now, pay-later prohibitively expensive, so consumers are wise to see what the interest rate is, and whether it's an adjustable rate or a fixed rate.</a:t>
            </a:r>
          </a:p>
          <a:p>
            <a:pPr eaLnBrk="1" hangingPunct="1">
              <a:lnSpc>
                <a:spcPct val="80000"/>
              </a:lnSpc>
            </a:pPr>
            <a:r>
              <a:rPr lang="en-US" sz="800" b="1" smtClean="0">
                <a:latin typeface="Arial" panose="020B0604020202020204" pitchFamily="34" charset="0"/>
              </a:rPr>
              <a:t>Adjustable Rate Credit Cards</a:t>
            </a:r>
            <a:r>
              <a:rPr lang="en-US" sz="800" smtClean="0">
                <a:latin typeface="Arial" panose="020B0604020202020204" pitchFamily="34" charset="0"/>
              </a:rPr>
              <a:t>--During periods when national interest rates are low, low-interest rate credit card offers become more plentiful than usual. Consumers who are used to seeing interest rate offers around 15 percent might start seeing offers around 9 and 10 percent--but beware. On the back of the offer, in the grid filled with fine print, there will be a box explaining how the interest rate can change based on the prime rate, the rate the company offers to their best customers. As national interest rates climb, the interest charged by adjustable rate credit cards climbs too.</a:t>
            </a:r>
            <a:endParaRPr lang="en-US" sz="800" b="1" smtClean="0">
              <a:latin typeface="Arial" panose="020B0604020202020204" pitchFamily="34" charset="0"/>
            </a:endParaRPr>
          </a:p>
          <a:p>
            <a:pPr eaLnBrk="1" hangingPunct="1">
              <a:lnSpc>
                <a:spcPct val="80000"/>
              </a:lnSpc>
            </a:pPr>
            <a:r>
              <a:rPr lang="en-US" sz="800" b="1" smtClean="0">
                <a:latin typeface="Arial" panose="020B0604020202020204" pitchFamily="34" charset="0"/>
              </a:rPr>
              <a:t>Fixed Rate Credit Cards</a:t>
            </a:r>
            <a:r>
              <a:rPr lang="en-US" sz="800" smtClean="0">
                <a:latin typeface="Arial" panose="020B0604020202020204" pitchFamily="34" charset="0"/>
              </a:rPr>
              <a:t>--Many consumers are best served by choosing a credit card that has a fixed rate, even if the rate is a point or two higher than the rate on an adjustable rate card. If interest rates start to fall and you find that your rate is fixed at a number that's no longer competitive, most credit card companies will be happy to renegotiate your rate to keep you as a customer.</a:t>
            </a:r>
          </a:p>
          <a:p>
            <a:pPr eaLnBrk="1" hangingPunct="1">
              <a:lnSpc>
                <a:spcPct val="80000"/>
              </a:lnSpc>
            </a:pPr>
            <a:r>
              <a:rPr lang="en-US" sz="800" b="1" smtClean="0">
                <a:latin typeface="Arial" panose="020B0604020202020204" pitchFamily="34" charset="0"/>
              </a:rPr>
              <a:t>Fees--</a:t>
            </a:r>
            <a:r>
              <a:rPr lang="en-US" sz="800" smtClean="0">
                <a:latin typeface="Arial" panose="020B0604020202020204" pitchFamily="34" charset="0"/>
              </a:rPr>
              <a:t>Credit card companies are notorious for charging their customers hidden fees that can add up quickly. Forgetting to check the fees section of the credit card disclosure section could be a costly mistake.</a:t>
            </a:r>
            <a:endParaRPr lang="en-US" sz="800" b="1" smtClean="0">
              <a:latin typeface="Arial" panose="020B0604020202020204" pitchFamily="34" charset="0"/>
            </a:endParaRPr>
          </a:p>
          <a:p>
            <a:pPr eaLnBrk="1" hangingPunct="1">
              <a:lnSpc>
                <a:spcPct val="80000"/>
              </a:lnSpc>
            </a:pPr>
            <a:r>
              <a:rPr lang="en-US" sz="800" b="1" smtClean="0">
                <a:latin typeface="Arial" panose="020B0604020202020204" pitchFamily="34" charset="0"/>
              </a:rPr>
              <a:t>Late fees</a:t>
            </a:r>
            <a:r>
              <a:rPr lang="en-US" sz="800" smtClean="0">
                <a:latin typeface="Arial" panose="020B0604020202020204" pitchFamily="34" charset="0"/>
              </a:rPr>
              <a:t>--Most financial institutions charge late fees. The fact that credit card companies charge such fees isn't surprising. What is surprising is how high the fees can be, and how quickly they're assessed. In the fine print on the back of the credit card offer, the disclosure statement will list information about the late fees. Wise consumers will stay away from the credit cards that assess a late fee at 1:00 PM on the day the payment is due. It sounds crazy, but a large number of cards work this way. The late fees themselves can be quite large--$39 is common. What's worse, a lot of credit card companies will raise your interest rates if you have even one late payment, so look for that too.</a:t>
            </a:r>
            <a:endParaRPr lang="en-US" sz="800" b="1" smtClean="0">
              <a:latin typeface="Arial" panose="020B0604020202020204" pitchFamily="34" charset="0"/>
            </a:endParaRPr>
          </a:p>
          <a:p>
            <a:pPr eaLnBrk="1" hangingPunct="1">
              <a:lnSpc>
                <a:spcPct val="80000"/>
              </a:lnSpc>
            </a:pPr>
            <a:r>
              <a:rPr lang="en-US" sz="800" b="1" smtClean="0">
                <a:latin typeface="Arial" panose="020B0604020202020204" pitchFamily="34" charset="0"/>
              </a:rPr>
              <a:t>Over the limit fees</a:t>
            </a:r>
            <a:r>
              <a:rPr lang="en-US" sz="800" smtClean="0">
                <a:latin typeface="Arial" panose="020B0604020202020204" pitchFamily="34" charset="0"/>
              </a:rPr>
              <a:t>--Credit card companies know how embarrassing it can be to hand your card to a clerk to pay for dinner or a new dress, only to have the card be rejected because you've gotten too close to your spending limit. Many credit cards will continue to be accepted even after a person has gone a bit over the limit--but the credit card company will charge a hefty fee each time. If you're the type to forget how much credit you have, choose a card that doesn't charge a fee if you go over the max.</a:t>
            </a:r>
            <a:endParaRPr lang="en-US" sz="800" b="1" smtClean="0">
              <a:latin typeface="Arial" panose="020B0604020202020204" pitchFamily="34" charset="0"/>
            </a:endParaRPr>
          </a:p>
          <a:p>
            <a:pPr eaLnBrk="1" hangingPunct="1">
              <a:lnSpc>
                <a:spcPct val="80000"/>
              </a:lnSpc>
            </a:pPr>
            <a:r>
              <a:rPr lang="en-US" sz="800" b="1" smtClean="0">
                <a:latin typeface="Arial" panose="020B0604020202020204" pitchFamily="34" charset="0"/>
              </a:rPr>
              <a:t>Annual fees</a:t>
            </a:r>
            <a:r>
              <a:rPr lang="en-US" sz="800" smtClean="0">
                <a:latin typeface="Arial" panose="020B0604020202020204" pitchFamily="34" charset="0"/>
              </a:rPr>
              <a:t>--Most credit card companies make their money from charging cardholders an interest rate. Some cards, though, also carry an annual fee. Cards marketed to consumers with credit problems and cards that include big reward packages are more likely to charge annual fees, which can be hundreds of dollars a year. The credit card company continues to charge annual fees until you cancel the card, even if you stop using it.</a:t>
            </a:r>
            <a:endParaRPr lang="en-US" sz="800" b="1" smtClean="0">
              <a:latin typeface="Arial" panose="020B0604020202020204" pitchFamily="34" charset="0"/>
            </a:endParaRPr>
          </a:p>
          <a:p>
            <a:pPr eaLnBrk="1" hangingPunct="1">
              <a:lnSpc>
                <a:spcPct val="80000"/>
              </a:lnSpc>
            </a:pPr>
            <a:r>
              <a:rPr lang="en-US" sz="800" b="1" smtClean="0">
                <a:latin typeface="Arial" panose="020B0604020202020204" pitchFamily="34" charset="0"/>
              </a:rPr>
              <a:t>Balance transfer fees</a:t>
            </a:r>
            <a:r>
              <a:rPr lang="en-US" sz="800" smtClean="0">
                <a:latin typeface="Arial" panose="020B0604020202020204" pitchFamily="34" charset="0"/>
              </a:rPr>
              <a:t>--If you have a high balance on a credit card with less-than-terrific interest rates, you may be tempted by credit card offers that promise to waive interest rates or charge low interest rates on balance transfers. Read the fine print on the disclosure statement on the back of the credit card offer. Some cards charge a balance transfer fee of up to 10 percent, which can offset the benefit of a lower interest rate.</a:t>
            </a:r>
          </a:p>
          <a:p>
            <a:pPr eaLnBrk="1" hangingPunct="1">
              <a:lnSpc>
                <a:spcPct val="80000"/>
              </a:lnSpc>
            </a:pPr>
            <a:r>
              <a:rPr lang="en-US" sz="800" b="1" smtClean="0">
                <a:latin typeface="Arial" panose="020B0604020202020204" pitchFamily="34" charset="0"/>
              </a:rPr>
              <a:t>Reward Programs-</a:t>
            </a:r>
            <a:r>
              <a:rPr lang="en-US" sz="800" smtClean="0">
                <a:latin typeface="Arial" panose="020B0604020202020204" pitchFamily="34" charset="0"/>
              </a:rPr>
              <a:t>-Credit card companies compete for your business by offering their lowest rates and fees to the best borrowers, sure, but they also offer rewards programs. Credit card shoppers can choose from rewards such as free gas, cash back, frequent flier miles and plane tickets, gift certificates to popular stores, and many more. But do your homework before you sign on for a rewards program, and make sure you know exactly what you're getting.</a:t>
            </a:r>
          </a:p>
          <a:p>
            <a:pPr eaLnBrk="1" hangingPunct="1">
              <a:lnSpc>
                <a:spcPct val="80000"/>
              </a:lnSpc>
            </a:pPr>
            <a:endParaRPr lang="en-US" sz="800" smtClean="0"/>
          </a:p>
        </p:txBody>
      </p:sp>
    </p:spTree>
    <p:extLst>
      <p:ext uri="{BB962C8B-B14F-4D97-AF65-F5344CB8AC3E}">
        <p14:creationId xmlns:p14="http://schemas.microsoft.com/office/powerpoint/2010/main" val="1512019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C254E5-0771-4FAA-A37D-8E78AEA144D7}" type="slidenum">
              <a:rPr lang="en-US" smtClean="0">
                <a:latin typeface="Times New Roman" panose="02020603050405020304" pitchFamily="18" charset="0"/>
              </a:rPr>
              <a:pPr/>
              <a:t>13</a:t>
            </a:fld>
            <a:endParaRPr lang="en-US" smtClean="0">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smtClean="0"/>
              <a:t>We just went over what to look for when applying for a credit card, here are some tips of how to manage your credit card.</a:t>
            </a:r>
          </a:p>
          <a:p>
            <a:pPr eaLnBrk="1" hangingPunct="1">
              <a:buFontTx/>
              <a:buChar char="•"/>
            </a:pPr>
            <a:r>
              <a:rPr lang="en-US" smtClean="0"/>
              <a:t>Choose a credit card with no annual fee</a:t>
            </a:r>
          </a:p>
          <a:p>
            <a:pPr eaLnBrk="1" hangingPunct="1">
              <a:buFontTx/>
              <a:buChar char="•"/>
            </a:pPr>
            <a:r>
              <a:rPr lang="en-US" smtClean="0"/>
              <a:t>Use your credit card conservatively</a:t>
            </a:r>
          </a:p>
          <a:p>
            <a:pPr eaLnBrk="1" hangingPunct="1">
              <a:buFontTx/>
              <a:buChar char="•"/>
            </a:pPr>
            <a:r>
              <a:rPr lang="en-US" smtClean="0"/>
              <a:t>Only charge what you can pay off at the end of the month</a:t>
            </a:r>
          </a:p>
          <a:p>
            <a:pPr eaLnBrk="1" hangingPunct="1">
              <a:buFontTx/>
              <a:buChar char="•"/>
            </a:pPr>
            <a:r>
              <a:rPr lang="en-US" smtClean="0"/>
              <a:t>Be sure to make your monthly payments on time, being even a day late you will be charged a late fee, and that could be as much as $35.00.  Mail your payments ten days prior to the due date.</a:t>
            </a:r>
          </a:p>
          <a:p>
            <a:pPr eaLnBrk="1" hangingPunct="1">
              <a:buFontTx/>
              <a:buChar char="•"/>
            </a:pPr>
            <a:r>
              <a:rPr lang="en-US" smtClean="0"/>
              <a:t>Always pay more than the minimum requested, this could save you hundreds in interest </a:t>
            </a:r>
          </a:p>
          <a:p>
            <a:pPr eaLnBrk="1" hangingPunct="1">
              <a:buFontTx/>
              <a:buChar char="•"/>
            </a:pPr>
            <a:r>
              <a:rPr lang="en-US" smtClean="0"/>
              <a:t>Be wary of credit cards that offer free merchandise, most credit cards that offer free merchandise tend to have higher interest rates.</a:t>
            </a:r>
          </a:p>
          <a:p>
            <a:pPr eaLnBrk="1" hangingPunct="1"/>
            <a:endParaRPr lang="en-US" smtClean="0"/>
          </a:p>
        </p:txBody>
      </p:sp>
    </p:spTree>
    <p:extLst>
      <p:ext uri="{BB962C8B-B14F-4D97-AF65-F5344CB8AC3E}">
        <p14:creationId xmlns:p14="http://schemas.microsoft.com/office/powerpoint/2010/main" val="156950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869193-BEC5-4340-8DD2-A5F4FFC9152C}" type="slidenum">
              <a:rPr lang="en-US" smtClean="0">
                <a:latin typeface="Times New Roman" panose="02020603050405020304" pitchFamily="18" charset="0"/>
              </a:rPr>
              <a:pPr/>
              <a:t>14</a:t>
            </a:fld>
            <a:endParaRPr lang="en-US" smtClean="0">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smtClean="0"/>
              <a:t>Managing your credit is important, so</a:t>
            </a:r>
          </a:p>
          <a:p>
            <a:pPr eaLnBrk="1" hangingPunct="1"/>
            <a:r>
              <a:rPr lang="en-US" smtClean="0"/>
              <a:t>Do not purchase on impulse</a:t>
            </a:r>
          </a:p>
          <a:p>
            <a:pPr eaLnBrk="1" hangingPunct="1"/>
            <a:r>
              <a:rPr lang="en-US" smtClean="0"/>
              <a:t>Do not charge more than you can afford</a:t>
            </a:r>
          </a:p>
          <a:p>
            <a:pPr eaLnBrk="1" hangingPunct="1"/>
            <a:r>
              <a:rPr lang="en-US" smtClean="0"/>
              <a:t>Know when you credit card payment is due, remember mail ten days prior to due date</a:t>
            </a:r>
          </a:p>
          <a:p>
            <a:pPr eaLnBrk="1" hangingPunct="1"/>
            <a:r>
              <a:rPr lang="en-US" smtClean="0"/>
              <a:t>Do not live a lifestyle you cannot afford</a:t>
            </a:r>
          </a:p>
          <a:p>
            <a:pPr eaLnBrk="1" hangingPunct="1"/>
            <a:r>
              <a:rPr lang="en-US" smtClean="0"/>
              <a:t>Do not use credit cards for cash advances, unless it is an emergency (cash advance fees usually come with a fee and are at a higher interest rate.</a:t>
            </a:r>
          </a:p>
          <a:p>
            <a:pPr eaLnBrk="1" hangingPunct="1"/>
            <a:endParaRPr lang="en-US" smtClean="0"/>
          </a:p>
        </p:txBody>
      </p:sp>
    </p:spTree>
    <p:extLst>
      <p:ext uri="{BB962C8B-B14F-4D97-AF65-F5344CB8AC3E}">
        <p14:creationId xmlns:p14="http://schemas.microsoft.com/office/powerpoint/2010/main" val="459220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49DFE0-C2B3-4D7D-8700-C859D8098388}" type="slidenum">
              <a:rPr lang="en-US" smtClean="0">
                <a:latin typeface="Times New Roman" panose="02020603050405020304" pitchFamily="18" charset="0"/>
              </a:rPr>
              <a:pPr/>
              <a:t>15</a:t>
            </a:fld>
            <a:endParaRPr lang="en-US" smtClean="0">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solidFill>
                  <a:srgbClr val="000000"/>
                </a:solidFill>
                <a:latin typeface="Arial" panose="020B0604020202020204" pitchFamily="34" charset="0"/>
                <a:cs typeface="Arial" panose="020B0604020202020204" pitchFamily="34" charset="0"/>
              </a:rPr>
              <a:t>The crime of identity theft is on the rise. Recent surveys show there are currently 7-10 million victims per year.  Protecting your credit and personal information is essential to protecting your identity.  Here, a few important key points to protect yourself. </a:t>
            </a:r>
          </a:p>
          <a:p>
            <a:pPr eaLnBrk="1" hangingPunct="1"/>
            <a:r>
              <a:rPr lang="en-US" smtClean="0">
                <a:solidFill>
                  <a:srgbClr val="000000"/>
                </a:solidFill>
                <a:latin typeface="Arial" panose="020B0604020202020204" pitchFamily="34" charset="0"/>
                <a:cs typeface="Arial" panose="020B0604020202020204" pitchFamily="34" charset="0"/>
              </a:rPr>
              <a:t>Minimize the amount of information a thief can steal.  Do not carry extra credit cards, your Social Security card, birth certificate or passport in your wallet or purse, except when needed. </a:t>
            </a:r>
          </a:p>
          <a:p>
            <a:pPr eaLnBrk="1" hangingPunct="1"/>
            <a:r>
              <a:rPr lang="en-US" smtClean="0">
                <a:solidFill>
                  <a:srgbClr val="000000"/>
                </a:solidFill>
                <a:latin typeface="Arial" panose="020B0604020202020204" pitchFamily="34" charset="0"/>
                <a:cs typeface="Arial" panose="020B0604020202020204" pitchFamily="34" charset="0"/>
              </a:rPr>
              <a:t>Remove your name from the marketing lists of the three credit reporting bureaus -- Equifax, Experian and Trans Union. </a:t>
            </a:r>
            <a:r>
              <a:rPr lang="en-US" b="1" smtClean="0">
                <a:solidFill>
                  <a:srgbClr val="000000"/>
                </a:solidFill>
                <a:latin typeface="Arial" panose="020B0604020202020204" pitchFamily="34" charset="0"/>
                <a:cs typeface="Arial" panose="020B0604020202020204" pitchFamily="34" charset="0"/>
              </a:rPr>
              <a:t>Call 888-5OPTOUT or go online to www.optoutprescreen.com. </a:t>
            </a:r>
            <a:r>
              <a:rPr lang="en-US" smtClean="0">
                <a:solidFill>
                  <a:srgbClr val="000000"/>
                </a:solidFill>
                <a:latin typeface="Arial" panose="020B0604020202020204" pitchFamily="34" charset="0"/>
                <a:cs typeface="Arial" panose="020B0604020202020204" pitchFamily="34" charset="0"/>
              </a:rPr>
              <a:t>This will limit the number of pre-approved offers of credit that you receive. These, when tossed into the garbage, are a potential target for identity thieves, who use them to order credit cards in your name. </a:t>
            </a:r>
          </a:p>
          <a:p>
            <a:pPr eaLnBrk="1" hangingPunct="1"/>
            <a:endParaRPr lang="en-US" smtClean="0"/>
          </a:p>
          <a:p>
            <a:pPr eaLnBrk="1" hangingPunct="1"/>
            <a:endParaRPr lang="en-US" smtClean="0"/>
          </a:p>
          <a:p>
            <a:pPr eaLnBrk="1" hangingPunct="1"/>
            <a:endParaRPr lang="en-US" smtClean="0"/>
          </a:p>
        </p:txBody>
      </p:sp>
    </p:spTree>
    <p:extLst>
      <p:ext uri="{BB962C8B-B14F-4D97-AF65-F5344CB8AC3E}">
        <p14:creationId xmlns:p14="http://schemas.microsoft.com/office/powerpoint/2010/main" val="1404459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DBD709-1872-4FFE-93C1-09B250CC029C}" type="slidenum">
              <a:rPr lang="en-US" smtClean="0">
                <a:latin typeface="Times New Roman" panose="02020603050405020304" pitchFamily="18" charset="0"/>
              </a:rPr>
              <a:pPr/>
              <a:t>16</a:t>
            </a:fld>
            <a:endParaRPr lang="en-US" smtClean="0">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t>There are three national credit bureaus.  Here are their Web sites and phone numbers.</a:t>
            </a:r>
          </a:p>
          <a:p>
            <a:pPr eaLnBrk="1" hangingPunct="1"/>
            <a:endParaRPr lang="en-US" smtClean="0"/>
          </a:p>
        </p:txBody>
      </p:sp>
    </p:spTree>
    <p:extLst>
      <p:ext uri="{BB962C8B-B14F-4D97-AF65-F5344CB8AC3E}">
        <p14:creationId xmlns:p14="http://schemas.microsoft.com/office/powerpoint/2010/main" val="236746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6EF640-981B-44D2-B5E0-73A2AAE56B5F}" type="slidenum">
              <a:rPr lang="en-US" smtClean="0">
                <a:latin typeface="Times New Roman" panose="02020603050405020304" pitchFamily="18" charset="0"/>
              </a:rPr>
              <a:pPr/>
              <a:t>3</a:t>
            </a:fld>
            <a:endParaRPr lang="en-US" smtClean="0">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en-US" smtClean="0"/>
              <a:t>Here are some statistics on credit card debt. Among college students, 76% have credit cards and 43% have four cards or more.</a:t>
            </a:r>
          </a:p>
          <a:p>
            <a:pPr eaLnBrk="1" hangingPunct="1"/>
            <a:r>
              <a:rPr lang="en-US" smtClean="0"/>
              <a:t>7% of college students carry a credit card balance of $7,000 or more; 16% owe between $3,000 and $7,000.</a:t>
            </a:r>
          </a:p>
          <a:p>
            <a:pPr eaLnBrk="1" hangingPunct="1"/>
            <a:r>
              <a:rPr lang="en-US" smtClean="0"/>
              <a:t>The average credit card balance among college students is $2,169</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725301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A226DE-B9A0-4928-A905-F10D9A4CA16D}" type="slidenum">
              <a:rPr lang="en-US" smtClean="0">
                <a:latin typeface="Times New Roman" panose="02020603050405020304" pitchFamily="18" charset="0"/>
              </a:rPr>
              <a:pPr/>
              <a:t>4</a:t>
            </a:fld>
            <a:endParaRPr lang="en-US" smtClean="0">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US" smtClean="0"/>
              <a:t>Scenario #1</a:t>
            </a:r>
          </a:p>
          <a:p>
            <a:pPr eaLnBrk="1" hangingPunct="1"/>
            <a:r>
              <a:rPr lang="en-US" smtClean="0"/>
              <a:t>You charge $2,500, you pay the monthly minimum payment of $50, and your yearly interest rate is 19.9%.  How long will it take you to pay the balance?  The answer is nine years and one month!  And that is if you do not charge any more.</a:t>
            </a:r>
          </a:p>
          <a:p>
            <a:pPr eaLnBrk="1" hangingPunct="1"/>
            <a:r>
              <a:rPr lang="en-US" smtClean="0"/>
              <a:t>Scenario #2</a:t>
            </a:r>
          </a:p>
          <a:p>
            <a:pPr eaLnBrk="1" hangingPunct="1"/>
            <a:r>
              <a:rPr lang="en-US" smtClean="0"/>
              <a:t>Same amount, you charged $2,500, only you pay $100 a month instead of the minimum.  How long will it take you to pay the balance?  Answer:  two years, nine months.  You have just saved yourself $2,150 in interest and paid your credit card off six years, three months sooner. </a:t>
            </a:r>
          </a:p>
          <a:p>
            <a:pPr eaLnBrk="1" hangingPunct="1"/>
            <a:endParaRPr lang="en-US" smtClean="0"/>
          </a:p>
        </p:txBody>
      </p:sp>
    </p:spTree>
    <p:extLst>
      <p:ext uri="{BB962C8B-B14F-4D97-AF65-F5344CB8AC3E}">
        <p14:creationId xmlns:p14="http://schemas.microsoft.com/office/powerpoint/2010/main" val="76767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91BA58-A991-4DC5-8E54-E044F16E38C2}" type="slidenum">
              <a:rPr lang="en-US" smtClean="0">
                <a:latin typeface="Times New Roman" panose="02020603050405020304" pitchFamily="18" charset="0"/>
              </a:rPr>
              <a:pPr/>
              <a:t>5</a:t>
            </a:fld>
            <a:endParaRPr lang="en-US" smtClean="0">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228600" indent="-228600" eaLnBrk="1" hangingPunct="1"/>
            <a:r>
              <a:rPr lang="en-US" smtClean="0"/>
              <a:t>You can be in good financial shape when you graduate from college as long as you play it smart by following these six recommendations:</a:t>
            </a:r>
          </a:p>
          <a:p>
            <a:pPr marL="228600" indent="-228600" eaLnBrk="1" hangingPunct="1">
              <a:buFontTx/>
              <a:buAutoNum type="arabicPeriod"/>
            </a:pPr>
            <a:r>
              <a:rPr lang="en-US" smtClean="0"/>
              <a:t>Establish Financial Goals and a Plan for Getting There</a:t>
            </a:r>
          </a:p>
          <a:p>
            <a:pPr marL="228600" indent="-228600" eaLnBrk="1" hangingPunct="1">
              <a:buFontTx/>
              <a:buAutoNum type="arabicPeriod"/>
            </a:pPr>
            <a:r>
              <a:rPr lang="en-US" smtClean="0"/>
              <a:t>Separate Needs from Wants</a:t>
            </a:r>
          </a:p>
          <a:p>
            <a:pPr marL="228600" indent="-228600" eaLnBrk="1" hangingPunct="1">
              <a:buFontTx/>
              <a:buAutoNum type="arabicPeriod"/>
            </a:pPr>
            <a:r>
              <a:rPr lang="en-US" smtClean="0"/>
              <a:t>Create a Monthly Spending Plan</a:t>
            </a:r>
          </a:p>
          <a:p>
            <a:pPr marL="228600" indent="-228600" eaLnBrk="1" hangingPunct="1">
              <a:buFontTx/>
              <a:buAutoNum type="arabicPeriod"/>
            </a:pPr>
            <a:r>
              <a:rPr lang="en-US" smtClean="0"/>
              <a:t>Start Saving and Bank Wisely</a:t>
            </a:r>
          </a:p>
          <a:p>
            <a:pPr marL="228600" indent="-228600" eaLnBrk="1" hangingPunct="1">
              <a:buFontTx/>
              <a:buAutoNum type="arabicPeriod"/>
            </a:pPr>
            <a:r>
              <a:rPr lang="en-US" smtClean="0"/>
              <a:t>Stay on Top of Your Student Loan Obligations</a:t>
            </a:r>
          </a:p>
          <a:p>
            <a:pPr marL="228600" indent="-228600" eaLnBrk="1" hangingPunct="1">
              <a:buFontTx/>
              <a:buAutoNum type="arabicPeriod"/>
            </a:pPr>
            <a:r>
              <a:rPr lang="en-US" smtClean="0"/>
              <a:t>Use Credit Wisely</a:t>
            </a:r>
          </a:p>
          <a:p>
            <a:pPr marL="228600" indent="-228600" eaLnBrk="1" hangingPunct="1"/>
            <a:endParaRPr lang="en-US" smtClean="0"/>
          </a:p>
          <a:p>
            <a:pPr marL="228600" indent="-228600" eaLnBrk="1" hangingPunct="1"/>
            <a:endParaRPr lang="en-US" smtClean="0"/>
          </a:p>
        </p:txBody>
      </p:sp>
    </p:spTree>
    <p:extLst>
      <p:ext uri="{BB962C8B-B14F-4D97-AF65-F5344CB8AC3E}">
        <p14:creationId xmlns:p14="http://schemas.microsoft.com/office/powerpoint/2010/main" val="588484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F11E1C-569B-4538-B2C3-C6CDA766A02A}" type="slidenum">
              <a:rPr lang="en-US" smtClean="0">
                <a:latin typeface="Times New Roman" panose="02020603050405020304" pitchFamily="18" charset="0"/>
              </a:rPr>
              <a:pPr/>
              <a:t>6</a:t>
            </a:fld>
            <a:endParaRPr lang="en-US" smtClean="0">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smtClean="0">
                <a:latin typeface="Arial" panose="020B0604020202020204" pitchFamily="34" charset="0"/>
              </a:rPr>
              <a:t>Creating a spending plan will help you live within your means and develop skills you will use long after you get that degree.  Write everything down so you can see where you are spending and where you may be able to cut back.</a:t>
            </a:r>
          </a:p>
          <a:p>
            <a:pPr eaLnBrk="1" hangingPunct="1"/>
            <a:endParaRPr lang="en-US" smtClean="0"/>
          </a:p>
        </p:txBody>
      </p:sp>
    </p:spTree>
    <p:extLst>
      <p:ext uri="{BB962C8B-B14F-4D97-AF65-F5344CB8AC3E}">
        <p14:creationId xmlns:p14="http://schemas.microsoft.com/office/powerpoint/2010/main" val="70984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522AD8-EC6D-4824-847C-D1A1A5BDA8F0}" type="slidenum">
              <a:rPr lang="en-US" smtClean="0">
                <a:latin typeface="Times New Roman" panose="02020603050405020304" pitchFamily="18" charset="0"/>
              </a:rPr>
              <a:pPr/>
              <a:t>7</a:t>
            </a:fld>
            <a:endParaRPr lang="en-US" smtClean="0">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buFontTx/>
              <a:buChar char="•"/>
            </a:pPr>
            <a:r>
              <a:rPr lang="en-US" smtClean="0"/>
              <a:t>Start a savings account</a:t>
            </a:r>
          </a:p>
          <a:p>
            <a:pPr eaLnBrk="1" hangingPunct="1">
              <a:buFontTx/>
              <a:buChar char="•"/>
            </a:pPr>
            <a:r>
              <a:rPr lang="en-US" smtClean="0"/>
              <a:t>Sign up for employer’s retirement plan</a:t>
            </a:r>
          </a:p>
          <a:p>
            <a:pPr eaLnBrk="1" hangingPunct="1">
              <a:buFontTx/>
              <a:buChar char="•"/>
            </a:pPr>
            <a:r>
              <a:rPr lang="en-US" smtClean="0"/>
              <a:t>Borrow only what you need</a:t>
            </a:r>
          </a:p>
          <a:p>
            <a:pPr eaLnBrk="1" hangingPunct="1">
              <a:buFontTx/>
              <a:buChar char="•"/>
            </a:pPr>
            <a:r>
              <a:rPr lang="en-US" smtClean="0"/>
              <a:t>Sign up for automatic savings; what you don’t see does make a difference</a:t>
            </a:r>
          </a:p>
          <a:p>
            <a:pPr eaLnBrk="1" hangingPunct="1"/>
            <a:endParaRPr lang="en-US" smtClean="0"/>
          </a:p>
        </p:txBody>
      </p:sp>
    </p:spTree>
    <p:extLst>
      <p:ext uri="{BB962C8B-B14F-4D97-AF65-F5344CB8AC3E}">
        <p14:creationId xmlns:p14="http://schemas.microsoft.com/office/powerpoint/2010/main" val="803235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C90E51-9AE7-4B56-8A17-E7273E5F9DBD}" type="slidenum">
              <a:rPr lang="en-US" smtClean="0">
                <a:latin typeface="Times New Roman" panose="02020603050405020304" pitchFamily="18" charset="0"/>
              </a:rPr>
              <a:pPr/>
              <a:t>8</a:t>
            </a:fld>
            <a:endParaRPr lang="en-US" smtClean="0">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r>
              <a:rPr lang="en-US" smtClean="0"/>
              <a:t>Here is an example of paying yourself first every month.  If you can start with $50 a month, in 10 years you will save about $8,200 dollars, if you put $250 a month away, in ten years you will have nearly $41,200 dollars.</a:t>
            </a:r>
          </a:p>
          <a:p>
            <a:pPr eaLnBrk="1" hangingPunct="1"/>
            <a:endParaRPr lang="en-US" smtClean="0"/>
          </a:p>
        </p:txBody>
      </p:sp>
    </p:spTree>
    <p:extLst>
      <p:ext uri="{BB962C8B-B14F-4D97-AF65-F5344CB8AC3E}">
        <p14:creationId xmlns:p14="http://schemas.microsoft.com/office/powerpoint/2010/main" val="2105090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4384E8-A63A-43CF-95E1-E17E5B2EAC21}" type="slidenum">
              <a:rPr lang="en-US" smtClean="0">
                <a:latin typeface="Times New Roman" panose="02020603050405020304" pitchFamily="18" charset="0"/>
              </a:rPr>
              <a:pPr/>
              <a:t>9</a:t>
            </a:fld>
            <a:endParaRPr lang="en-US" smtClean="0">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dirty="0" smtClean="0"/>
              <a:t>If you are awarded a loan as part of your financial aid package, you may be eligible for either subsidized or unsubsidized funds, or a combination of both. The big difference between the two is when the interest begins to accrue. </a:t>
            </a:r>
          </a:p>
          <a:p>
            <a:pPr eaLnBrk="1" hangingPunct="1"/>
            <a:r>
              <a:rPr lang="en-US" b="1" dirty="0" smtClean="0"/>
              <a:t>Subsidized loans </a:t>
            </a:r>
            <a:r>
              <a:rPr lang="en-US" dirty="0" smtClean="0"/>
              <a:t>are awarded on the basis of financial need. You won't be charged any interest before you begin repaying the loan because the federal government subsidizes the interest during this time. </a:t>
            </a:r>
          </a:p>
          <a:p>
            <a:pPr eaLnBrk="1" hangingPunct="1"/>
            <a:r>
              <a:rPr lang="en-US" b="1" dirty="0" smtClean="0"/>
              <a:t>Unsubsidized loans </a:t>
            </a:r>
            <a:r>
              <a:rPr lang="en-US" dirty="0" smtClean="0"/>
              <a:t>charge interest from the time the money is first disbursed until it is paid in full. The interest is capitalized, meaning that you pay interest on any interest that has already accrued. One way to minimize how much interest accrues is to pay the interest as it accumulates.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781862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A42B60-1CA6-41F8-A0B1-4C385F53293E}" type="slidenum">
              <a:rPr lang="en-US" smtClean="0">
                <a:latin typeface="Times New Roman" panose="02020603050405020304" pitchFamily="18" charset="0"/>
              </a:rPr>
              <a:pPr/>
              <a:t>10</a:t>
            </a:fld>
            <a:endParaRPr lang="en-US" smtClean="0">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smtClean="0"/>
              <a:t>Paying down your student loans can save you thousands of dollars. </a:t>
            </a:r>
          </a:p>
          <a:p>
            <a:pPr eaLnBrk="1" hangingPunct="1"/>
            <a:r>
              <a:rPr lang="en-US" smtClean="0"/>
              <a:t>You have a $15,000 dollar student loan with a ten year term, the interest we will use is 8.25% (the reason I use this rate is this is the cap on variable student loans, which most of you may have), your monthly payment is $184.00.  The total interest you would have paid over the ten years would be $7,077.  By paying an extra $50.00 a month you will have paid your student loan off three years faster and saved $2,231 interest.  Keep in mind there is no prepayment penalty on paying extra on your student loan, so anything you send extra could save you hundreds maybe even thousands.</a:t>
            </a:r>
          </a:p>
          <a:p>
            <a:pPr eaLnBrk="1" hangingPunct="1"/>
            <a:endParaRPr lang="en-US" smtClean="0"/>
          </a:p>
        </p:txBody>
      </p:sp>
    </p:spTree>
    <p:extLst>
      <p:ext uri="{BB962C8B-B14F-4D97-AF65-F5344CB8AC3E}">
        <p14:creationId xmlns:p14="http://schemas.microsoft.com/office/powerpoint/2010/main" val="418259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E6C435-FE49-455D-ACA7-29C74BDBD04C}"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2335351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6C435-FE49-455D-ACA7-29C74BDBD04C}"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63629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6C435-FE49-455D-ACA7-29C74BDBD04C}"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40264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6C435-FE49-455D-ACA7-29C74BDBD04C}"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62702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E6C435-FE49-455D-ACA7-29C74BDBD04C}"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410187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E6C435-FE49-455D-ACA7-29C74BDBD04C}"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29635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E6C435-FE49-455D-ACA7-29C74BDBD04C}" type="datetimeFigureOut">
              <a:rPr lang="en-US" smtClean="0"/>
              <a:t>8/22/2017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200338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E6C435-FE49-455D-ACA7-29C74BDBD04C}" type="datetimeFigureOut">
              <a:rPr lang="en-US" smtClean="0"/>
              <a:t>8/22/2017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29099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6C435-FE49-455D-ACA7-29C74BDBD04C}" type="datetimeFigureOut">
              <a:rPr lang="en-US" smtClean="0"/>
              <a:t>8/22/2017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410080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6C435-FE49-455D-ACA7-29C74BDBD04C}"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1041030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6C435-FE49-455D-ACA7-29C74BDBD04C}"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C4657-D458-4E8B-BBE9-548DAC178581}" type="slidenum">
              <a:rPr lang="en-US" smtClean="0"/>
              <a:t>‹#›</a:t>
            </a:fld>
            <a:endParaRPr lang="en-US"/>
          </a:p>
        </p:txBody>
      </p:sp>
    </p:spTree>
    <p:extLst>
      <p:ext uri="{BB962C8B-B14F-4D97-AF65-F5344CB8AC3E}">
        <p14:creationId xmlns:p14="http://schemas.microsoft.com/office/powerpoint/2010/main" val="413685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6C435-FE49-455D-ACA7-29C74BDBD04C}" type="datetimeFigureOut">
              <a:rPr lang="en-US" smtClean="0"/>
              <a:t>8/22/2017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C4657-D458-4E8B-BBE9-548DAC178581}" type="slidenum">
              <a:rPr lang="en-US" smtClean="0"/>
              <a:t>‹#›</a:t>
            </a:fld>
            <a:endParaRPr lang="en-US"/>
          </a:p>
        </p:txBody>
      </p:sp>
    </p:spTree>
    <p:extLst>
      <p:ext uri="{BB962C8B-B14F-4D97-AF65-F5344CB8AC3E}">
        <p14:creationId xmlns:p14="http://schemas.microsoft.com/office/powerpoint/2010/main" val="144418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quifa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experian.com/" TargetMode="External"/><Relationship Id="rId4" Type="http://schemas.openxmlformats.org/officeDocument/2006/relationships/hyperlink" Target="http://www.transunion.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4000"/>
            <a:lum/>
          </a:blip>
          <a:srcRect/>
          <a:stretch>
            <a:fillRect t="-2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t>Financial Problems</a:t>
            </a:r>
            <a:endParaRPr lang="en-US" sz="8000" b="1" dirty="0"/>
          </a:p>
        </p:txBody>
      </p:sp>
      <p:sp>
        <p:nvSpPr>
          <p:cNvPr id="3" name="Subtitle 2"/>
          <p:cNvSpPr>
            <a:spLocks noGrp="1"/>
          </p:cNvSpPr>
          <p:nvPr>
            <p:ph type="subTitle" idx="1"/>
          </p:nvPr>
        </p:nvSpPr>
        <p:spPr/>
        <p:txBody>
          <a:bodyPr>
            <a:normAutofit/>
          </a:bodyPr>
          <a:lstStyle/>
          <a:p>
            <a:r>
              <a:rPr lang="en-US" sz="4000" dirty="0" smtClean="0"/>
              <a:t>Unit 1 Financial Literacy, Part 2</a:t>
            </a:r>
            <a:endParaRPr lang="en-US" sz="4000" dirty="0"/>
          </a:p>
        </p:txBody>
      </p:sp>
    </p:spTree>
    <p:extLst>
      <p:ext uri="{BB962C8B-B14F-4D97-AF65-F5344CB8AC3E}">
        <p14:creationId xmlns:p14="http://schemas.microsoft.com/office/powerpoint/2010/main" val="2771551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22"/>
          <p:cNvSpPr>
            <a:spLocks noChangeArrowheads="1"/>
          </p:cNvSpPr>
          <p:nvPr/>
        </p:nvSpPr>
        <p:spPr bwMode="auto">
          <a:xfrm>
            <a:off x="2026024" y="4148868"/>
            <a:ext cx="3307976" cy="1480967"/>
          </a:xfrm>
          <a:prstGeom prst="ellipse">
            <a:avLst/>
          </a:prstGeom>
          <a:solidFill>
            <a:srgbClr val="FFCC00">
              <a:alpha val="39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3011" name="AutoShape 21"/>
          <p:cNvSpPr>
            <a:spLocks noChangeArrowheads="1"/>
          </p:cNvSpPr>
          <p:nvPr/>
        </p:nvSpPr>
        <p:spPr bwMode="auto">
          <a:xfrm>
            <a:off x="2472018" y="1613647"/>
            <a:ext cx="2324100" cy="2505635"/>
          </a:xfrm>
          <a:prstGeom prst="downArrowCallout">
            <a:avLst>
              <a:gd name="adj1" fmla="val 28241"/>
              <a:gd name="adj2" fmla="val 28241"/>
              <a:gd name="adj3" fmla="val 16667"/>
              <a:gd name="adj4" fmla="val 66667"/>
            </a:avLst>
          </a:prstGeom>
          <a:solidFill>
            <a:srgbClr val="00CCFF">
              <a:alpha val="14902"/>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43012" name="Rectangle 14"/>
          <p:cNvSpPr>
            <a:spLocks noGrp="1" noChangeArrowheads="1"/>
          </p:cNvSpPr>
          <p:nvPr>
            <p:ph type="title"/>
          </p:nvPr>
        </p:nvSpPr>
        <p:spPr>
          <a:xfrm>
            <a:off x="838200" y="149972"/>
            <a:ext cx="10515600" cy="1325563"/>
          </a:xfrm>
        </p:spPr>
        <p:txBody>
          <a:bodyPr>
            <a:normAutofit/>
          </a:bodyPr>
          <a:lstStyle/>
          <a:p>
            <a:pPr eaLnBrk="1" hangingPunct="1"/>
            <a:r>
              <a:rPr lang="en-US" sz="4800" dirty="0" smtClean="0"/>
              <a:t>Pay Down Student Loans</a:t>
            </a:r>
          </a:p>
        </p:txBody>
      </p:sp>
      <p:sp>
        <p:nvSpPr>
          <p:cNvPr id="43013" name="Rectangle 15"/>
          <p:cNvSpPr>
            <a:spLocks noGrp="1" noChangeArrowheads="1"/>
          </p:cNvSpPr>
          <p:nvPr>
            <p:ph type="body" sz="half" idx="1"/>
          </p:nvPr>
        </p:nvSpPr>
        <p:spPr>
          <a:xfrm>
            <a:off x="5410199" y="1362635"/>
            <a:ext cx="5347447" cy="5271247"/>
          </a:xfrm>
          <a:solidFill>
            <a:srgbClr val="800000"/>
          </a:solidFill>
          <a:ln>
            <a:solidFill>
              <a:schemeClr val="tx1"/>
            </a:solidFill>
            <a:miter lim="800000"/>
            <a:headEnd/>
            <a:tailEnd/>
          </a:ln>
        </p:spPr>
        <p:txBody>
          <a:bodyPr>
            <a:noAutofit/>
          </a:bodyPr>
          <a:lstStyle/>
          <a:p>
            <a:pPr algn="ctr" eaLnBrk="1" hangingPunct="1">
              <a:buFontTx/>
              <a:buNone/>
            </a:pPr>
            <a:r>
              <a:rPr lang="en-US" sz="3600" b="1" dirty="0" smtClean="0">
                <a:solidFill>
                  <a:schemeClr val="bg1"/>
                </a:solidFill>
              </a:rPr>
              <a:t>Pay Extra and Save</a:t>
            </a:r>
          </a:p>
          <a:p>
            <a:pPr eaLnBrk="1" hangingPunct="1"/>
            <a:r>
              <a:rPr lang="en-US" dirty="0">
                <a:solidFill>
                  <a:schemeClr val="bg1"/>
                </a:solidFill>
              </a:rPr>
              <a:t>An extra $50 a month</a:t>
            </a:r>
          </a:p>
          <a:p>
            <a:pPr lvl="1" eaLnBrk="1" hangingPunct="1"/>
            <a:r>
              <a:rPr lang="en-US" sz="3200" b="1" dirty="0" smtClean="0">
                <a:solidFill>
                  <a:srgbClr val="FFFF99"/>
                </a:solidFill>
              </a:rPr>
              <a:t>Pay off loan 3 years faster</a:t>
            </a:r>
          </a:p>
          <a:p>
            <a:pPr lvl="1" eaLnBrk="1" hangingPunct="1"/>
            <a:r>
              <a:rPr lang="en-US" sz="3200" b="1" dirty="0" smtClean="0">
                <a:solidFill>
                  <a:srgbClr val="FFFF99"/>
                </a:solidFill>
              </a:rPr>
              <a:t>Save $2,231 in interest</a:t>
            </a:r>
          </a:p>
          <a:p>
            <a:pPr eaLnBrk="1" hangingPunct="1"/>
            <a:r>
              <a:rPr lang="en-US" dirty="0">
                <a:solidFill>
                  <a:schemeClr val="bg1"/>
                </a:solidFill>
              </a:rPr>
              <a:t>An extra $250 a month</a:t>
            </a:r>
          </a:p>
          <a:p>
            <a:pPr lvl="1" eaLnBrk="1" hangingPunct="1"/>
            <a:r>
              <a:rPr lang="en-US" sz="3200" b="1" dirty="0" smtClean="0">
                <a:solidFill>
                  <a:srgbClr val="FFFF99"/>
                </a:solidFill>
              </a:rPr>
              <a:t>Pay off loan 6 years faster</a:t>
            </a:r>
          </a:p>
          <a:p>
            <a:pPr lvl="1" eaLnBrk="1" hangingPunct="1"/>
            <a:r>
              <a:rPr lang="en-US" sz="3200" b="1" dirty="0" smtClean="0">
                <a:solidFill>
                  <a:srgbClr val="FFFF99"/>
                </a:solidFill>
              </a:rPr>
              <a:t>Save $4,892 in interest</a:t>
            </a:r>
          </a:p>
          <a:p>
            <a:pPr eaLnBrk="1" hangingPunct="1"/>
            <a:r>
              <a:rPr lang="en-US" dirty="0">
                <a:solidFill>
                  <a:schemeClr val="bg1"/>
                </a:solidFill>
              </a:rPr>
              <a:t>An extra $500 a month</a:t>
            </a:r>
          </a:p>
          <a:p>
            <a:pPr lvl="1" eaLnBrk="1" hangingPunct="1"/>
            <a:r>
              <a:rPr lang="en-US" sz="3200" b="1" dirty="0" smtClean="0">
                <a:solidFill>
                  <a:srgbClr val="FFFF99"/>
                </a:solidFill>
              </a:rPr>
              <a:t>Pay off loan 8 years faster</a:t>
            </a:r>
          </a:p>
          <a:p>
            <a:pPr lvl="1" eaLnBrk="1" hangingPunct="1"/>
            <a:r>
              <a:rPr lang="en-US" sz="3200" b="1" dirty="0" smtClean="0">
                <a:solidFill>
                  <a:srgbClr val="FFFF99"/>
                </a:solidFill>
              </a:rPr>
              <a:t>Save $5,762 in interest</a:t>
            </a:r>
            <a:endParaRPr lang="en-US" b="1" dirty="0">
              <a:solidFill>
                <a:srgbClr val="FFFF99"/>
              </a:solidFill>
            </a:endParaRPr>
          </a:p>
        </p:txBody>
      </p:sp>
      <p:sp>
        <p:nvSpPr>
          <p:cNvPr id="43014" name="Text Box 17"/>
          <p:cNvSpPr txBox="1">
            <a:spLocks noChangeArrowheads="1"/>
          </p:cNvSpPr>
          <p:nvPr/>
        </p:nvSpPr>
        <p:spPr bwMode="auto">
          <a:xfrm>
            <a:off x="2281517" y="1819836"/>
            <a:ext cx="2743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en-US" sz="2000" b="1" dirty="0"/>
              <a:t>Student Loan</a:t>
            </a:r>
          </a:p>
          <a:p>
            <a:pPr algn="ctr" eaLnBrk="1" hangingPunct="1">
              <a:spcBef>
                <a:spcPct val="0"/>
              </a:spcBef>
              <a:buFontTx/>
              <a:buNone/>
            </a:pPr>
            <a:r>
              <a:rPr lang="en-US" sz="2000" dirty="0"/>
              <a:t>$15,000 borrowed</a:t>
            </a:r>
          </a:p>
          <a:p>
            <a:pPr algn="ctr" eaLnBrk="1" hangingPunct="1">
              <a:spcBef>
                <a:spcPct val="0"/>
              </a:spcBef>
              <a:buFontTx/>
              <a:buNone/>
            </a:pPr>
            <a:r>
              <a:rPr lang="en-US" sz="2000" dirty="0"/>
              <a:t>10 year term</a:t>
            </a:r>
          </a:p>
          <a:p>
            <a:pPr algn="ctr" eaLnBrk="1" hangingPunct="1">
              <a:spcBef>
                <a:spcPct val="0"/>
              </a:spcBef>
              <a:buFontTx/>
              <a:buNone/>
            </a:pPr>
            <a:r>
              <a:rPr lang="en-US" sz="2000" dirty="0"/>
              <a:t>8.25% interest rate</a:t>
            </a:r>
          </a:p>
        </p:txBody>
      </p:sp>
      <p:sp>
        <p:nvSpPr>
          <p:cNvPr id="43015" name="Text Box 19"/>
          <p:cNvSpPr txBox="1">
            <a:spLocks noChangeArrowheads="1"/>
          </p:cNvSpPr>
          <p:nvPr/>
        </p:nvSpPr>
        <p:spPr bwMode="auto">
          <a:xfrm>
            <a:off x="2033621" y="4473389"/>
            <a:ext cx="33107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en-US" sz="2000" b="1" dirty="0"/>
              <a:t>Monthly payment: $184</a:t>
            </a:r>
          </a:p>
          <a:p>
            <a:pPr algn="ctr" eaLnBrk="1" hangingPunct="1">
              <a:spcBef>
                <a:spcPct val="0"/>
              </a:spcBef>
              <a:buFontTx/>
              <a:buNone/>
            </a:pPr>
            <a:r>
              <a:rPr lang="en-US" sz="2000" b="1" dirty="0"/>
              <a:t>Total interest paid: $7,077</a:t>
            </a:r>
          </a:p>
        </p:txBody>
      </p:sp>
    </p:spTree>
    <p:extLst>
      <p:ext uri="{BB962C8B-B14F-4D97-AF65-F5344CB8AC3E}">
        <p14:creationId xmlns:p14="http://schemas.microsoft.com/office/powerpoint/2010/main" val="4248778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8"/>
          <p:cNvSpPr>
            <a:spLocks noGrp="1" noChangeArrowheads="1"/>
          </p:cNvSpPr>
          <p:nvPr>
            <p:ph type="title"/>
          </p:nvPr>
        </p:nvSpPr>
        <p:spPr/>
        <p:txBody>
          <a:bodyPr>
            <a:normAutofit/>
          </a:bodyPr>
          <a:lstStyle/>
          <a:p>
            <a:pPr eaLnBrk="1" hangingPunct="1"/>
            <a:r>
              <a:rPr lang="en-US" sz="5400" b="1" dirty="0" smtClean="0">
                <a:solidFill>
                  <a:srgbClr val="FF0000"/>
                </a:solidFill>
              </a:rPr>
              <a:t>6. Use Credit Wisely</a:t>
            </a:r>
          </a:p>
        </p:txBody>
      </p:sp>
      <p:sp>
        <p:nvSpPr>
          <p:cNvPr id="45059" name="Rectangle 19"/>
          <p:cNvSpPr>
            <a:spLocks noGrp="1" noChangeArrowheads="1"/>
          </p:cNvSpPr>
          <p:nvPr>
            <p:ph type="body" sz="half" idx="1"/>
          </p:nvPr>
        </p:nvSpPr>
        <p:spPr/>
        <p:txBody>
          <a:bodyPr>
            <a:normAutofit/>
          </a:bodyPr>
          <a:lstStyle/>
          <a:p>
            <a:pPr eaLnBrk="1" hangingPunct="1"/>
            <a:r>
              <a:rPr lang="en-US" sz="4400" dirty="0" smtClean="0"/>
              <a:t>Advantages</a:t>
            </a:r>
          </a:p>
          <a:p>
            <a:pPr lvl="1" eaLnBrk="1" hangingPunct="1"/>
            <a:r>
              <a:rPr lang="en-US" sz="3200" dirty="0"/>
              <a:t>Build credit</a:t>
            </a:r>
          </a:p>
          <a:p>
            <a:pPr lvl="1" eaLnBrk="1" hangingPunct="1"/>
            <a:r>
              <a:rPr lang="en-US" sz="3200" dirty="0"/>
              <a:t>Rent a car</a:t>
            </a:r>
          </a:p>
          <a:p>
            <a:pPr lvl="1" eaLnBrk="1" hangingPunct="1"/>
            <a:r>
              <a:rPr lang="en-US" sz="3200" dirty="0"/>
              <a:t>Available for emergencies</a:t>
            </a:r>
          </a:p>
          <a:p>
            <a:pPr lvl="1" eaLnBrk="1" hangingPunct="1"/>
            <a:r>
              <a:rPr lang="en-US" sz="3200" dirty="0"/>
              <a:t>Frequent flyer miles</a:t>
            </a:r>
          </a:p>
          <a:p>
            <a:pPr lvl="1" eaLnBrk="1" hangingPunct="1"/>
            <a:r>
              <a:rPr lang="en-US" sz="3200" dirty="0"/>
              <a:t>Online purchases</a:t>
            </a:r>
          </a:p>
          <a:p>
            <a:pPr lvl="1" eaLnBrk="1" hangingPunct="1"/>
            <a:r>
              <a:rPr lang="en-US" sz="3200" dirty="0"/>
              <a:t>Immediate cash availability</a:t>
            </a:r>
          </a:p>
        </p:txBody>
      </p:sp>
      <p:sp>
        <p:nvSpPr>
          <p:cNvPr id="45060" name="Rectangle 20"/>
          <p:cNvSpPr>
            <a:spLocks noGrp="1" noChangeArrowheads="1"/>
          </p:cNvSpPr>
          <p:nvPr>
            <p:ph type="body" sz="half" idx="2"/>
          </p:nvPr>
        </p:nvSpPr>
        <p:spPr>
          <a:xfrm>
            <a:off x="6172199" y="1825625"/>
            <a:ext cx="5499847" cy="4351338"/>
          </a:xfrm>
        </p:spPr>
        <p:txBody>
          <a:bodyPr>
            <a:noAutofit/>
          </a:bodyPr>
          <a:lstStyle/>
          <a:p>
            <a:pPr eaLnBrk="1" hangingPunct="1"/>
            <a:r>
              <a:rPr lang="en-US" sz="4400" dirty="0" smtClean="0"/>
              <a:t>Disadvantages</a:t>
            </a:r>
          </a:p>
          <a:p>
            <a:pPr lvl="1" eaLnBrk="1" hangingPunct="1"/>
            <a:r>
              <a:rPr lang="en-US" sz="3200" dirty="0"/>
              <a:t>Negatively affect credit</a:t>
            </a:r>
          </a:p>
          <a:p>
            <a:pPr lvl="1" eaLnBrk="1" hangingPunct="1"/>
            <a:r>
              <a:rPr lang="en-US" sz="3200" dirty="0"/>
              <a:t>Debt accumulation</a:t>
            </a:r>
          </a:p>
          <a:p>
            <a:pPr lvl="1" eaLnBrk="1" hangingPunct="1"/>
            <a:r>
              <a:rPr lang="en-US" sz="3200" dirty="0"/>
              <a:t>Years to repay debt</a:t>
            </a:r>
          </a:p>
          <a:p>
            <a:pPr lvl="1" eaLnBrk="1" hangingPunct="1"/>
            <a:r>
              <a:rPr lang="en-US" sz="3200" dirty="0"/>
              <a:t>High interest rates</a:t>
            </a:r>
          </a:p>
          <a:p>
            <a:pPr lvl="1" eaLnBrk="1" hangingPunct="1"/>
            <a:r>
              <a:rPr lang="en-US" sz="3200" dirty="0"/>
              <a:t>Repayment could be 3 to 5 times the original purchase price</a:t>
            </a:r>
          </a:p>
          <a:p>
            <a:pPr lvl="1" eaLnBrk="1" hangingPunct="1"/>
            <a:r>
              <a:rPr lang="en-US" sz="3200" dirty="0"/>
              <a:t>Immediate cash availability</a:t>
            </a:r>
          </a:p>
        </p:txBody>
      </p:sp>
    </p:spTree>
    <p:extLst>
      <p:ext uri="{BB962C8B-B14F-4D97-AF65-F5344CB8AC3E}">
        <p14:creationId xmlns:p14="http://schemas.microsoft.com/office/powerpoint/2010/main" val="463309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
          <p:cNvSpPr>
            <a:spLocks noGrp="1" noChangeArrowheads="1"/>
          </p:cNvSpPr>
          <p:nvPr>
            <p:ph type="title"/>
          </p:nvPr>
        </p:nvSpPr>
        <p:spPr/>
        <p:txBody>
          <a:bodyPr>
            <a:normAutofit/>
          </a:bodyPr>
          <a:lstStyle/>
          <a:p>
            <a:pPr eaLnBrk="1" hangingPunct="1"/>
            <a:r>
              <a:rPr lang="en-US" sz="5400" b="1" dirty="0" smtClean="0"/>
              <a:t>Choose the Right Credit Card</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15436" b="13225"/>
          <a:stretch/>
        </p:blipFill>
        <p:spPr>
          <a:xfrm>
            <a:off x="2859451" y="3792071"/>
            <a:ext cx="8884313" cy="3065929"/>
          </a:xfrm>
          <a:prstGeom prst="rect">
            <a:avLst/>
          </a:prstGeom>
          <a:ln>
            <a:noFill/>
          </a:ln>
          <a:effectLst>
            <a:softEdge rad="112500"/>
          </a:effectLst>
        </p:spPr>
      </p:pic>
      <p:sp>
        <p:nvSpPr>
          <p:cNvPr id="47107" name="Rectangle 11"/>
          <p:cNvSpPr>
            <a:spLocks noGrp="1" noChangeArrowheads="1"/>
          </p:cNvSpPr>
          <p:nvPr>
            <p:ph type="body" idx="1"/>
          </p:nvPr>
        </p:nvSpPr>
        <p:spPr/>
        <p:txBody>
          <a:bodyPr/>
          <a:lstStyle/>
          <a:p>
            <a:pPr eaLnBrk="1" hangingPunct="1"/>
            <a:r>
              <a:rPr lang="en-US" dirty="0" smtClean="0"/>
              <a:t>Interest Rate</a:t>
            </a:r>
          </a:p>
          <a:p>
            <a:pPr eaLnBrk="1" hangingPunct="1"/>
            <a:r>
              <a:rPr lang="en-US" dirty="0" smtClean="0"/>
              <a:t>Adjustable Rate Credit Cards</a:t>
            </a:r>
          </a:p>
          <a:p>
            <a:pPr eaLnBrk="1" hangingPunct="1"/>
            <a:r>
              <a:rPr lang="en-US" dirty="0" smtClean="0"/>
              <a:t>Fixed Rate Credit Cards</a:t>
            </a:r>
          </a:p>
          <a:p>
            <a:pPr eaLnBrk="1" hangingPunct="1"/>
            <a:r>
              <a:rPr lang="en-US" dirty="0" smtClean="0"/>
              <a:t>Fees: late fees, over the limit fees, annual fees, and balance transfer fees</a:t>
            </a:r>
          </a:p>
          <a:p>
            <a:pPr eaLnBrk="1" hangingPunct="1"/>
            <a:r>
              <a:rPr lang="en-US" dirty="0" smtClean="0"/>
              <a:t>Reward Programs</a:t>
            </a:r>
          </a:p>
          <a:p>
            <a:pPr eaLnBrk="1" hangingPunct="1"/>
            <a:r>
              <a:rPr lang="en-US" dirty="0" smtClean="0"/>
              <a:t>Introductory Rates</a:t>
            </a:r>
          </a:p>
          <a:p>
            <a:pPr eaLnBrk="1" hangingPunct="1"/>
            <a:endParaRPr lang="en-US" dirty="0" smtClean="0"/>
          </a:p>
        </p:txBody>
      </p:sp>
    </p:spTree>
    <p:extLst>
      <p:ext uri="{BB962C8B-B14F-4D97-AF65-F5344CB8AC3E}">
        <p14:creationId xmlns:p14="http://schemas.microsoft.com/office/powerpoint/2010/main" val="1755861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1"/>
          <p:cNvSpPr>
            <a:spLocks noGrp="1" noChangeArrowheads="1"/>
          </p:cNvSpPr>
          <p:nvPr>
            <p:ph type="title"/>
          </p:nvPr>
        </p:nvSpPr>
        <p:spPr/>
        <p:txBody>
          <a:bodyPr/>
          <a:lstStyle/>
          <a:p>
            <a:pPr eaLnBrk="1" hangingPunct="1"/>
            <a:r>
              <a:rPr lang="en-US" smtClean="0"/>
              <a:t>Manage Your Credit Cards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931920"/>
            <a:ext cx="5038165" cy="2926080"/>
          </a:xfrm>
          <a:prstGeom prst="rect">
            <a:avLst/>
          </a:prstGeom>
        </p:spPr>
      </p:pic>
      <p:sp>
        <p:nvSpPr>
          <p:cNvPr id="49155" name="Rectangle 12"/>
          <p:cNvSpPr>
            <a:spLocks noGrp="1" noChangeArrowheads="1"/>
          </p:cNvSpPr>
          <p:nvPr>
            <p:ph type="body" idx="1"/>
          </p:nvPr>
        </p:nvSpPr>
        <p:spPr>
          <a:xfrm>
            <a:off x="2940424" y="1577788"/>
            <a:ext cx="8413376" cy="4599175"/>
          </a:xfrm>
        </p:spPr>
        <p:txBody>
          <a:bodyPr/>
          <a:lstStyle/>
          <a:p>
            <a:pPr eaLnBrk="1" hangingPunct="1"/>
            <a:r>
              <a:rPr lang="en-US" dirty="0" smtClean="0"/>
              <a:t>Choose a credit card with no annual fee</a:t>
            </a:r>
          </a:p>
          <a:p>
            <a:pPr eaLnBrk="1" hangingPunct="1"/>
            <a:r>
              <a:rPr lang="en-US" dirty="0" smtClean="0"/>
              <a:t>Use credit cards conservatively</a:t>
            </a:r>
          </a:p>
          <a:p>
            <a:pPr eaLnBrk="1" hangingPunct="1"/>
            <a:r>
              <a:rPr lang="en-US" dirty="0" smtClean="0"/>
              <a:t>Charge only what you can pay off at the end of the month</a:t>
            </a:r>
          </a:p>
          <a:p>
            <a:pPr eaLnBrk="1" hangingPunct="1"/>
            <a:r>
              <a:rPr lang="en-US" dirty="0" smtClean="0"/>
              <a:t>Make monthly payments on time</a:t>
            </a:r>
          </a:p>
          <a:p>
            <a:pPr eaLnBrk="1" hangingPunct="1"/>
            <a:r>
              <a:rPr lang="en-US" dirty="0" smtClean="0"/>
              <a:t>Always pay more than the minimum requested</a:t>
            </a:r>
          </a:p>
          <a:p>
            <a:pPr eaLnBrk="1" hangingPunct="1"/>
            <a:r>
              <a:rPr lang="en-US" b="1" dirty="0" smtClean="0"/>
              <a:t>Be wary of </a:t>
            </a:r>
            <a:r>
              <a:rPr lang="en-US" dirty="0" smtClean="0"/>
              <a:t>credit cards that offer free merchandise</a:t>
            </a:r>
          </a:p>
        </p:txBody>
      </p:sp>
    </p:spTree>
    <p:extLst>
      <p:ext uri="{BB962C8B-B14F-4D97-AF65-F5344CB8AC3E}">
        <p14:creationId xmlns:p14="http://schemas.microsoft.com/office/powerpoint/2010/main" val="667847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5"/>
          <p:cNvSpPr>
            <a:spLocks noGrp="1" noChangeArrowheads="1"/>
          </p:cNvSpPr>
          <p:nvPr>
            <p:ph type="title"/>
          </p:nvPr>
        </p:nvSpPr>
        <p:spPr/>
        <p:txBody>
          <a:bodyPr/>
          <a:lstStyle/>
          <a:p>
            <a:pPr eaLnBrk="1" hangingPunct="1"/>
            <a:r>
              <a:rPr lang="en-US" smtClean="0"/>
              <a:t>Manage Your Credit Cards</a:t>
            </a:r>
          </a:p>
        </p:txBody>
      </p:sp>
      <p:sp>
        <p:nvSpPr>
          <p:cNvPr id="51203" name="Rectangle 16"/>
          <p:cNvSpPr>
            <a:spLocks noGrp="1" noChangeArrowheads="1"/>
          </p:cNvSpPr>
          <p:nvPr>
            <p:ph type="body" idx="1"/>
          </p:nvPr>
        </p:nvSpPr>
        <p:spPr/>
        <p:txBody>
          <a:bodyPr/>
          <a:lstStyle/>
          <a:p>
            <a:pPr eaLnBrk="1" hangingPunct="1"/>
            <a:r>
              <a:rPr lang="en-US" smtClean="0"/>
              <a:t>Do not purchase on impulse</a:t>
            </a:r>
          </a:p>
          <a:p>
            <a:pPr eaLnBrk="1" hangingPunct="1"/>
            <a:r>
              <a:rPr lang="en-US" smtClean="0"/>
              <a:t>Do not charge more than you can afford</a:t>
            </a:r>
          </a:p>
          <a:p>
            <a:pPr eaLnBrk="1" hangingPunct="1"/>
            <a:r>
              <a:rPr lang="en-US" smtClean="0"/>
              <a:t>Know when your credit card payment is due</a:t>
            </a:r>
          </a:p>
          <a:p>
            <a:pPr eaLnBrk="1" hangingPunct="1"/>
            <a:r>
              <a:rPr lang="en-US" smtClean="0"/>
              <a:t>Do not live a lifestyle you cannot afford</a:t>
            </a:r>
          </a:p>
          <a:p>
            <a:pPr eaLnBrk="1" hangingPunct="1"/>
            <a:r>
              <a:rPr lang="en-US" smtClean="0"/>
              <a:t>Do not use credit cards for cash advances, unless it is an emergency</a:t>
            </a:r>
          </a:p>
        </p:txBody>
      </p:sp>
      <p:pic>
        <p:nvPicPr>
          <p:cNvPr id="5120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83071" y="358588"/>
            <a:ext cx="2862474"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2010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4"/>
          <p:cNvSpPr>
            <a:spLocks noGrp="1" noChangeArrowheads="1"/>
          </p:cNvSpPr>
          <p:nvPr>
            <p:ph type="title"/>
          </p:nvPr>
        </p:nvSpPr>
        <p:spPr/>
        <p:txBody>
          <a:bodyPr/>
          <a:lstStyle/>
          <a:p>
            <a:pPr eaLnBrk="1" hangingPunct="1"/>
            <a:r>
              <a:rPr lang="en-US" smtClean="0"/>
              <a:t>Protect Your Credit</a:t>
            </a:r>
          </a:p>
        </p:txBody>
      </p:sp>
      <p:sp>
        <p:nvSpPr>
          <p:cNvPr id="53251" name="Rectangle 1035"/>
          <p:cNvSpPr>
            <a:spLocks noGrp="1" noChangeArrowheads="1"/>
          </p:cNvSpPr>
          <p:nvPr>
            <p:ph type="body" idx="1"/>
          </p:nvPr>
        </p:nvSpPr>
        <p:spPr/>
        <p:txBody>
          <a:bodyPr/>
          <a:lstStyle/>
          <a:p>
            <a:pPr eaLnBrk="1" hangingPunct="1"/>
            <a:r>
              <a:rPr lang="en-US" dirty="0" smtClean="0"/>
              <a:t>Reduce access to your personal data</a:t>
            </a:r>
          </a:p>
          <a:p>
            <a:pPr eaLnBrk="1" hangingPunct="1"/>
            <a:r>
              <a:rPr lang="en-US" dirty="0" smtClean="0"/>
              <a:t>Always take credit card receipts with you </a:t>
            </a:r>
          </a:p>
          <a:p>
            <a:pPr eaLnBrk="1" hangingPunct="1"/>
            <a:r>
              <a:rPr lang="en-US" dirty="0" smtClean="0"/>
              <a:t>Never permit your credit card number to be written onto your checks </a:t>
            </a:r>
          </a:p>
          <a:p>
            <a:pPr eaLnBrk="1" hangingPunct="1"/>
            <a:r>
              <a:rPr lang="en-US" dirty="0" smtClean="0"/>
              <a:t>Order your free credit report once a </a:t>
            </a:r>
            <a:r>
              <a:rPr lang="en-US" dirty="0" smtClean="0"/>
              <a:t>year (</a:t>
            </a:r>
            <a:r>
              <a:rPr lang="en-US" dirty="0" smtClean="0">
                <a:solidFill>
                  <a:srgbClr val="FF0000"/>
                </a:solidFill>
              </a:rPr>
              <a:t>see next slide</a:t>
            </a:r>
            <a:r>
              <a:rPr lang="en-US" dirty="0" smtClean="0"/>
              <a:t>)</a:t>
            </a:r>
            <a:endParaRPr lang="en-US" dirty="0" smtClean="0"/>
          </a:p>
          <a:p>
            <a:pPr eaLnBrk="1" hangingPunct="1"/>
            <a:r>
              <a:rPr lang="en-US" dirty="0" smtClean="0"/>
              <a:t>Never </a:t>
            </a:r>
            <a:r>
              <a:rPr lang="en-US" dirty="0" smtClean="0"/>
              <a:t>allow anyone to use your credit card</a:t>
            </a:r>
          </a:p>
        </p:txBody>
      </p:sp>
    </p:spTree>
    <p:extLst>
      <p:ext uri="{BB962C8B-B14F-4D97-AF65-F5344CB8AC3E}">
        <p14:creationId xmlns:p14="http://schemas.microsoft.com/office/powerpoint/2010/main" val="1363096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4"/>
          <p:cNvSpPr>
            <a:spLocks noGrp="1" noChangeArrowheads="1"/>
          </p:cNvSpPr>
          <p:nvPr>
            <p:ph type="title"/>
          </p:nvPr>
        </p:nvSpPr>
        <p:spPr/>
        <p:txBody>
          <a:bodyPr/>
          <a:lstStyle/>
          <a:p>
            <a:pPr eaLnBrk="1" hangingPunct="1"/>
            <a:r>
              <a:rPr lang="en-US" smtClean="0"/>
              <a:t>Protect Your Credit</a:t>
            </a:r>
          </a:p>
        </p:txBody>
      </p:sp>
      <p:sp>
        <p:nvSpPr>
          <p:cNvPr id="55299" name="Rectangle 15"/>
          <p:cNvSpPr>
            <a:spLocks noGrp="1" noChangeArrowheads="1"/>
          </p:cNvSpPr>
          <p:nvPr>
            <p:ph type="body" idx="1"/>
          </p:nvPr>
        </p:nvSpPr>
        <p:spPr/>
        <p:txBody>
          <a:bodyPr/>
          <a:lstStyle/>
          <a:p>
            <a:pPr eaLnBrk="1" hangingPunct="1"/>
            <a:r>
              <a:rPr lang="en-US" dirty="0" smtClean="0"/>
              <a:t>The three national credit bureaus are:</a:t>
            </a:r>
          </a:p>
          <a:p>
            <a:pPr lvl="1" eaLnBrk="1" hangingPunct="1"/>
            <a:r>
              <a:rPr lang="en-US" dirty="0" smtClean="0"/>
              <a:t>Equifax</a:t>
            </a:r>
            <a:br>
              <a:rPr lang="en-US" dirty="0" smtClean="0"/>
            </a:br>
            <a:r>
              <a:rPr lang="en-US" dirty="0" smtClean="0">
                <a:hlinkClick r:id="rId3"/>
              </a:rPr>
              <a:t>www.equifax.com</a:t>
            </a:r>
            <a:r>
              <a:rPr lang="en-US" dirty="0" smtClean="0"/>
              <a:t/>
            </a:r>
            <a:br>
              <a:rPr lang="en-US" dirty="0" smtClean="0"/>
            </a:br>
            <a:r>
              <a:rPr lang="en-US" dirty="0" smtClean="0"/>
              <a:t>(800) 997-2493	</a:t>
            </a:r>
          </a:p>
          <a:p>
            <a:pPr lvl="1" eaLnBrk="1" hangingPunct="1"/>
            <a:r>
              <a:rPr lang="en-US" dirty="0" smtClean="0"/>
              <a:t>Trans Union</a:t>
            </a:r>
            <a:br>
              <a:rPr lang="en-US" dirty="0" smtClean="0"/>
            </a:br>
            <a:r>
              <a:rPr lang="en-US" dirty="0" smtClean="0">
                <a:hlinkClick r:id="rId4"/>
              </a:rPr>
              <a:t>www.transunion.com</a:t>
            </a:r>
            <a:r>
              <a:rPr lang="en-US" dirty="0" smtClean="0"/>
              <a:t/>
            </a:r>
            <a:br>
              <a:rPr lang="en-US" dirty="0" smtClean="0"/>
            </a:br>
            <a:r>
              <a:rPr lang="en-US" dirty="0" smtClean="0"/>
              <a:t>(800) 888-4213	   </a:t>
            </a:r>
          </a:p>
          <a:p>
            <a:pPr lvl="1" eaLnBrk="1" hangingPunct="1"/>
            <a:r>
              <a:rPr lang="en-US" dirty="0" smtClean="0"/>
              <a:t>Experian</a:t>
            </a:r>
            <a:br>
              <a:rPr lang="en-US" dirty="0" smtClean="0"/>
            </a:br>
            <a:r>
              <a:rPr lang="en-US" dirty="0" smtClean="0">
                <a:hlinkClick r:id="rId5"/>
              </a:rPr>
              <a:t>www.experian.com</a:t>
            </a:r>
            <a:r>
              <a:rPr lang="en-US" dirty="0" smtClean="0"/>
              <a:t/>
            </a:r>
            <a:br>
              <a:rPr lang="en-US" dirty="0" smtClean="0"/>
            </a:br>
            <a:r>
              <a:rPr lang="en-US" dirty="0" smtClean="0"/>
              <a:t>(888) 397-3742</a:t>
            </a:r>
          </a:p>
          <a:p>
            <a:pPr lvl="1"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707104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Grp="1" noChangeArrowheads="1"/>
          </p:cNvSpPr>
          <p:nvPr>
            <p:ph type="title"/>
          </p:nvPr>
        </p:nvSpPr>
        <p:spPr/>
        <p:txBody>
          <a:bodyPr>
            <a:normAutofit/>
          </a:bodyPr>
          <a:lstStyle/>
          <a:p>
            <a:pPr eaLnBrk="1" hangingPunct="1"/>
            <a:r>
              <a:rPr lang="en-US" sz="5400" dirty="0" smtClean="0"/>
              <a:t>Start Smart By Avoiding Pitfalls</a:t>
            </a:r>
          </a:p>
        </p:txBody>
      </p:sp>
      <p:sp>
        <p:nvSpPr>
          <p:cNvPr id="10243" name="Rectangle 11"/>
          <p:cNvSpPr>
            <a:spLocks noGrp="1" noChangeArrowheads="1"/>
          </p:cNvSpPr>
          <p:nvPr>
            <p:ph type="body" idx="1"/>
          </p:nvPr>
        </p:nvSpPr>
        <p:spPr/>
        <p:txBody>
          <a:bodyPr>
            <a:normAutofit/>
          </a:bodyPr>
          <a:lstStyle/>
          <a:p>
            <a:pPr eaLnBrk="1" hangingPunct="1"/>
            <a:r>
              <a:rPr lang="en-US" sz="3600" dirty="0" smtClean="0"/>
              <a:t>Too Much Credit Card Debt</a:t>
            </a:r>
          </a:p>
          <a:p>
            <a:pPr eaLnBrk="1" hangingPunct="1"/>
            <a:r>
              <a:rPr lang="en-US" sz="3600" dirty="0" smtClean="0"/>
              <a:t>Little or No Savings</a:t>
            </a:r>
          </a:p>
          <a:p>
            <a:pPr eaLnBrk="1" hangingPunct="1"/>
            <a:r>
              <a:rPr lang="en-US" sz="3600" dirty="0" smtClean="0"/>
              <a:t>No Short and Long Range Plan</a:t>
            </a:r>
          </a:p>
        </p:txBody>
      </p:sp>
    </p:spTree>
    <p:extLst>
      <p:ext uri="{BB962C8B-B14F-4D97-AF65-F5344CB8AC3E}">
        <p14:creationId xmlns:p14="http://schemas.microsoft.com/office/powerpoint/2010/main" val="3822587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4"/>
          <p:cNvSpPr>
            <a:spLocks noGrp="1" noChangeArrowheads="1"/>
          </p:cNvSpPr>
          <p:nvPr>
            <p:ph type="title"/>
          </p:nvPr>
        </p:nvSpPr>
        <p:spPr/>
        <p:txBody>
          <a:bodyPr>
            <a:normAutofit/>
          </a:bodyPr>
          <a:lstStyle/>
          <a:p>
            <a:pPr eaLnBrk="1" hangingPunct="1"/>
            <a:r>
              <a:rPr lang="en-US" sz="6000" dirty="0" smtClean="0"/>
              <a:t>The Credit Card Debt Picture</a:t>
            </a:r>
          </a:p>
        </p:txBody>
      </p:sp>
      <p:sp>
        <p:nvSpPr>
          <p:cNvPr id="12291" name="Rectangle 15"/>
          <p:cNvSpPr>
            <a:spLocks noGrp="1" noChangeArrowheads="1"/>
          </p:cNvSpPr>
          <p:nvPr>
            <p:ph type="body" idx="1"/>
          </p:nvPr>
        </p:nvSpPr>
        <p:spPr>
          <a:xfrm>
            <a:off x="537882" y="1825625"/>
            <a:ext cx="10762130" cy="4351338"/>
          </a:xfrm>
        </p:spPr>
        <p:txBody>
          <a:bodyPr>
            <a:normAutofit/>
          </a:bodyPr>
          <a:lstStyle/>
          <a:p>
            <a:pPr eaLnBrk="1" hangingPunct="1"/>
            <a:r>
              <a:rPr lang="en-US" sz="3600" dirty="0" smtClean="0"/>
              <a:t>Among college students, 76% have credit cards and 43% have four cards or more</a:t>
            </a:r>
          </a:p>
          <a:p>
            <a:pPr eaLnBrk="1" hangingPunct="1"/>
            <a:r>
              <a:rPr lang="en-US" sz="3600" dirty="0" smtClean="0"/>
              <a:t>7% of college students carry a credit card balance of $7,000 or more; 16% owe between $3,000 and $7,000</a:t>
            </a:r>
          </a:p>
          <a:p>
            <a:pPr eaLnBrk="1" hangingPunct="1"/>
            <a:r>
              <a:rPr lang="en-US" sz="3600" dirty="0" smtClean="0"/>
              <a:t>The average credit card balance among college students is $2,169</a:t>
            </a:r>
          </a:p>
          <a:p>
            <a:pPr eaLnBrk="1" hangingPunct="1"/>
            <a:endParaRPr lang="en-US" sz="3600" dirty="0" smtClean="0"/>
          </a:p>
          <a:p>
            <a:pPr eaLnBrk="1" hangingPunct="1">
              <a:buFontTx/>
              <a:buNone/>
            </a:pPr>
            <a:r>
              <a:rPr lang="en-US" sz="1400" dirty="0"/>
              <a:t>Source: Undergraduate Students and Credit Cards in 2004, Nellie Mae, May 2005</a:t>
            </a:r>
          </a:p>
        </p:txBody>
      </p:sp>
    </p:spTree>
    <p:extLst>
      <p:ext uri="{BB962C8B-B14F-4D97-AF65-F5344CB8AC3E}">
        <p14:creationId xmlns:p14="http://schemas.microsoft.com/office/powerpoint/2010/main" val="2154219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17"/>
          <p:cNvSpPr>
            <a:spLocks noGrp="1" noChangeArrowheads="1"/>
          </p:cNvSpPr>
          <p:nvPr>
            <p:ph type="title"/>
          </p:nvPr>
        </p:nvSpPr>
        <p:spPr/>
        <p:txBody>
          <a:bodyPr>
            <a:normAutofit/>
          </a:bodyPr>
          <a:lstStyle/>
          <a:p>
            <a:pPr eaLnBrk="1" hangingPunct="1"/>
            <a:r>
              <a:rPr lang="en-US" sz="6000" dirty="0" smtClean="0"/>
              <a:t>It’s Hard to Get Out From Under</a:t>
            </a:r>
          </a:p>
        </p:txBody>
      </p:sp>
      <p:sp>
        <p:nvSpPr>
          <p:cNvPr id="14339" name="Rectangle 18"/>
          <p:cNvSpPr>
            <a:spLocks noGrp="1" noChangeArrowheads="1"/>
          </p:cNvSpPr>
          <p:nvPr>
            <p:ph type="body" sz="half" idx="1"/>
          </p:nvPr>
        </p:nvSpPr>
        <p:spPr>
          <a:xfrm>
            <a:off x="304800" y="1775012"/>
            <a:ext cx="5719482" cy="4351152"/>
          </a:xfrm>
        </p:spPr>
        <p:txBody>
          <a:bodyPr>
            <a:normAutofit/>
          </a:bodyPr>
          <a:lstStyle/>
          <a:p>
            <a:pPr algn="ctr" eaLnBrk="1" hangingPunct="1">
              <a:spcAft>
                <a:spcPct val="20000"/>
              </a:spcAft>
              <a:buFontTx/>
              <a:buNone/>
            </a:pPr>
            <a:r>
              <a:rPr lang="en-US" sz="3600" u="sng" dirty="0" smtClean="0">
                <a:solidFill>
                  <a:srgbClr val="FF0000"/>
                </a:solidFill>
              </a:rPr>
              <a:t>Credit Card Scenario #1</a:t>
            </a:r>
          </a:p>
          <a:p>
            <a:pPr eaLnBrk="1" hangingPunct="1"/>
            <a:r>
              <a:rPr lang="en-US" dirty="0"/>
              <a:t>You charge $2,500</a:t>
            </a:r>
          </a:p>
          <a:p>
            <a:pPr eaLnBrk="1" hangingPunct="1"/>
            <a:r>
              <a:rPr lang="en-US" dirty="0">
                <a:solidFill>
                  <a:schemeClr val="accent2"/>
                </a:solidFill>
              </a:rPr>
              <a:t>You pay $50 per month</a:t>
            </a:r>
          </a:p>
          <a:p>
            <a:pPr eaLnBrk="1" hangingPunct="1"/>
            <a:r>
              <a:rPr lang="en-US" dirty="0"/>
              <a:t>Yearly interest rate is 19.9%</a:t>
            </a:r>
          </a:p>
          <a:p>
            <a:pPr eaLnBrk="1" hangingPunct="1"/>
            <a:endParaRPr lang="en-US" dirty="0"/>
          </a:p>
          <a:p>
            <a:pPr eaLnBrk="1" hangingPunct="1"/>
            <a:r>
              <a:rPr lang="en-US" dirty="0"/>
              <a:t>How long will it take to pay the balance?</a:t>
            </a:r>
          </a:p>
        </p:txBody>
      </p:sp>
      <p:sp>
        <p:nvSpPr>
          <p:cNvPr id="14340" name="Rectangle 19"/>
          <p:cNvSpPr>
            <a:spLocks noGrp="1" noChangeArrowheads="1"/>
          </p:cNvSpPr>
          <p:nvPr>
            <p:ph type="body" sz="half" idx="2"/>
          </p:nvPr>
        </p:nvSpPr>
        <p:spPr>
          <a:xfrm>
            <a:off x="6526306" y="1810871"/>
            <a:ext cx="5342964" cy="4315293"/>
          </a:xfrm>
        </p:spPr>
        <p:txBody>
          <a:bodyPr>
            <a:normAutofit/>
          </a:bodyPr>
          <a:lstStyle/>
          <a:p>
            <a:pPr algn="ctr" eaLnBrk="1" hangingPunct="1">
              <a:spcAft>
                <a:spcPct val="20000"/>
              </a:spcAft>
              <a:buFontTx/>
              <a:buNone/>
            </a:pPr>
            <a:r>
              <a:rPr lang="en-US" sz="3600" u="sng" dirty="0" smtClean="0">
                <a:solidFill>
                  <a:srgbClr val="FF0000"/>
                </a:solidFill>
              </a:rPr>
              <a:t>Credit Card Scenario #2</a:t>
            </a:r>
          </a:p>
          <a:p>
            <a:pPr eaLnBrk="1" hangingPunct="1"/>
            <a:r>
              <a:rPr lang="en-US" dirty="0"/>
              <a:t>You charge $2,500</a:t>
            </a:r>
          </a:p>
          <a:p>
            <a:pPr eaLnBrk="1" hangingPunct="1"/>
            <a:r>
              <a:rPr lang="en-US" dirty="0">
                <a:solidFill>
                  <a:schemeClr val="accent2"/>
                </a:solidFill>
              </a:rPr>
              <a:t>You pay $100 per month</a:t>
            </a:r>
          </a:p>
          <a:p>
            <a:pPr eaLnBrk="1" hangingPunct="1"/>
            <a:r>
              <a:rPr lang="en-US" dirty="0"/>
              <a:t>Yearly interest rate is 19.9%</a:t>
            </a:r>
          </a:p>
          <a:p>
            <a:pPr eaLnBrk="1" hangingPunct="1"/>
            <a:endParaRPr lang="en-US" dirty="0"/>
          </a:p>
          <a:p>
            <a:pPr eaLnBrk="1" hangingPunct="1"/>
            <a:r>
              <a:rPr lang="en-US" dirty="0"/>
              <a:t>How long will it take to pay the balance?</a:t>
            </a:r>
          </a:p>
        </p:txBody>
      </p:sp>
      <p:sp>
        <p:nvSpPr>
          <p:cNvPr id="14341" name="Text Box 20"/>
          <p:cNvSpPr txBox="1">
            <a:spLocks noChangeArrowheads="1"/>
          </p:cNvSpPr>
          <p:nvPr/>
        </p:nvSpPr>
        <p:spPr bwMode="auto">
          <a:xfrm>
            <a:off x="577079" y="5684694"/>
            <a:ext cx="4474342" cy="469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50000"/>
              </a:spcBef>
              <a:buFontTx/>
              <a:buNone/>
            </a:pPr>
            <a:r>
              <a:rPr lang="en-US" b="1" dirty="0">
                <a:solidFill>
                  <a:srgbClr val="990000"/>
                </a:solidFill>
              </a:rPr>
              <a:t>9 years 1 month</a:t>
            </a:r>
          </a:p>
        </p:txBody>
      </p:sp>
      <p:sp>
        <p:nvSpPr>
          <p:cNvPr id="14342" name="Text Box 21"/>
          <p:cNvSpPr txBox="1">
            <a:spLocks noChangeArrowheads="1"/>
          </p:cNvSpPr>
          <p:nvPr/>
        </p:nvSpPr>
        <p:spPr bwMode="auto">
          <a:xfrm>
            <a:off x="6534127" y="5720553"/>
            <a:ext cx="4474342" cy="469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50000"/>
              </a:spcBef>
              <a:buFontTx/>
              <a:buNone/>
            </a:pPr>
            <a:r>
              <a:rPr lang="en-US" b="1" dirty="0">
                <a:solidFill>
                  <a:srgbClr val="990000"/>
                </a:solidFill>
              </a:rPr>
              <a:t>2 years 9 months</a:t>
            </a:r>
          </a:p>
        </p:txBody>
      </p:sp>
    </p:spTree>
    <p:extLst>
      <p:ext uri="{BB962C8B-B14F-4D97-AF65-F5344CB8AC3E}">
        <p14:creationId xmlns:p14="http://schemas.microsoft.com/office/powerpoint/2010/main" val="11559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ChangeArrowheads="1"/>
          </p:cNvSpPr>
          <p:nvPr/>
        </p:nvSpPr>
        <p:spPr bwMode="auto">
          <a:xfrm>
            <a:off x="2209800" y="1219200"/>
            <a:ext cx="7772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endParaRPr lang="en-US" sz="2800" b="1">
              <a:solidFill>
                <a:schemeClr val="tx2"/>
              </a:solidFill>
            </a:endParaRPr>
          </a:p>
        </p:txBody>
      </p:sp>
      <p:sp>
        <p:nvSpPr>
          <p:cNvPr id="16387" name="Rectangle 9"/>
          <p:cNvSpPr>
            <a:spLocks noChangeArrowheads="1"/>
          </p:cNvSpPr>
          <p:nvPr/>
        </p:nvSpPr>
        <p:spPr bwMode="auto">
          <a:xfrm>
            <a:off x="2209800" y="24384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har char="•"/>
              <a:defRPr sz="2400">
                <a:solidFill>
                  <a:schemeClr val="tx1"/>
                </a:solidFill>
                <a:latin typeface="Arial" panose="020B0604020202020204" pitchFamily="34" charset="0"/>
              </a:defRPr>
            </a:lvl1pPr>
            <a:lvl2pPr marL="990600" indent="-533400">
              <a:spcBef>
                <a:spcPct val="20000"/>
              </a:spcBef>
              <a:buChar char="–"/>
              <a:defRPr sz="2000">
                <a:solidFill>
                  <a:schemeClr val="tx1"/>
                </a:solidFill>
                <a:latin typeface="Arial" panose="020B0604020202020204" pitchFamily="34" charset="0"/>
              </a:defRPr>
            </a:lvl2pPr>
            <a:lvl3pPr marL="1371600" indent="-457200">
              <a:spcBef>
                <a:spcPct val="20000"/>
              </a:spcBef>
              <a:buChar char="•"/>
              <a:defRPr>
                <a:solidFill>
                  <a:schemeClr val="tx1"/>
                </a:solidFill>
                <a:latin typeface="Arial" panose="020B0604020202020204" pitchFamily="34" charset="0"/>
              </a:defRPr>
            </a:lvl3pPr>
            <a:lvl4pPr marL="1752600" indent="-381000">
              <a:spcBef>
                <a:spcPct val="20000"/>
              </a:spcBef>
              <a:buChar char="–"/>
              <a:defRPr sz="1600">
                <a:solidFill>
                  <a:schemeClr val="tx1"/>
                </a:solidFill>
                <a:latin typeface="Arial" panose="020B0604020202020204" pitchFamily="34" charset="0"/>
              </a:defRPr>
            </a:lvl4pPr>
            <a:lvl5pPr marL="2209800" indent="-381000">
              <a:spcBef>
                <a:spcPct val="20000"/>
              </a:spcBef>
              <a:buChar char="»"/>
              <a:defRPr sz="1600">
                <a:solidFill>
                  <a:schemeClr val="tx1"/>
                </a:solidFill>
                <a:latin typeface="Arial" panose="020B0604020202020204" pitchFamily="34" charset="0"/>
              </a:defRPr>
            </a:lvl5pPr>
            <a:lvl6pPr marL="2667000" indent="-381000" eaLnBrk="0" fontAlgn="base" hangingPunct="0">
              <a:spcBef>
                <a:spcPct val="20000"/>
              </a:spcBef>
              <a:spcAft>
                <a:spcPct val="0"/>
              </a:spcAft>
              <a:buChar char="»"/>
              <a:defRPr sz="1600">
                <a:solidFill>
                  <a:schemeClr val="tx1"/>
                </a:solidFill>
                <a:latin typeface="Arial" panose="020B0604020202020204" pitchFamily="34" charset="0"/>
              </a:defRPr>
            </a:lvl6pPr>
            <a:lvl7pPr marL="3124200" indent="-381000" eaLnBrk="0" fontAlgn="base" hangingPunct="0">
              <a:spcBef>
                <a:spcPct val="20000"/>
              </a:spcBef>
              <a:spcAft>
                <a:spcPct val="0"/>
              </a:spcAft>
              <a:buChar char="»"/>
              <a:defRPr sz="1600">
                <a:solidFill>
                  <a:schemeClr val="tx1"/>
                </a:solidFill>
                <a:latin typeface="Arial" panose="020B0604020202020204" pitchFamily="34" charset="0"/>
              </a:defRPr>
            </a:lvl7pPr>
            <a:lvl8pPr marL="3581400" indent="-381000" eaLnBrk="0" fontAlgn="base" hangingPunct="0">
              <a:spcBef>
                <a:spcPct val="20000"/>
              </a:spcBef>
              <a:spcAft>
                <a:spcPct val="0"/>
              </a:spcAft>
              <a:buChar char="»"/>
              <a:defRPr sz="1600">
                <a:solidFill>
                  <a:schemeClr val="tx1"/>
                </a:solidFill>
                <a:latin typeface="Arial" panose="020B0604020202020204" pitchFamily="34" charset="0"/>
              </a:defRPr>
            </a:lvl8pPr>
            <a:lvl9pPr marL="4038600" indent="-381000" eaLnBrk="0" fontAlgn="base" hangingPunct="0">
              <a:spcBef>
                <a:spcPct val="20000"/>
              </a:spcBef>
              <a:spcAft>
                <a:spcPct val="0"/>
              </a:spcAft>
              <a:buChar char="»"/>
              <a:defRPr sz="1600">
                <a:solidFill>
                  <a:schemeClr val="tx1"/>
                </a:solidFill>
                <a:latin typeface="Arial" panose="020B0604020202020204" pitchFamily="34" charset="0"/>
              </a:defRPr>
            </a:lvl9pPr>
          </a:lstStyle>
          <a:p>
            <a:pPr lvl="1" eaLnBrk="1" hangingPunct="1">
              <a:buFontTx/>
              <a:buAutoNum type="arabicPeriod"/>
            </a:pPr>
            <a:endParaRPr lang="en-US"/>
          </a:p>
        </p:txBody>
      </p:sp>
      <p:sp>
        <p:nvSpPr>
          <p:cNvPr id="16388" name="Rectangle 16"/>
          <p:cNvSpPr>
            <a:spLocks noGrp="1" noChangeArrowheads="1"/>
          </p:cNvSpPr>
          <p:nvPr>
            <p:ph type="title"/>
          </p:nvPr>
        </p:nvSpPr>
        <p:spPr/>
        <p:txBody>
          <a:bodyPr/>
          <a:lstStyle/>
          <a:p>
            <a:pPr eaLnBrk="1" hangingPunct="1"/>
            <a:r>
              <a:rPr lang="en-US" smtClean="0"/>
              <a:t>Six Steps For a </a:t>
            </a:r>
            <a:br>
              <a:rPr lang="en-US" smtClean="0"/>
            </a:br>
            <a:r>
              <a:rPr lang="en-US" smtClean="0"/>
              <a:t>Smart Start After College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9309" y="2085975"/>
            <a:ext cx="5033397" cy="3657600"/>
          </a:xfrm>
          <a:prstGeom prst="rect">
            <a:avLst/>
          </a:prstGeom>
        </p:spPr>
      </p:pic>
      <p:sp>
        <p:nvSpPr>
          <p:cNvPr id="16389" name="Rectangle 17"/>
          <p:cNvSpPr>
            <a:spLocks noGrp="1" noChangeArrowheads="1"/>
          </p:cNvSpPr>
          <p:nvPr>
            <p:ph type="body" idx="1"/>
          </p:nvPr>
        </p:nvSpPr>
        <p:spPr/>
        <p:txBody>
          <a:bodyPr/>
          <a:lstStyle/>
          <a:p>
            <a:pPr marL="457200" indent="-457200">
              <a:buFontTx/>
              <a:buAutoNum type="arabicPeriod"/>
            </a:pPr>
            <a:r>
              <a:rPr lang="en-US" dirty="0" smtClean="0"/>
              <a:t>Establish Financial Goals and a Plan for Getting There</a:t>
            </a:r>
          </a:p>
          <a:p>
            <a:pPr marL="457200" indent="-457200">
              <a:buFontTx/>
              <a:buAutoNum type="arabicPeriod"/>
            </a:pPr>
            <a:r>
              <a:rPr lang="en-US" dirty="0" smtClean="0"/>
              <a:t>Separate Needs from Wants</a:t>
            </a:r>
          </a:p>
          <a:p>
            <a:pPr marL="457200" indent="-457200">
              <a:buFontTx/>
              <a:buAutoNum type="arabicPeriod"/>
            </a:pPr>
            <a:r>
              <a:rPr lang="en-US" b="1" dirty="0" smtClean="0">
                <a:solidFill>
                  <a:srgbClr val="FF0000"/>
                </a:solidFill>
              </a:rPr>
              <a:t>Create a Monthly Spending Plan</a:t>
            </a:r>
          </a:p>
          <a:p>
            <a:pPr marL="457200" indent="-457200">
              <a:buFontTx/>
              <a:buAutoNum type="arabicPeriod"/>
            </a:pPr>
            <a:r>
              <a:rPr lang="en-US" b="1" dirty="0" smtClean="0">
                <a:solidFill>
                  <a:srgbClr val="FF0000"/>
                </a:solidFill>
              </a:rPr>
              <a:t>Start Saving and Bank Wisely</a:t>
            </a:r>
          </a:p>
          <a:p>
            <a:pPr marL="457200" indent="-457200">
              <a:buFontTx/>
              <a:buAutoNum type="arabicPeriod"/>
            </a:pPr>
            <a:r>
              <a:rPr lang="en-US" b="1" dirty="0" smtClean="0">
                <a:solidFill>
                  <a:srgbClr val="FF0000"/>
                </a:solidFill>
              </a:rPr>
              <a:t>Stay on Top of Your Student Loan Obligations</a:t>
            </a:r>
          </a:p>
          <a:p>
            <a:pPr marL="457200" indent="-457200">
              <a:buFontTx/>
              <a:buAutoNum type="arabicPeriod"/>
            </a:pPr>
            <a:r>
              <a:rPr lang="en-US" b="1" dirty="0" smtClean="0">
                <a:solidFill>
                  <a:srgbClr val="FF0000"/>
                </a:solidFill>
              </a:rPr>
              <a:t>Use Credit Wisely</a:t>
            </a:r>
          </a:p>
        </p:txBody>
      </p:sp>
    </p:spTree>
    <p:extLst>
      <p:ext uri="{BB962C8B-B14F-4D97-AF65-F5344CB8AC3E}">
        <p14:creationId xmlns:p14="http://schemas.microsoft.com/office/powerpoint/2010/main" val="3811366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8"/>
          <p:cNvSpPr>
            <a:spLocks noChangeArrowheads="1"/>
          </p:cNvSpPr>
          <p:nvPr/>
        </p:nvSpPr>
        <p:spPr bwMode="auto">
          <a:xfrm>
            <a:off x="2209800" y="1524000"/>
            <a:ext cx="7772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sz="2800" b="1">
              <a:solidFill>
                <a:schemeClr val="tx2"/>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7280" y="3383280"/>
            <a:ext cx="3474720" cy="3474720"/>
          </a:xfrm>
          <a:prstGeom prst="rect">
            <a:avLst/>
          </a:prstGeom>
        </p:spPr>
      </p:pic>
      <p:sp>
        <p:nvSpPr>
          <p:cNvPr id="24579" name="Rectangle 9"/>
          <p:cNvSpPr>
            <a:spLocks noChangeArrowheads="1"/>
          </p:cNvSpPr>
          <p:nvPr/>
        </p:nvSpPr>
        <p:spPr bwMode="auto">
          <a:xfrm>
            <a:off x="2209800" y="3124200"/>
            <a:ext cx="76962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har char="•"/>
              <a:defRPr sz="2400">
                <a:solidFill>
                  <a:schemeClr val="tx1"/>
                </a:solidFill>
                <a:latin typeface="Arial" panose="020B0604020202020204" pitchFamily="34" charset="0"/>
              </a:defRPr>
            </a:lvl1pPr>
            <a:lvl2pPr marL="990600" indent="-533400">
              <a:spcBef>
                <a:spcPct val="20000"/>
              </a:spcBef>
              <a:buChar char="–"/>
              <a:defRPr sz="2000">
                <a:solidFill>
                  <a:schemeClr val="tx1"/>
                </a:solidFill>
                <a:latin typeface="Arial" panose="020B0604020202020204" pitchFamily="34" charset="0"/>
              </a:defRPr>
            </a:lvl2pPr>
            <a:lvl3pPr marL="1371600" indent="-457200">
              <a:spcBef>
                <a:spcPct val="20000"/>
              </a:spcBef>
              <a:buChar char="•"/>
              <a:defRPr>
                <a:solidFill>
                  <a:schemeClr val="tx1"/>
                </a:solidFill>
                <a:latin typeface="Arial" panose="020B0604020202020204" pitchFamily="34" charset="0"/>
              </a:defRPr>
            </a:lvl3pPr>
            <a:lvl4pPr marL="1752600" indent="-381000">
              <a:spcBef>
                <a:spcPct val="20000"/>
              </a:spcBef>
              <a:buChar char="–"/>
              <a:defRPr sz="1600">
                <a:solidFill>
                  <a:schemeClr val="tx1"/>
                </a:solidFill>
                <a:latin typeface="Arial" panose="020B0604020202020204" pitchFamily="34" charset="0"/>
              </a:defRPr>
            </a:lvl4pPr>
            <a:lvl5pPr marL="2209800" indent="-381000">
              <a:spcBef>
                <a:spcPct val="20000"/>
              </a:spcBef>
              <a:buChar char="»"/>
              <a:defRPr sz="1600">
                <a:solidFill>
                  <a:schemeClr val="tx1"/>
                </a:solidFill>
                <a:latin typeface="Arial" panose="020B0604020202020204" pitchFamily="34" charset="0"/>
              </a:defRPr>
            </a:lvl5pPr>
            <a:lvl6pPr marL="2667000" indent="-381000" eaLnBrk="0" fontAlgn="base" hangingPunct="0">
              <a:spcBef>
                <a:spcPct val="20000"/>
              </a:spcBef>
              <a:spcAft>
                <a:spcPct val="0"/>
              </a:spcAft>
              <a:buChar char="»"/>
              <a:defRPr sz="1600">
                <a:solidFill>
                  <a:schemeClr val="tx1"/>
                </a:solidFill>
                <a:latin typeface="Arial" panose="020B0604020202020204" pitchFamily="34" charset="0"/>
              </a:defRPr>
            </a:lvl6pPr>
            <a:lvl7pPr marL="3124200" indent="-381000" eaLnBrk="0" fontAlgn="base" hangingPunct="0">
              <a:spcBef>
                <a:spcPct val="20000"/>
              </a:spcBef>
              <a:spcAft>
                <a:spcPct val="0"/>
              </a:spcAft>
              <a:buChar char="»"/>
              <a:defRPr sz="1600">
                <a:solidFill>
                  <a:schemeClr val="tx1"/>
                </a:solidFill>
                <a:latin typeface="Arial" panose="020B0604020202020204" pitchFamily="34" charset="0"/>
              </a:defRPr>
            </a:lvl7pPr>
            <a:lvl8pPr marL="3581400" indent="-381000" eaLnBrk="0" fontAlgn="base" hangingPunct="0">
              <a:spcBef>
                <a:spcPct val="20000"/>
              </a:spcBef>
              <a:spcAft>
                <a:spcPct val="0"/>
              </a:spcAft>
              <a:buChar char="»"/>
              <a:defRPr sz="1600">
                <a:solidFill>
                  <a:schemeClr val="tx1"/>
                </a:solidFill>
                <a:latin typeface="Arial" panose="020B0604020202020204" pitchFamily="34" charset="0"/>
              </a:defRPr>
            </a:lvl8pPr>
            <a:lvl9pPr marL="4038600" indent="-3810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endParaRPr lang="en-US"/>
          </a:p>
        </p:txBody>
      </p:sp>
      <p:sp>
        <p:nvSpPr>
          <p:cNvPr id="24580" name="Rectangle 12"/>
          <p:cNvSpPr>
            <a:spLocks noGrp="1" noChangeArrowheads="1"/>
          </p:cNvSpPr>
          <p:nvPr>
            <p:ph type="title"/>
          </p:nvPr>
        </p:nvSpPr>
        <p:spPr/>
        <p:txBody>
          <a:bodyPr>
            <a:normAutofit/>
          </a:bodyPr>
          <a:lstStyle/>
          <a:p>
            <a:pPr eaLnBrk="1" hangingPunct="1"/>
            <a:r>
              <a:rPr lang="en-US" sz="5400" b="1" dirty="0" smtClean="0">
                <a:solidFill>
                  <a:srgbClr val="FF0000"/>
                </a:solidFill>
              </a:rPr>
              <a:t>3. Create a Monthly Spending Plan</a:t>
            </a:r>
          </a:p>
        </p:txBody>
      </p:sp>
      <p:sp>
        <p:nvSpPr>
          <p:cNvPr id="24581" name="Rectangle 13"/>
          <p:cNvSpPr>
            <a:spLocks noGrp="1" noChangeArrowheads="1"/>
          </p:cNvSpPr>
          <p:nvPr>
            <p:ph type="body" idx="1"/>
          </p:nvPr>
        </p:nvSpPr>
        <p:spPr/>
        <p:txBody>
          <a:bodyPr/>
          <a:lstStyle/>
          <a:p>
            <a:pPr eaLnBrk="1" hangingPunct="1"/>
            <a:r>
              <a:rPr lang="en-US" sz="3600" dirty="0" smtClean="0"/>
              <a:t>Start at the beginning of each month</a:t>
            </a:r>
          </a:p>
          <a:p>
            <a:pPr eaLnBrk="1" hangingPunct="1"/>
            <a:r>
              <a:rPr lang="en-US" sz="3600" dirty="0" smtClean="0"/>
              <a:t>Pay yourself first (open a savings account)</a:t>
            </a:r>
          </a:p>
          <a:p>
            <a:pPr eaLnBrk="1" hangingPunct="1"/>
            <a:r>
              <a:rPr lang="en-US" sz="3600" dirty="0" smtClean="0"/>
              <a:t>Keep track of everything you spend; coffee, newspaper, magazine etc.</a:t>
            </a:r>
          </a:p>
          <a:p>
            <a:pPr eaLnBrk="1" hangingPunct="1"/>
            <a:r>
              <a:rPr lang="en-US" sz="3600" dirty="0" smtClean="0"/>
              <a:t>Record all of your income</a:t>
            </a:r>
          </a:p>
          <a:p>
            <a:pPr eaLnBrk="1" hangingPunct="1"/>
            <a:r>
              <a:rPr lang="en-US" sz="3600" dirty="0" smtClean="0"/>
              <a:t>Pay your bills on time</a:t>
            </a:r>
          </a:p>
          <a:p>
            <a:pPr eaLnBrk="1" hangingPunct="1"/>
            <a:endParaRPr lang="en-US" dirty="0" smtClean="0"/>
          </a:p>
        </p:txBody>
      </p:sp>
    </p:spTree>
    <p:extLst>
      <p:ext uri="{BB962C8B-B14F-4D97-AF65-F5344CB8AC3E}">
        <p14:creationId xmlns:p14="http://schemas.microsoft.com/office/powerpoint/2010/main" val="1747651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p:cNvSpPr>
            <a:spLocks noChangeArrowheads="1"/>
          </p:cNvSpPr>
          <p:nvPr/>
        </p:nvSpPr>
        <p:spPr bwMode="auto">
          <a:xfrm>
            <a:off x="2209800" y="12192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sz="2800" b="1">
              <a:solidFill>
                <a:schemeClr val="tx2"/>
              </a:solidFill>
            </a:endParaRPr>
          </a:p>
        </p:txBody>
      </p:sp>
      <p:sp>
        <p:nvSpPr>
          <p:cNvPr id="32771" name="Rectangle 9"/>
          <p:cNvSpPr>
            <a:spLocks noChangeArrowheads="1"/>
          </p:cNvSpPr>
          <p:nvPr/>
        </p:nvSpPr>
        <p:spPr bwMode="auto">
          <a:xfrm>
            <a:off x="2286000" y="2514600"/>
            <a:ext cx="7543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endParaRPr lang="en-US"/>
          </a:p>
        </p:txBody>
      </p:sp>
      <p:sp>
        <p:nvSpPr>
          <p:cNvPr id="32772" name="Rectangle 16"/>
          <p:cNvSpPr>
            <a:spLocks noGrp="1" noChangeArrowheads="1"/>
          </p:cNvSpPr>
          <p:nvPr>
            <p:ph type="title"/>
          </p:nvPr>
        </p:nvSpPr>
        <p:spPr/>
        <p:txBody>
          <a:bodyPr>
            <a:normAutofit/>
          </a:bodyPr>
          <a:lstStyle/>
          <a:p>
            <a:pPr eaLnBrk="1" hangingPunct="1"/>
            <a:r>
              <a:rPr lang="en-US" sz="5400" b="1" dirty="0" smtClean="0">
                <a:solidFill>
                  <a:srgbClr val="FF0000"/>
                </a:solidFill>
              </a:rPr>
              <a:t>4. Start Saving and Bank Wisely</a:t>
            </a:r>
          </a:p>
        </p:txBody>
      </p:sp>
      <p:sp>
        <p:nvSpPr>
          <p:cNvPr id="32773" name="Rectangle 17"/>
          <p:cNvSpPr>
            <a:spLocks noGrp="1" noChangeArrowheads="1"/>
          </p:cNvSpPr>
          <p:nvPr>
            <p:ph type="body" idx="1"/>
          </p:nvPr>
        </p:nvSpPr>
        <p:spPr/>
        <p:txBody>
          <a:bodyPr/>
          <a:lstStyle/>
          <a:p>
            <a:pPr eaLnBrk="1" hangingPunct="1"/>
            <a:r>
              <a:rPr lang="en-US" sz="4000" dirty="0" smtClean="0"/>
              <a:t>Start a savings account</a:t>
            </a:r>
          </a:p>
          <a:p>
            <a:pPr eaLnBrk="1" hangingPunct="1"/>
            <a:r>
              <a:rPr lang="en-US" sz="4000" dirty="0" smtClean="0"/>
              <a:t>Sign up for your employer’s retirement plan</a:t>
            </a:r>
          </a:p>
          <a:p>
            <a:pPr eaLnBrk="1" hangingPunct="1"/>
            <a:r>
              <a:rPr lang="en-US" sz="4000" dirty="0" smtClean="0"/>
              <a:t>Borrow only what you need</a:t>
            </a:r>
          </a:p>
          <a:p>
            <a:pPr eaLnBrk="1" hangingPunct="1"/>
            <a:r>
              <a:rPr lang="en-US" sz="4000" dirty="0" smtClean="0"/>
              <a:t>Sign up for automatic savings; what you don’t see does make a difference</a:t>
            </a:r>
          </a:p>
          <a:p>
            <a:pPr eaLnBrk="1" hangingPunct="1"/>
            <a:endParaRPr lang="en-US" dirty="0" smtClean="0"/>
          </a:p>
        </p:txBody>
      </p:sp>
      <p:sp>
        <p:nvSpPr>
          <p:cNvPr id="32774" name="Text Box 18"/>
          <p:cNvSpPr txBox="1">
            <a:spLocks noChangeArrowheads="1"/>
          </p:cNvSpPr>
          <p:nvPr/>
        </p:nvSpPr>
        <p:spPr bwMode="auto">
          <a:xfrm>
            <a:off x="3505200" y="5334001"/>
            <a:ext cx="5410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buFontTx/>
              <a:buNone/>
            </a:pPr>
            <a:r>
              <a:rPr lang="en-US" sz="4000" b="1" dirty="0">
                <a:solidFill>
                  <a:srgbClr val="008000"/>
                </a:solidFill>
              </a:rPr>
              <a:t>Today’s habits will pay off tomorrow!</a:t>
            </a:r>
          </a:p>
        </p:txBody>
      </p:sp>
    </p:spTree>
    <p:extLst>
      <p:ext uri="{BB962C8B-B14F-4D97-AF65-F5344CB8AC3E}">
        <p14:creationId xmlns:p14="http://schemas.microsoft.com/office/powerpoint/2010/main" val="2354220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ChangeArrowheads="1"/>
          </p:cNvSpPr>
          <p:nvPr/>
        </p:nvSpPr>
        <p:spPr bwMode="auto">
          <a:xfrm>
            <a:off x="2133600" y="2743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endParaRPr lang="en-US" sz="4400" b="1">
              <a:solidFill>
                <a:schemeClr val="tx2"/>
              </a:solidFill>
            </a:endParaRPr>
          </a:p>
        </p:txBody>
      </p:sp>
      <p:sp>
        <p:nvSpPr>
          <p:cNvPr id="34819" name="Rectangle 9"/>
          <p:cNvSpPr>
            <a:spLocks noChangeArrowheads="1"/>
          </p:cNvSpPr>
          <p:nvPr/>
        </p:nvSpPr>
        <p:spPr bwMode="auto">
          <a:xfrm>
            <a:off x="2743200" y="5486400"/>
            <a:ext cx="6400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buFontTx/>
              <a:buNone/>
            </a:pPr>
            <a:endParaRPr lang="en-US" sz="2800" b="1"/>
          </a:p>
        </p:txBody>
      </p:sp>
      <p:sp>
        <p:nvSpPr>
          <p:cNvPr id="34820" name="Rectangle 19"/>
          <p:cNvSpPr>
            <a:spLocks noGrp="1" noChangeArrowheads="1"/>
          </p:cNvSpPr>
          <p:nvPr>
            <p:ph type="title"/>
          </p:nvPr>
        </p:nvSpPr>
        <p:spPr/>
        <p:txBody>
          <a:bodyPr/>
          <a:lstStyle/>
          <a:p>
            <a:pPr eaLnBrk="1" hangingPunct="1"/>
            <a:r>
              <a:rPr lang="en-US" smtClean="0"/>
              <a:t>Banking and Savings</a:t>
            </a:r>
          </a:p>
        </p:txBody>
      </p:sp>
      <p:sp>
        <p:nvSpPr>
          <p:cNvPr id="34821" name="Rectangle 20"/>
          <p:cNvSpPr>
            <a:spLocks noGrp="1" noChangeArrowheads="1"/>
          </p:cNvSpPr>
          <p:nvPr>
            <p:ph type="body" idx="1"/>
          </p:nvPr>
        </p:nvSpPr>
        <p:spPr/>
        <p:txBody>
          <a:bodyPr/>
          <a:lstStyle/>
          <a:p>
            <a:pPr eaLnBrk="1" hangingPunct="1"/>
            <a:r>
              <a:rPr lang="en-US" smtClean="0"/>
              <a:t>Due to the effects of compounding, routine saving adds up quickly …</a:t>
            </a:r>
          </a:p>
        </p:txBody>
      </p:sp>
      <p:sp>
        <p:nvSpPr>
          <p:cNvPr id="34822" name="Rectangle 21"/>
          <p:cNvSpPr>
            <a:spLocks noChangeArrowheads="1"/>
          </p:cNvSpPr>
          <p:nvPr/>
        </p:nvSpPr>
        <p:spPr bwMode="auto">
          <a:xfrm>
            <a:off x="1183341" y="2545976"/>
            <a:ext cx="9663953" cy="3926542"/>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buFontTx/>
              <a:buNone/>
            </a:pPr>
            <a:r>
              <a:rPr lang="en-US" sz="3600" b="1" dirty="0">
                <a:solidFill>
                  <a:schemeClr val="bg1"/>
                </a:solidFill>
              </a:rPr>
              <a:t>The Effects of Compounding</a:t>
            </a:r>
          </a:p>
          <a:p>
            <a:pPr algn="ctr" eaLnBrk="1" hangingPunct="1">
              <a:buFontTx/>
              <a:buNone/>
            </a:pPr>
            <a:r>
              <a:rPr lang="en-US" sz="3200" dirty="0">
                <a:solidFill>
                  <a:schemeClr val="bg1"/>
                </a:solidFill>
              </a:rPr>
              <a:t>$50 a month = about </a:t>
            </a:r>
            <a:r>
              <a:rPr lang="en-US" sz="3200" b="1" dirty="0">
                <a:solidFill>
                  <a:srgbClr val="99FF33"/>
                </a:solidFill>
              </a:rPr>
              <a:t>$8,200</a:t>
            </a:r>
            <a:r>
              <a:rPr lang="en-US" sz="3200" dirty="0">
                <a:solidFill>
                  <a:schemeClr val="bg1"/>
                </a:solidFill>
              </a:rPr>
              <a:t> in 10 years</a:t>
            </a:r>
          </a:p>
          <a:p>
            <a:pPr algn="ctr" eaLnBrk="1" hangingPunct="1">
              <a:buFontTx/>
              <a:buNone/>
            </a:pPr>
            <a:r>
              <a:rPr lang="en-US" sz="3200" dirty="0">
                <a:solidFill>
                  <a:schemeClr val="bg1"/>
                </a:solidFill>
              </a:rPr>
              <a:t>$250 a month = about </a:t>
            </a:r>
            <a:r>
              <a:rPr lang="en-US" sz="3200" b="1" dirty="0">
                <a:solidFill>
                  <a:srgbClr val="99FF33"/>
                </a:solidFill>
              </a:rPr>
              <a:t>$41,200</a:t>
            </a:r>
            <a:r>
              <a:rPr lang="en-US" sz="3200" dirty="0">
                <a:solidFill>
                  <a:schemeClr val="bg1"/>
                </a:solidFill>
              </a:rPr>
              <a:t> in 10 years</a:t>
            </a:r>
          </a:p>
          <a:p>
            <a:pPr algn="ctr" eaLnBrk="1" hangingPunct="1">
              <a:buFontTx/>
              <a:buNone/>
            </a:pPr>
            <a:r>
              <a:rPr lang="en-US" sz="3200" dirty="0">
                <a:solidFill>
                  <a:schemeClr val="bg1"/>
                </a:solidFill>
              </a:rPr>
              <a:t>$500 a month = about </a:t>
            </a:r>
            <a:r>
              <a:rPr lang="en-US" sz="3200" b="1" dirty="0">
                <a:solidFill>
                  <a:srgbClr val="99FF33"/>
                </a:solidFill>
              </a:rPr>
              <a:t>$82,300</a:t>
            </a:r>
            <a:r>
              <a:rPr lang="en-US" sz="3200" dirty="0">
                <a:solidFill>
                  <a:schemeClr val="bg1"/>
                </a:solidFill>
              </a:rPr>
              <a:t> in 10 years</a:t>
            </a:r>
          </a:p>
          <a:p>
            <a:pPr algn="ctr" eaLnBrk="1" hangingPunct="1">
              <a:buFontTx/>
              <a:buNone/>
            </a:pPr>
            <a:endParaRPr lang="en-US" sz="3200" dirty="0">
              <a:solidFill>
                <a:schemeClr val="bg1"/>
              </a:solidFill>
            </a:endParaRPr>
          </a:p>
          <a:p>
            <a:pPr algn="ctr" eaLnBrk="1" hangingPunct="1">
              <a:buFontTx/>
              <a:buNone/>
            </a:pPr>
            <a:r>
              <a:rPr lang="en-US" sz="3200" dirty="0">
                <a:solidFill>
                  <a:schemeClr val="bg1"/>
                </a:solidFill>
              </a:rPr>
              <a:t>Based on 6% interest.</a:t>
            </a:r>
          </a:p>
        </p:txBody>
      </p:sp>
    </p:spTree>
    <p:extLst>
      <p:ext uri="{BB962C8B-B14F-4D97-AF65-F5344CB8AC3E}">
        <p14:creationId xmlns:p14="http://schemas.microsoft.com/office/powerpoint/2010/main" val="53050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
          <p:cNvSpPr>
            <a:spLocks noGrp="1" noChangeArrowheads="1"/>
          </p:cNvSpPr>
          <p:nvPr>
            <p:ph type="title"/>
          </p:nvPr>
        </p:nvSpPr>
        <p:spPr/>
        <p:txBody>
          <a:bodyPr>
            <a:noAutofit/>
          </a:bodyPr>
          <a:lstStyle/>
          <a:p>
            <a:pPr eaLnBrk="1" hangingPunct="1"/>
            <a:r>
              <a:rPr lang="en-US" sz="5400" b="1" dirty="0" smtClean="0">
                <a:solidFill>
                  <a:srgbClr val="FF0000"/>
                </a:solidFill>
              </a:rPr>
              <a:t>5. Stay on Top of </a:t>
            </a:r>
            <a:br>
              <a:rPr lang="en-US" sz="5400" b="1" dirty="0" smtClean="0">
                <a:solidFill>
                  <a:srgbClr val="FF0000"/>
                </a:solidFill>
              </a:rPr>
            </a:br>
            <a:r>
              <a:rPr lang="en-US" sz="5400" b="1" dirty="0" smtClean="0">
                <a:solidFill>
                  <a:srgbClr val="FF0000"/>
                </a:solidFill>
              </a:rPr>
              <a:t>Student Loan Obligations</a:t>
            </a:r>
          </a:p>
        </p:txBody>
      </p:sp>
      <p:sp>
        <p:nvSpPr>
          <p:cNvPr id="40963" name="Rectangle 11"/>
          <p:cNvSpPr>
            <a:spLocks noGrp="1" noChangeArrowheads="1"/>
          </p:cNvSpPr>
          <p:nvPr>
            <p:ph type="body" idx="1"/>
          </p:nvPr>
        </p:nvSpPr>
        <p:spPr>
          <a:xfrm>
            <a:off x="609600" y="1825625"/>
            <a:ext cx="10744200" cy="4351338"/>
          </a:xfrm>
        </p:spPr>
        <p:txBody>
          <a:bodyPr>
            <a:noAutofit/>
          </a:bodyPr>
          <a:lstStyle/>
          <a:p>
            <a:pPr eaLnBrk="1" hangingPunct="1"/>
            <a:r>
              <a:rPr lang="en-US" sz="3600" dirty="0" smtClean="0"/>
              <a:t>Subsidized Loans </a:t>
            </a:r>
          </a:p>
          <a:p>
            <a:pPr lvl="1" eaLnBrk="1" hangingPunct="1"/>
            <a:r>
              <a:rPr lang="en-US" sz="3200" dirty="0" smtClean="0"/>
              <a:t>Federal government pays the interest until the student enters repayment. </a:t>
            </a:r>
          </a:p>
          <a:p>
            <a:pPr lvl="1" eaLnBrk="1" hangingPunct="1"/>
            <a:r>
              <a:rPr lang="en-US" sz="3200" dirty="0" smtClean="0"/>
              <a:t>When the borrower has been granted a deferment, the government pays the interest during the deferment period. </a:t>
            </a:r>
          </a:p>
          <a:p>
            <a:pPr eaLnBrk="1" hangingPunct="1"/>
            <a:r>
              <a:rPr lang="en-US" sz="3600" dirty="0" smtClean="0"/>
              <a:t>Unsubsidized loans </a:t>
            </a:r>
          </a:p>
          <a:p>
            <a:pPr lvl="1" eaLnBrk="1" hangingPunct="1"/>
            <a:r>
              <a:rPr lang="en-US" sz="3200" dirty="0" smtClean="0"/>
              <a:t>Student is responsible for paying the interest that accrues on the loan from the date of disbursement until the loan is paid in full, regardless of enrollment status.</a:t>
            </a:r>
          </a:p>
        </p:txBody>
      </p:sp>
    </p:spTree>
    <p:extLst>
      <p:ext uri="{BB962C8B-B14F-4D97-AF65-F5344CB8AC3E}">
        <p14:creationId xmlns:p14="http://schemas.microsoft.com/office/powerpoint/2010/main" val="3020585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TotalTime>
  <Words>2815</Words>
  <Application>Microsoft Office PowerPoint</Application>
  <PresentationFormat>Widescreen</PresentationFormat>
  <Paragraphs>195</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Financial Problems</vt:lpstr>
      <vt:lpstr>Start Smart By Avoiding Pitfalls</vt:lpstr>
      <vt:lpstr>The Credit Card Debt Picture</vt:lpstr>
      <vt:lpstr>It’s Hard to Get Out From Under</vt:lpstr>
      <vt:lpstr>Six Steps For a  Smart Start After College</vt:lpstr>
      <vt:lpstr>3. Create a Monthly Spending Plan</vt:lpstr>
      <vt:lpstr>4. Start Saving and Bank Wisely</vt:lpstr>
      <vt:lpstr>Banking and Savings</vt:lpstr>
      <vt:lpstr>5. Stay on Top of  Student Loan Obligations</vt:lpstr>
      <vt:lpstr>Pay Down Student Loans</vt:lpstr>
      <vt:lpstr>6. Use Credit Wisely</vt:lpstr>
      <vt:lpstr>Choose the Right Credit Card</vt:lpstr>
      <vt:lpstr>Manage Your Credit Cards</vt:lpstr>
      <vt:lpstr>Manage Your Credit Cards</vt:lpstr>
      <vt:lpstr>Protect Your Credit</vt:lpstr>
      <vt:lpstr>Protect Your Credit</vt:lpstr>
    </vt:vector>
  </TitlesOfParts>
  <Company>Gilbert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Problems</dc:title>
  <dc:creator>Peter Kotrodimos</dc:creator>
  <cp:lastModifiedBy>Peter Kotrodimos</cp:lastModifiedBy>
  <cp:revision>5</cp:revision>
  <dcterms:created xsi:type="dcterms:W3CDTF">2017-08-21T14:04:44Z</dcterms:created>
  <dcterms:modified xsi:type="dcterms:W3CDTF">2017-08-22T14:01:22Z</dcterms:modified>
</cp:coreProperties>
</file>